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8.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717" r:id="rId3"/>
    <p:sldMasterId id="2147483751" r:id="rId4"/>
    <p:sldMasterId id="2147483785" r:id="rId5"/>
    <p:sldMasterId id="2147483808" r:id="rId6"/>
    <p:sldMasterId id="2147483837" r:id="rId7"/>
    <p:sldMasterId id="2147483855" r:id="rId8"/>
    <p:sldMasterId id="2147483900" r:id="rId9"/>
  </p:sldMasterIdLst>
  <p:notesMasterIdLst>
    <p:notesMasterId r:id="rId66"/>
  </p:notesMasterIdLst>
  <p:sldIdLst>
    <p:sldId id="527" r:id="rId10"/>
    <p:sldId id="8272" r:id="rId11"/>
    <p:sldId id="8273" r:id="rId12"/>
    <p:sldId id="1568" r:id="rId13"/>
    <p:sldId id="1617" r:id="rId14"/>
    <p:sldId id="1618" r:id="rId15"/>
    <p:sldId id="8491" r:id="rId16"/>
    <p:sldId id="2049" r:id="rId17"/>
    <p:sldId id="3676" r:id="rId18"/>
    <p:sldId id="1647" r:id="rId19"/>
    <p:sldId id="1578" r:id="rId20"/>
    <p:sldId id="1579" r:id="rId21"/>
    <p:sldId id="1516" r:id="rId22"/>
    <p:sldId id="1670" r:id="rId23"/>
    <p:sldId id="3698" r:id="rId24"/>
    <p:sldId id="3699" r:id="rId25"/>
    <p:sldId id="8292" r:id="rId26"/>
    <p:sldId id="1781" r:id="rId27"/>
    <p:sldId id="1787" r:id="rId28"/>
    <p:sldId id="1793" r:id="rId29"/>
    <p:sldId id="1802" r:id="rId30"/>
    <p:sldId id="823" r:id="rId31"/>
    <p:sldId id="1800" r:id="rId32"/>
    <p:sldId id="1801" r:id="rId33"/>
    <p:sldId id="3411" r:id="rId34"/>
    <p:sldId id="4318" r:id="rId35"/>
    <p:sldId id="1583" r:id="rId36"/>
    <p:sldId id="4386" r:id="rId37"/>
    <p:sldId id="4379" r:id="rId38"/>
    <p:sldId id="3725" r:id="rId39"/>
    <p:sldId id="3726" r:id="rId40"/>
    <p:sldId id="1821" r:id="rId41"/>
    <p:sldId id="4388" r:id="rId42"/>
    <p:sldId id="268" r:id="rId43"/>
    <p:sldId id="4389" r:id="rId44"/>
    <p:sldId id="1619" r:id="rId45"/>
    <p:sldId id="4380" r:id="rId46"/>
    <p:sldId id="8486" r:id="rId47"/>
    <p:sldId id="4383" r:id="rId48"/>
    <p:sldId id="351" r:id="rId49"/>
    <p:sldId id="8487" r:id="rId50"/>
    <p:sldId id="4384" r:id="rId51"/>
    <p:sldId id="8488" r:id="rId52"/>
    <p:sldId id="4632" r:id="rId53"/>
    <p:sldId id="4633" r:id="rId54"/>
    <p:sldId id="4634" r:id="rId55"/>
    <p:sldId id="4387" r:id="rId56"/>
    <p:sldId id="4391" r:id="rId57"/>
    <p:sldId id="4390" r:id="rId58"/>
    <p:sldId id="4381" r:id="rId59"/>
    <p:sldId id="4382" r:id="rId60"/>
    <p:sldId id="1621" r:id="rId61"/>
    <p:sldId id="8489" r:id="rId62"/>
    <p:sldId id="8490" r:id="rId63"/>
    <p:sldId id="814" r:id="rId64"/>
    <p:sldId id="2531"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Platform for AI" id="{E4D0EA19-262B-469D-872D-A89BBB6B81FA}">
          <p14:sldIdLst>
            <p14:sldId id="527"/>
            <p14:sldId id="8272"/>
            <p14:sldId id="8273"/>
            <p14:sldId id="1568"/>
            <p14:sldId id="1617"/>
            <p14:sldId id="1618"/>
            <p14:sldId id="8491"/>
            <p14:sldId id="2049"/>
            <p14:sldId id="3676"/>
            <p14:sldId id="1647"/>
            <p14:sldId id="1578"/>
            <p14:sldId id="1579"/>
            <p14:sldId id="1516"/>
            <p14:sldId id="1670"/>
            <p14:sldId id="3698"/>
            <p14:sldId id="3699"/>
            <p14:sldId id="8292"/>
            <p14:sldId id="1781"/>
            <p14:sldId id="1787"/>
            <p14:sldId id="1793"/>
            <p14:sldId id="1802"/>
            <p14:sldId id="823"/>
            <p14:sldId id="1800"/>
            <p14:sldId id="1801"/>
          </p14:sldIdLst>
        </p14:section>
        <p14:section name="Intro to AI" id="{75A59BF9-83D5-4914-9C00-069BE972A6F1}">
          <p14:sldIdLst>
            <p14:sldId id="3411"/>
            <p14:sldId id="4318"/>
            <p14:sldId id="1583"/>
            <p14:sldId id="4386"/>
          </p14:sldIdLst>
        </p14:section>
        <p14:section name="AI Apps and Agents" id="{0AB23F48-0E8F-44B1-94D9-620C0DD4637C}">
          <p14:sldIdLst>
            <p14:sldId id="4379"/>
            <p14:sldId id="3725"/>
            <p14:sldId id="3726"/>
            <p14:sldId id="1821"/>
            <p14:sldId id="4388"/>
            <p14:sldId id="268"/>
            <p14:sldId id="4389"/>
            <p14:sldId id="1619"/>
          </p14:sldIdLst>
        </p14:section>
        <p14:section name="Machine Learning" id="{FA926694-16CC-44B0-9C80-E29A6E0AF24F}">
          <p14:sldIdLst>
            <p14:sldId id="4380"/>
            <p14:sldId id="8486"/>
            <p14:sldId id="4383"/>
            <p14:sldId id="351"/>
            <p14:sldId id="8487"/>
            <p14:sldId id="4384"/>
            <p14:sldId id="8488"/>
            <p14:sldId id="4632"/>
            <p14:sldId id="4633"/>
            <p14:sldId id="4634"/>
            <p14:sldId id="4387"/>
            <p14:sldId id="4391"/>
            <p14:sldId id="4390"/>
          </p14:sldIdLst>
        </p14:section>
        <p14:section name="Knowledge Mining" id="{0A3EC055-425A-4E7A-994C-D205E526C991}">
          <p14:sldIdLst>
            <p14:sldId id="4381"/>
            <p14:sldId id="4382"/>
          </p14:sldIdLst>
        </p14:section>
        <p14:section name="Additional Resources" id="{DD1C339A-E000-42AF-9A0C-07EA759E9760}">
          <p14:sldIdLst>
            <p14:sldId id="1621"/>
            <p14:sldId id="8489"/>
            <p14:sldId id="8490"/>
            <p14:sldId id="814"/>
            <p14:sldId id="25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1214DE-C3D0-465E-ADB1-35260688543F}" v="11" dt="2019-03-14T20:11:06.5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7" autoAdjust="0"/>
    <p:restoredTop sz="78751" autoAdjust="0"/>
  </p:normalViewPr>
  <p:slideViewPr>
    <p:cSldViewPr snapToGrid="0">
      <p:cViewPr varScale="1">
        <p:scale>
          <a:sx n="67" d="100"/>
          <a:sy n="67" d="100"/>
        </p:scale>
        <p:origin x="583"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7.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Medeiros" userId="1510a394-5fbb-4a4b-9552-678e7dbc2598" providerId="ADAL" clId="{76A741E0-ACFA-4756-AAA2-6CFAC4492DE5}"/>
    <pc:docChg chg="custSel modSld">
      <pc:chgData name="Rodrigo Medeiros" userId="1510a394-5fbb-4a4b-9552-678e7dbc2598" providerId="ADAL" clId="{76A741E0-ACFA-4756-AAA2-6CFAC4492DE5}" dt="2019-03-13T00:01:10.125" v="50" actId="14100"/>
      <pc:docMkLst>
        <pc:docMk/>
      </pc:docMkLst>
      <pc:sldChg chg="addSp delSp modSp">
        <pc:chgData name="Rodrigo Medeiros" userId="1510a394-5fbb-4a4b-9552-678e7dbc2598" providerId="ADAL" clId="{76A741E0-ACFA-4756-AAA2-6CFAC4492DE5}" dt="2019-03-13T00:01:10.125" v="50" actId="14100"/>
        <pc:sldMkLst>
          <pc:docMk/>
          <pc:sldMk cId="2800936629" sldId="4382"/>
        </pc:sldMkLst>
        <pc:picChg chg="del">
          <ac:chgData name="Rodrigo Medeiros" userId="1510a394-5fbb-4a4b-9552-678e7dbc2598" providerId="ADAL" clId="{76A741E0-ACFA-4756-AAA2-6CFAC4492DE5}" dt="2019-03-13T00:00:56.681" v="47" actId="478"/>
          <ac:picMkLst>
            <pc:docMk/>
            <pc:sldMk cId="2800936629" sldId="4382"/>
            <ac:picMk id="4" creationId="{E69938C0-A046-42A8-85C8-FBE719C96C68}"/>
          </ac:picMkLst>
        </pc:picChg>
        <pc:picChg chg="add mod">
          <ac:chgData name="Rodrigo Medeiros" userId="1510a394-5fbb-4a4b-9552-678e7dbc2598" providerId="ADAL" clId="{76A741E0-ACFA-4756-AAA2-6CFAC4492DE5}" dt="2019-03-13T00:01:10.125" v="50" actId="14100"/>
          <ac:picMkLst>
            <pc:docMk/>
            <pc:sldMk cId="2800936629" sldId="4382"/>
            <ac:picMk id="5" creationId="{9A12C962-50FD-418C-8B81-5B2EF727A00E}"/>
          </ac:picMkLst>
        </pc:picChg>
      </pc:sldChg>
      <pc:sldChg chg="addSp delSp modSp">
        <pc:chgData name="Rodrigo Medeiros" userId="1510a394-5fbb-4a4b-9552-678e7dbc2598" providerId="ADAL" clId="{76A741E0-ACFA-4756-AAA2-6CFAC4492DE5}" dt="2019-03-12T23:53:45.356" v="33" actId="1076"/>
        <pc:sldMkLst>
          <pc:docMk/>
          <pc:sldMk cId="3780913459" sldId="4383"/>
        </pc:sldMkLst>
        <pc:picChg chg="del">
          <ac:chgData name="Rodrigo Medeiros" userId="1510a394-5fbb-4a4b-9552-678e7dbc2598" providerId="ADAL" clId="{76A741E0-ACFA-4756-AAA2-6CFAC4492DE5}" dt="2019-03-12T23:53:24.879" v="26" actId="478"/>
          <ac:picMkLst>
            <pc:docMk/>
            <pc:sldMk cId="3780913459" sldId="4383"/>
            <ac:picMk id="3" creationId="{27B1C9D6-0F4A-4E0E-B2A5-9EAF8E0B1F8C}"/>
          </ac:picMkLst>
        </pc:picChg>
        <pc:picChg chg="add mod">
          <ac:chgData name="Rodrigo Medeiros" userId="1510a394-5fbb-4a4b-9552-678e7dbc2598" providerId="ADAL" clId="{76A741E0-ACFA-4756-AAA2-6CFAC4492DE5}" dt="2019-03-12T23:53:31.297" v="29" actId="1076"/>
          <ac:picMkLst>
            <pc:docMk/>
            <pc:sldMk cId="3780913459" sldId="4383"/>
            <ac:picMk id="4" creationId="{EDAFFE5F-81F0-4BB8-9EB8-CE5E0391B514}"/>
          </ac:picMkLst>
        </pc:picChg>
        <pc:picChg chg="del">
          <ac:chgData name="Rodrigo Medeiros" userId="1510a394-5fbb-4a4b-9552-678e7dbc2598" providerId="ADAL" clId="{76A741E0-ACFA-4756-AAA2-6CFAC4492DE5}" dt="2019-03-12T23:53:34.646" v="30"/>
          <ac:picMkLst>
            <pc:docMk/>
            <pc:sldMk cId="3780913459" sldId="4383"/>
            <ac:picMk id="5" creationId="{CC142E68-8B34-48B4-8057-8DEDE8853284}"/>
          </ac:picMkLst>
        </pc:picChg>
        <pc:picChg chg="add mod">
          <ac:chgData name="Rodrigo Medeiros" userId="1510a394-5fbb-4a4b-9552-678e7dbc2598" providerId="ADAL" clId="{76A741E0-ACFA-4756-AAA2-6CFAC4492DE5}" dt="2019-03-12T23:53:45.356" v="33" actId="1076"/>
          <ac:picMkLst>
            <pc:docMk/>
            <pc:sldMk cId="3780913459" sldId="4383"/>
            <ac:picMk id="19" creationId="{57B82DDD-275D-487E-9364-0238BE729F90}"/>
          </ac:picMkLst>
        </pc:picChg>
      </pc:sldChg>
      <pc:sldChg chg="addSp delSp modSp">
        <pc:chgData name="Rodrigo Medeiros" userId="1510a394-5fbb-4a4b-9552-678e7dbc2598" providerId="ADAL" clId="{76A741E0-ACFA-4756-AAA2-6CFAC4492DE5}" dt="2019-03-12T23:56:48.294" v="40" actId="1076"/>
        <pc:sldMkLst>
          <pc:docMk/>
          <pc:sldMk cId="3851500845" sldId="4384"/>
        </pc:sldMkLst>
        <pc:picChg chg="del">
          <ac:chgData name="Rodrigo Medeiros" userId="1510a394-5fbb-4a4b-9552-678e7dbc2598" providerId="ADAL" clId="{76A741E0-ACFA-4756-AAA2-6CFAC4492DE5}" dt="2019-03-12T23:56:37.028" v="36" actId="478"/>
          <ac:picMkLst>
            <pc:docMk/>
            <pc:sldMk cId="3851500845" sldId="4384"/>
            <ac:picMk id="4" creationId="{B49BDA68-C96B-45F7-8139-E615617A1945}"/>
          </ac:picMkLst>
        </pc:picChg>
        <pc:picChg chg="add mod">
          <ac:chgData name="Rodrigo Medeiros" userId="1510a394-5fbb-4a4b-9552-678e7dbc2598" providerId="ADAL" clId="{76A741E0-ACFA-4756-AAA2-6CFAC4492DE5}" dt="2019-03-12T23:56:48.294" v="40" actId="1076"/>
          <ac:picMkLst>
            <pc:docMk/>
            <pc:sldMk cId="3851500845" sldId="4384"/>
            <ac:picMk id="19" creationId="{1244ADEE-0E49-436B-890B-831A63D980B2}"/>
          </ac:picMkLst>
        </pc:picChg>
      </pc:sldChg>
      <pc:sldChg chg="addSp delSp modSp">
        <pc:chgData name="Rodrigo Medeiros" userId="1510a394-5fbb-4a4b-9552-678e7dbc2598" providerId="ADAL" clId="{76A741E0-ACFA-4756-AAA2-6CFAC4492DE5}" dt="2019-03-12T23:58:49.760" v="44" actId="1076"/>
        <pc:sldMkLst>
          <pc:docMk/>
          <pc:sldMk cId="27041841" sldId="4388"/>
        </pc:sldMkLst>
        <pc:spChg chg="add del">
          <ac:chgData name="Rodrigo Medeiros" userId="1510a394-5fbb-4a4b-9552-678e7dbc2598" providerId="ADAL" clId="{76A741E0-ACFA-4756-AAA2-6CFAC4492DE5}" dt="2019-03-12T23:51:05.685" v="10"/>
          <ac:spMkLst>
            <pc:docMk/>
            <pc:sldMk cId="27041841" sldId="4388"/>
            <ac:spMk id="4" creationId="{C6908BF7-AB4B-403F-AC47-AAD4744CBB36}"/>
          </ac:spMkLst>
        </pc:spChg>
        <pc:spChg chg="add del">
          <ac:chgData name="Rodrigo Medeiros" userId="1510a394-5fbb-4a4b-9552-678e7dbc2598" providerId="ADAL" clId="{76A741E0-ACFA-4756-AAA2-6CFAC4492DE5}" dt="2019-03-12T23:51:33.139" v="16"/>
          <ac:spMkLst>
            <pc:docMk/>
            <pc:sldMk cId="27041841" sldId="4388"/>
            <ac:spMk id="7" creationId="{4DE78399-6AAA-49FF-BBF9-7447EB5C8D71}"/>
          </ac:spMkLst>
        </pc:spChg>
        <pc:picChg chg="del mod">
          <ac:chgData name="Rodrigo Medeiros" userId="1510a394-5fbb-4a4b-9552-678e7dbc2598" providerId="ADAL" clId="{76A741E0-ACFA-4756-AAA2-6CFAC4492DE5}" dt="2019-03-12T23:49:52.637" v="8"/>
          <ac:picMkLst>
            <pc:docMk/>
            <pc:sldMk cId="27041841" sldId="4388"/>
            <ac:picMk id="5" creationId="{509519A7-DCE7-4622-B2A1-7CFF9D00AA01}"/>
          </ac:picMkLst>
        </pc:picChg>
        <pc:picChg chg="add del mod">
          <ac:chgData name="Rodrigo Medeiros" userId="1510a394-5fbb-4a4b-9552-678e7dbc2598" providerId="ADAL" clId="{76A741E0-ACFA-4756-AAA2-6CFAC4492DE5}" dt="2019-03-12T23:51:20.511" v="14" actId="478"/>
          <ac:picMkLst>
            <pc:docMk/>
            <pc:sldMk cId="27041841" sldId="4388"/>
            <ac:picMk id="6" creationId="{CEA6FEB8-DA7D-4E62-A6BE-E639BA297B9E}"/>
          </ac:picMkLst>
        </pc:picChg>
        <pc:picChg chg="add del mod">
          <ac:chgData name="Rodrigo Medeiros" userId="1510a394-5fbb-4a4b-9552-678e7dbc2598" providerId="ADAL" clId="{76A741E0-ACFA-4756-AAA2-6CFAC4492DE5}" dt="2019-03-12T23:58:44.373" v="41" actId="478"/>
          <ac:picMkLst>
            <pc:docMk/>
            <pc:sldMk cId="27041841" sldId="4388"/>
            <ac:picMk id="8" creationId="{ABF674D7-2CD5-4083-BA38-963A239C19B3}"/>
          </ac:picMkLst>
        </pc:picChg>
        <pc:picChg chg="add mod">
          <ac:chgData name="Rodrigo Medeiros" userId="1510a394-5fbb-4a4b-9552-678e7dbc2598" providerId="ADAL" clId="{76A741E0-ACFA-4756-AAA2-6CFAC4492DE5}" dt="2019-03-12T23:58:49.760" v="44" actId="1076"/>
          <ac:picMkLst>
            <pc:docMk/>
            <pc:sldMk cId="27041841" sldId="4388"/>
            <ac:picMk id="10" creationId="{4CACB34B-2E08-4539-9723-438801A5DDDC}"/>
          </ac:picMkLst>
        </pc:picChg>
      </pc:sldChg>
      <pc:sldChg chg="addSp delSp modSp">
        <pc:chgData name="Rodrigo Medeiros" userId="1510a394-5fbb-4a4b-9552-678e7dbc2598" providerId="ADAL" clId="{76A741E0-ACFA-4756-AAA2-6CFAC4492DE5}" dt="2019-03-12T23:59:54.648" v="46"/>
        <pc:sldMkLst>
          <pc:docMk/>
          <pc:sldMk cId="340641345" sldId="4389"/>
        </pc:sldMkLst>
        <pc:spChg chg="add del">
          <ac:chgData name="Rodrigo Medeiros" userId="1510a394-5fbb-4a4b-9552-678e7dbc2598" providerId="ADAL" clId="{76A741E0-ACFA-4756-AAA2-6CFAC4492DE5}" dt="2019-03-12T23:52:42.161" v="23"/>
          <ac:spMkLst>
            <pc:docMk/>
            <pc:sldMk cId="340641345" sldId="4389"/>
            <ac:spMk id="6" creationId="{2DC3AA89-ED3D-47EF-87C6-0F6F633C9B38}"/>
          </ac:spMkLst>
        </pc:spChg>
        <pc:picChg chg="del">
          <ac:chgData name="Rodrigo Medeiros" userId="1510a394-5fbb-4a4b-9552-678e7dbc2598" providerId="ADAL" clId="{76A741E0-ACFA-4756-AAA2-6CFAC4492DE5}" dt="2019-03-12T23:52:12.712" v="19"/>
          <ac:picMkLst>
            <pc:docMk/>
            <pc:sldMk cId="340641345" sldId="4389"/>
            <ac:picMk id="4" creationId="{BDBA791E-7E7D-4331-82A0-583C94223CE7}"/>
          </ac:picMkLst>
        </pc:picChg>
        <pc:picChg chg="add del">
          <ac:chgData name="Rodrigo Medeiros" userId="1510a394-5fbb-4a4b-9552-678e7dbc2598" providerId="ADAL" clId="{76A741E0-ACFA-4756-AAA2-6CFAC4492DE5}" dt="2019-03-12T23:52:25.045" v="21"/>
          <ac:picMkLst>
            <pc:docMk/>
            <pc:sldMk cId="340641345" sldId="4389"/>
            <ac:picMk id="5" creationId="{2820EDD0-F055-4416-8827-AB6D10DCA73C}"/>
          </ac:picMkLst>
        </pc:picChg>
        <pc:picChg chg="add del mod">
          <ac:chgData name="Rodrigo Medeiros" userId="1510a394-5fbb-4a4b-9552-678e7dbc2598" providerId="ADAL" clId="{76A741E0-ACFA-4756-AAA2-6CFAC4492DE5}" dt="2019-03-12T23:59:52.867" v="45" actId="478"/>
          <ac:picMkLst>
            <pc:docMk/>
            <pc:sldMk cId="340641345" sldId="4389"/>
            <ac:picMk id="7" creationId="{9C682694-9C84-45B6-95D8-A63369249F8D}"/>
          </ac:picMkLst>
        </pc:picChg>
        <pc:picChg chg="add">
          <ac:chgData name="Rodrigo Medeiros" userId="1510a394-5fbb-4a4b-9552-678e7dbc2598" providerId="ADAL" clId="{76A741E0-ACFA-4756-AAA2-6CFAC4492DE5}" dt="2019-03-12T23:59:54.648" v="46"/>
          <ac:picMkLst>
            <pc:docMk/>
            <pc:sldMk cId="340641345" sldId="4389"/>
            <ac:picMk id="29" creationId="{E14D51D6-33F4-48D2-836D-A5DC0A75D2AC}"/>
          </ac:picMkLst>
        </pc:picChg>
      </pc:sldChg>
      <pc:sldChg chg="addSp delSp">
        <pc:chgData name="Rodrigo Medeiros" userId="1510a394-5fbb-4a4b-9552-678e7dbc2598" providerId="ADAL" clId="{76A741E0-ACFA-4756-AAA2-6CFAC4492DE5}" dt="2019-03-12T23:54:40.178" v="35"/>
        <pc:sldMkLst>
          <pc:docMk/>
          <pc:sldMk cId="936978897" sldId="8487"/>
        </pc:sldMkLst>
        <pc:picChg chg="del">
          <ac:chgData name="Rodrigo Medeiros" userId="1510a394-5fbb-4a4b-9552-678e7dbc2598" providerId="ADAL" clId="{76A741E0-ACFA-4756-AAA2-6CFAC4492DE5}" dt="2019-03-12T23:54:39.344" v="34" actId="478"/>
          <ac:picMkLst>
            <pc:docMk/>
            <pc:sldMk cId="936978897" sldId="8487"/>
            <ac:picMk id="5" creationId="{0D933FC2-0FEF-416F-A193-6E61CA24FF36}"/>
          </ac:picMkLst>
        </pc:picChg>
        <pc:picChg chg="add">
          <ac:chgData name="Rodrigo Medeiros" userId="1510a394-5fbb-4a4b-9552-678e7dbc2598" providerId="ADAL" clId="{76A741E0-ACFA-4756-AAA2-6CFAC4492DE5}" dt="2019-03-12T23:54:40.178" v="35"/>
          <ac:picMkLst>
            <pc:docMk/>
            <pc:sldMk cId="936978897" sldId="8487"/>
            <ac:picMk id="22" creationId="{86953F97-B273-47A1-84AF-206523C03BB7}"/>
          </ac:picMkLst>
        </pc:picChg>
      </pc:sldChg>
    </pc:docChg>
  </pc:docChgLst>
  <pc:docChgLst>
    <pc:chgData name="Rodrigo Medeiros" userId="1510a394-5fbb-4a4b-9552-678e7dbc2598" providerId="ADAL" clId="{2BB4A7E8-048A-44D9-B8B3-9005BF926549}"/>
    <pc:docChg chg="delSld modSection">
      <pc:chgData name="Rodrigo Medeiros" userId="1510a394-5fbb-4a4b-9552-678e7dbc2598" providerId="ADAL" clId="{2BB4A7E8-048A-44D9-B8B3-9005BF926549}" dt="2019-03-13T00:01:44.926" v="0" actId="2696"/>
      <pc:docMkLst>
        <pc:docMk/>
      </pc:docMkLst>
      <pc:sldChg chg="del">
        <pc:chgData name="Rodrigo Medeiros" userId="1510a394-5fbb-4a4b-9552-678e7dbc2598" providerId="ADAL" clId="{2BB4A7E8-048A-44D9-B8B3-9005BF926549}" dt="2019-03-13T00:01:44.926" v="0" actId="2696"/>
        <pc:sldMkLst>
          <pc:docMk/>
          <pc:sldMk cId="3785146249" sldId="4376"/>
        </pc:sldMkLst>
      </pc:sldChg>
    </pc:docChg>
  </pc:docChgLst>
  <pc:docChgLst>
    <pc:chgData name="Rodrigo Medeiros" userId="1510a394-5fbb-4a4b-9552-678e7dbc2598" providerId="ADAL" clId="{991214DE-C3D0-465E-ADB1-35260688543F}"/>
    <pc:docChg chg="sldOrd modSection">
      <pc:chgData name="Rodrigo Medeiros" userId="1510a394-5fbb-4a4b-9552-678e7dbc2598" providerId="ADAL" clId="{991214DE-C3D0-465E-ADB1-35260688543F}" dt="2019-03-14T20:07:46.212" v="0"/>
      <pc:docMkLst>
        <pc:docMk/>
      </pc:docMkLst>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5A1CC6-CA55-4743-80ED-7ABEA7B1BE5C}" type="datetimeFigureOut">
              <a:rPr lang="en-US" smtClean="0"/>
              <a:t>3/14/2019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8E7733-E60B-4B78-912B-FEC80C6D6673}" type="slidenum">
              <a:rPr lang="en-US" smtClean="0"/>
              <a:t>‹#›</a:t>
            </a:fld>
            <a:endParaRPr lang="en-US"/>
          </a:p>
        </p:txBody>
      </p:sp>
    </p:spTree>
    <p:extLst>
      <p:ext uri="{BB962C8B-B14F-4D97-AF65-F5344CB8AC3E}">
        <p14:creationId xmlns:p14="http://schemas.microsoft.com/office/powerpoint/2010/main" val="187314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0741AF3-8026-4864-88D3-A786FFF581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592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can see, the cloud journey includes many service scenarios:</a:t>
            </a:r>
          </a:p>
          <a:p>
            <a:pPr marL="178027" indent="-178027">
              <a:buFont typeface="Arial" panose="020B0604020202020204" pitchFamily="34" charset="0"/>
              <a:buChar char="•"/>
            </a:pPr>
            <a:r>
              <a:rPr lang="en-US"/>
              <a:t>On the left, you have a traditional, on-premises infrastructure which you manage completely on your own.</a:t>
            </a:r>
          </a:p>
          <a:p>
            <a:pPr marL="178027" indent="-178027">
              <a:buFont typeface="Arial" panose="020B0604020202020204" pitchFamily="34" charset="0"/>
              <a:buChar char="•"/>
            </a:pPr>
            <a:r>
              <a:rPr lang="en-US"/>
              <a:t>On the right, you have Software-as-a-Service, which includes all of the web-based tools and applications you use to run your business—think of Office 365 or Dynamics 365—running completely in the cloud, and managed fully by the vendor that provides the software. </a:t>
            </a:r>
          </a:p>
          <a:p>
            <a:pPr marL="178027" indent="-178027">
              <a:buFont typeface="Arial" panose="020B0604020202020204" pitchFamily="34" charset="0"/>
              <a:buChar char="•"/>
            </a:pPr>
            <a:r>
              <a:rPr lang="en-US"/>
              <a:t>In the middle, we have infrastructure and platform services. Building out your cloud infrastructure is your first step in moving to the cloud. </a:t>
            </a:r>
          </a:p>
          <a:p>
            <a:pPr marL="178027" indent="-178027">
              <a:buFont typeface="Arial" panose="020B0604020202020204" pitchFamily="34" charset="0"/>
              <a:buChar char="•"/>
            </a:pPr>
            <a:r>
              <a:rPr lang="en-US"/>
              <a:t>Infrastructure as a service (IaaS) is an instant computing infrastructure, provisioned and managed over the Internet. It enables you to quickly scale up and down with demand, and pay only for what you use. </a:t>
            </a:r>
          </a:p>
          <a:p>
            <a:pPr marL="178027" indent="-178027">
              <a:buFont typeface="Arial" panose="020B0604020202020204" pitchFamily="34" charset="0"/>
              <a:buChar char="•"/>
            </a:pPr>
            <a:r>
              <a:rPr lang="en-US"/>
              <a:t>IaaS helps you avoid the expense and complexity of buying and managing your own physical servers and other datacenter infrastructure. </a:t>
            </a:r>
          </a:p>
          <a:p>
            <a:pPr marL="178027" indent="-178027">
              <a:buFont typeface="Arial" panose="020B0604020202020204" pitchFamily="34" charset="0"/>
              <a:buChar char="•"/>
            </a:pPr>
            <a:r>
              <a:rPr lang="en-US"/>
              <a:t>Each resource is offered as a separate service component, and you only need to rent a particular one for as long as you need it. </a:t>
            </a:r>
          </a:p>
          <a:p>
            <a:pPr marL="178027" indent="-178027">
              <a:buFont typeface="Arial" panose="020B0604020202020204" pitchFamily="34" charset="0"/>
              <a:buChar char="•"/>
            </a:pPr>
            <a:r>
              <a:rPr lang="en-US"/>
              <a:t>The cloud computing service provider manages the infrastructure, while you purchase, install, configure, and manage your own software—operating systems, middleware, and applications.</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4:09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655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an intelligent cloud.  You have an intelligent edge. </a:t>
            </a:r>
          </a:p>
          <a:p>
            <a:r>
              <a:rPr lang="en-US" dirty="0"/>
              <a:t>&lt;more on this and especially what edge means&gt;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901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3/14/2019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0442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latin typeface="Segoe UI Light" panose="020B0502040204020203" pitchFamily="34" charset="0"/>
                <a:cs typeface="Segoe UI Light" panose="020B0502040204020203" pitchFamily="34" charset="0"/>
              </a:rPr>
              <a:t>Environments are more complex.</a:t>
            </a:r>
            <a:r>
              <a:rPr lang="en-US" sz="900" b="1" baseline="0">
                <a:latin typeface="Segoe UI Light" panose="020B0502040204020203" pitchFamily="34" charset="0"/>
                <a:cs typeface="Segoe UI Light" panose="020B0502040204020203" pitchFamily="34" charset="0"/>
              </a:rPr>
              <a:t> </a:t>
            </a:r>
            <a:r>
              <a:rPr lang="en-US" sz="900" b="0" kern="1200">
                <a:solidFill>
                  <a:schemeClr val="tx1"/>
                </a:solidFill>
                <a:effectLst/>
                <a:latin typeface="Segoe UI Light" pitchFamily="34" charset="0"/>
                <a:ea typeface="+mn-ea"/>
                <a:cs typeface="Segoe UI Light" panose="020B0502040204020203" pitchFamily="34" charset="0"/>
              </a:rPr>
              <a:t>We know there’s complexity across</a:t>
            </a:r>
            <a:r>
              <a:rPr lang="en-US" sz="900" b="0" kern="1200" baseline="0">
                <a:solidFill>
                  <a:schemeClr val="tx1"/>
                </a:solidFill>
                <a:effectLst/>
                <a:latin typeface="Segoe UI Light" pitchFamily="34" charset="0"/>
                <a:ea typeface="+mn-ea"/>
                <a:cs typeface="Segoe UI Light" panose="020B0502040204020203" pitchFamily="34" charset="0"/>
              </a:rPr>
              <a:t> </a:t>
            </a:r>
            <a:r>
              <a:rPr lang="en-US" sz="900" b="0" kern="1200">
                <a:solidFill>
                  <a:schemeClr val="tx1"/>
                </a:solidFill>
                <a:effectLst/>
                <a:latin typeface="Segoe UI Light" pitchFamily="34" charset="0"/>
                <a:ea typeface="+mn-ea"/>
                <a:cs typeface="Segoe UI Light" panose="020B0502040204020203" pitchFamily="34" charset="0"/>
              </a:rPr>
              <a:t>the different platforms</a:t>
            </a:r>
            <a:r>
              <a:rPr lang="en-US" sz="900" b="0" kern="1200" baseline="0">
                <a:solidFill>
                  <a:schemeClr val="tx1"/>
                </a:solidFill>
                <a:effectLst/>
                <a:latin typeface="Segoe UI Light" pitchFamily="34" charset="0"/>
                <a:ea typeface="+mn-ea"/>
                <a:cs typeface="Segoe UI Light" panose="020B0502040204020203" pitchFamily="34" charset="0"/>
              </a:rPr>
              <a:t> and systems you use. </a:t>
            </a:r>
            <a:endParaRPr lang="en-US" sz="900" b="1">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900">
                <a:latin typeface="Segoe UI Light" panose="020B0502040204020203" pitchFamily="34" charset="0"/>
                <a:cs typeface="Segoe UI Light" panose="020B0502040204020203" pitchFamily="34" charset="0"/>
              </a:rPr>
              <a:t>Hybrid, heterogeneous, </a:t>
            </a:r>
            <a:r>
              <a:rPr lang="en-US" sz="900" err="1">
                <a:latin typeface="Segoe UI Light" panose="020B0502040204020203" pitchFamily="34" charset="0"/>
                <a:cs typeface="Segoe UI Light" panose="020B0502040204020203" pitchFamily="34" charset="0"/>
              </a:rPr>
              <a:t>IaaS+PaaS</a:t>
            </a:r>
            <a:endParaRPr lang="en-US" sz="9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900">
                <a:latin typeface="Segoe UI Light" panose="020B0502040204020203" pitchFamily="34" charset="0"/>
                <a:cs typeface="Segoe UI Light" panose="020B0502040204020203" pitchFamily="34" charset="0"/>
              </a:rPr>
              <a:t>The</a:t>
            </a:r>
            <a:r>
              <a:rPr lang="en-US" sz="900" baseline="0">
                <a:latin typeface="Segoe UI Light" panose="020B0502040204020203" pitchFamily="34" charset="0"/>
                <a:cs typeface="Segoe UI Light" panose="020B0502040204020203" pitchFamily="34" charset="0"/>
              </a:rPr>
              <a:t> a</a:t>
            </a:r>
            <a:r>
              <a:rPr lang="en-US" sz="900">
                <a:latin typeface="Segoe UI Light" panose="020B0502040204020203" pitchFamily="34" charset="0"/>
                <a:cs typeface="Segoe UI Light" panose="020B0502040204020203" pitchFamily="34" charset="0"/>
              </a:rPr>
              <a:t>verage company has more than 30 security solutions and many</a:t>
            </a:r>
            <a:r>
              <a:rPr lang="en-US" sz="900" baseline="0">
                <a:latin typeface="Segoe UI Light" panose="020B0502040204020203" pitchFamily="34" charset="0"/>
                <a:cs typeface="Segoe UI Light" panose="020B0502040204020203" pitchFamily="34" charset="0"/>
              </a:rPr>
              <a:t> SaaS apps</a:t>
            </a:r>
            <a:endParaRPr lang="en-US" sz="90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900">
                <a:latin typeface="Segoe UI Light" panose="020B0502040204020203" pitchFamily="34" charset="0"/>
                <a:cs typeface="Segoe UI Light" panose="020B0502040204020203" pitchFamily="34" charset="0"/>
              </a:rPr>
              <a:t>Increasingly distributed and physical networks </a:t>
            </a:r>
            <a:r>
              <a:rPr lang="en-US" sz="900" i="1">
                <a:latin typeface="Segoe UI Light" panose="020B0502040204020203" pitchFamily="34" charset="0"/>
                <a:cs typeface="Segoe UI Light" panose="020B0502040204020203" pitchFamily="34" charset="0"/>
              </a:rPr>
              <a:t>no longer define the perimeter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baseline="0">
              <a:solidFill>
                <a:schemeClr val="tx1"/>
              </a:solidFill>
              <a:effectLst/>
              <a:latin typeface="Segoe UI Light"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baseline="0">
                <a:solidFill>
                  <a:schemeClr val="tx1"/>
                </a:solidFill>
                <a:effectLst/>
                <a:latin typeface="Segoe UI Light" pitchFamily="34" charset="0"/>
                <a:ea typeface="+mn-ea"/>
                <a:cs typeface="Segoe UI Light" panose="020B0502040204020203" pitchFamily="34" charset="0"/>
              </a:rPr>
              <a:t>Microsoft encompasses your </a:t>
            </a:r>
            <a:r>
              <a:rPr lang="en-US" baseline="0"/>
              <a:t>heterogeneous environments </a:t>
            </a:r>
            <a:r>
              <a:rPr lang="en-US"/>
              <a:t>across these</a:t>
            </a:r>
            <a:r>
              <a:rPr lang="en-US" baseline="0"/>
              <a:t> key capabilities and work to integrate with many of the leading vendors in each category.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1200">
              <a:solidFill>
                <a:schemeClr val="tx1"/>
              </a:solidFill>
              <a:effectLst/>
              <a:latin typeface="Segoe UI Light" pitchFamily="34" charset="0"/>
              <a:ea typeface="+mn-ea"/>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Segoe UI Light" panose="020B0502040204020203" pitchFamily="34" charset="0"/>
              </a:rPr>
              <a:t>Identity</a:t>
            </a:r>
            <a:r>
              <a:rPr lang="en-US" sz="900" b="0" kern="1200">
                <a:solidFill>
                  <a:schemeClr val="tx1"/>
                </a:solidFill>
                <a:effectLst/>
                <a:latin typeface="Segoe UI Light" pitchFamily="34" charset="0"/>
                <a:ea typeface="+mn-ea"/>
                <a:cs typeface="Segoe UI Light" panose="020B0502040204020203" pitchFamily="34" charset="0"/>
              </a:rPr>
              <a:t> –Your</a:t>
            </a:r>
            <a:r>
              <a:rPr lang="en-US" sz="900" b="0" kern="1200" baseline="0">
                <a:solidFill>
                  <a:schemeClr val="tx1"/>
                </a:solidFill>
                <a:effectLst/>
                <a:latin typeface="Segoe UI Light" pitchFamily="34" charset="0"/>
                <a:ea typeface="+mn-ea"/>
                <a:cs typeface="Segoe UI Light" panose="020B0502040204020203" pitchFamily="34" charset="0"/>
              </a:rPr>
              <a:t> </a:t>
            </a:r>
            <a:r>
              <a:rPr lang="en-US" sz="900" b="0" kern="1200">
                <a:solidFill>
                  <a:schemeClr val="tx1"/>
                </a:solidFill>
                <a:effectLst/>
                <a:latin typeface="Segoe UI Light" pitchFamily="34" charset="0"/>
                <a:ea typeface="+mn-ea"/>
                <a:cs typeface="Segoe UI Light" panose="020B0502040204020203" pitchFamily="34" charset="0"/>
              </a:rPr>
              <a:t>users can use the same identity on-premises</a:t>
            </a:r>
            <a:r>
              <a:rPr lang="en-US" sz="900" b="0" kern="1200" baseline="0">
                <a:solidFill>
                  <a:schemeClr val="tx1"/>
                </a:solidFill>
                <a:effectLst/>
                <a:latin typeface="Segoe UI Light" pitchFamily="34" charset="0"/>
                <a:ea typeface="+mn-ea"/>
                <a:cs typeface="Segoe UI Light" panose="020B0502040204020203" pitchFamily="34" charset="0"/>
              </a:rPr>
              <a:t> and across thousands of SaaS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Segoe UI Light" panose="020B0502040204020203" pitchFamily="34" charset="0"/>
              </a:rPr>
              <a:t>Management</a:t>
            </a:r>
            <a:r>
              <a:rPr lang="en-US" sz="900" b="0" kern="1200">
                <a:solidFill>
                  <a:schemeClr val="tx1"/>
                </a:solidFill>
                <a:effectLst/>
                <a:latin typeface="Segoe UI Light" pitchFamily="34" charset="0"/>
                <a:ea typeface="+mn-ea"/>
                <a:cs typeface="Segoe UI Light" panose="020B0502040204020203" pitchFamily="34" charset="0"/>
              </a:rPr>
              <a:t> –You </a:t>
            </a:r>
            <a:r>
              <a:rPr lang="en-US" sz="900" b="0" kern="1200" baseline="0">
                <a:solidFill>
                  <a:schemeClr val="tx1"/>
                </a:solidFill>
                <a:effectLst/>
                <a:latin typeface="Segoe UI Light" pitchFamily="34" charset="0"/>
                <a:ea typeface="+mn-ea"/>
                <a:cs typeface="Segoe UI Light" panose="020B0502040204020203" pitchFamily="34" charset="0"/>
              </a:rPr>
              <a:t>can manage your Windows and Linux VMs wherever they are, on-premises and/or in the cloud. </a:t>
            </a:r>
            <a:endParaRPr lang="en-US" sz="900" b="0" kern="1200">
              <a:solidFill>
                <a:schemeClr val="tx1"/>
              </a:solidFill>
              <a:effectLst/>
              <a:latin typeface="Segoe UI Light" pitchFamily="34" charset="0"/>
              <a:ea typeface="+mn-ea"/>
              <a:cs typeface="Segoe UI Light" panose="020B0502040204020203" pitchFamily="34" charset="0"/>
            </a:endParaRPr>
          </a:p>
          <a:p>
            <a:r>
              <a:rPr lang="en-US" sz="900" b="1" kern="1200">
                <a:solidFill>
                  <a:schemeClr val="tx1"/>
                </a:solidFill>
                <a:effectLst/>
                <a:latin typeface="Segoe UI Light" pitchFamily="34" charset="0"/>
                <a:ea typeface="+mn-ea"/>
                <a:cs typeface="Segoe UI Light" panose="020B0502040204020203" pitchFamily="34" charset="0"/>
              </a:rPr>
              <a:t>Data </a:t>
            </a:r>
            <a:r>
              <a:rPr lang="en-US" sz="900" b="0" kern="1200">
                <a:solidFill>
                  <a:schemeClr val="tx1"/>
                </a:solidFill>
                <a:effectLst/>
                <a:latin typeface="Segoe UI Light" pitchFamily="34" charset="0"/>
                <a:ea typeface="+mn-ea"/>
                <a:cs typeface="Segoe UI Light" panose="020B0502040204020203" pitchFamily="34" charset="0"/>
              </a:rPr>
              <a:t>– on</a:t>
            </a:r>
            <a:r>
              <a:rPr lang="en-US" sz="900" b="0" kern="1200" baseline="0">
                <a:solidFill>
                  <a:schemeClr val="tx1"/>
                </a:solidFill>
                <a:effectLst/>
                <a:latin typeface="Segoe UI Light" pitchFamily="34" charset="0"/>
                <a:ea typeface="+mn-ea"/>
                <a:cs typeface="Segoe UI Light" panose="020B0502040204020203" pitchFamily="34" charset="0"/>
              </a:rPr>
              <a:t> our data platform</a:t>
            </a:r>
            <a:r>
              <a:rPr lang="en-US" sz="900" b="0" kern="1200">
                <a:solidFill>
                  <a:schemeClr val="tx1"/>
                </a:solidFill>
                <a:effectLst/>
                <a:latin typeface="Segoe UI Light" pitchFamily="34" charset="0"/>
                <a:ea typeface="+mn-ea"/>
                <a:cs typeface="Segoe UI Light" panose="020B0502040204020203" pitchFamily="34" charset="0"/>
              </a:rPr>
              <a:t>, </a:t>
            </a:r>
            <a:r>
              <a:rPr lang="en-US" sz="900" b="0" kern="1200" baseline="0">
                <a:solidFill>
                  <a:schemeClr val="tx1"/>
                </a:solidFill>
                <a:effectLst/>
                <a:latin typeface="Segoe UI Light" pitchFamily="34" charset="0"/>
                <a:ea typeface="+mn-ea"/>
                <a:cs typeface="Segoe UI Light" panose="020B0502040204020203" pitchFamily="34" charset="0"/>
              </a:rPr>
              <a:t>you can work with a</a:t>
            </a:r>
            <a:r>
              <a:rPr lang="en-US" sz="900" kern="1200">
                <a:solidFill>
                  <a:schemeClr val="tx1"/>
                </a:solidFill>
                <a:effectLst/>
                <a:latin typeface="Segoe UI Light" pitchFamily="34" charset="0"/>
                <a:ea typeface="+mn-ea"/>
                <a:cs typeface="+mn-cs"/>
              </a:rPr>
              <a:t>ny data, any language, any platform. </a:t>
            </a:r>
            <a:r>
              <a:rPr lang="en-US" sz="900" b="0" kern="1200" baseline="0">
                <a:solidFill>
                  <a:schemeClr val="tx1"/>
                </a:solidFill>
                <a:effectLst/>
                <a:latin typeface="Segoe UI Light" pitchFamily="34" charset="0"/>
                <a:ea typeface="+mn-ea"/>
                <a:cs typeface="Segoe UI Light" panose="020B0502040204020203" pitchFamily="34" charset="0"/>
              </a:rPr>
              <a:t>For example, you </a:t>
            </a:r>
            <a:r>
              <a:rPr lang="en-US" sz="900" b="0" kern="1200">
                <a:solidFill>
                  <a:schemeClr val="tx1"/>
                </a:solidFill>
                <a:effectLst/>
                <a:latin typeface="Segoe UI Light" pitchFamily="34" charset="0"/>
                <a:ea typeface="+mn-ea"/>
                <a:cs typeface="Segoe UI Light" panose="020B0502040204020203" pitchFamily="34" charset="0"/>
              </a:rPr>
              <a:t>can use R</a:t>
            </a:r>
            <a:r>
              <a:rPr lang="en-US" sz="900" kern="1200">
                <a:solidFill>
                  <a:schemeClr val="tx1"/>
                </a:solidFill>
                <a:effectLst/>
                <a:latin typeface="Segoe UI Light" pitchFamily="34" charset="0"/>
                <a:ea typeface="+mn-ea"/>
                <a:cs typeface="Segoe UI Light" panose="020B0502040204020203" pitchFamily="34" charset="0"/>
              </a:rPr>
              <a:t> open source </a:t>
            </a:r>
            <a:r>
              <a:rPr lang="en-US" sz="900" b="0" kern="1200">
                <a:solidFill>
                  <a:schemeClr val="tx1"/>
                </a:solidFill>
                <a:effectLst/>
                <a:latin typeface="Segoe UI Light" pitchFamily="34" charset="0"/>
                <a:ea typeface="+mn-ea"/>
                <a:cs typeface="Segoe UI Light" panose="020B0502040204020203" pitchFamily="34" charset="0"/>
              </a:rPr>
              <a:t>programming language </a:t>
            </a:r>
            <a:r>
              <a:rPr lang="en-US" sz="900" kern="1200">
                <a:solidFill>
                  <a:schemeClr val="tx1"/>
                </a:solidFill>
                <a:effectLst/>
                <a:latin typeface="Segoe UI Light" pitchFamily="34" charset="0"/>
                <a:ea typeface="+mn-ea"/>
                <a:cs typeface="Segoe UI Light" panose="020B0502040204020203" pitchFamily="34" charset="0"/>
              </a:rPr>
              <a:t>to support big data </a:t>
            </a:r>
            <a:r>
              <a:rPr lang="en-US" sz="900" b="0" kern="1200">
                <a:solidFill>
                  <a:schemeClr val="tx1"/>
                </a:solidFill>
                <a:effectLst/>
                <a:latin typeface="Segoe UI Light" pitchFamily="34" charset="0"/>
                <a:ea typeface="+mn-ea"/>
                <a:cs typeface="Segoe UI Light" panose="020B0502040204020203" pitchFamily="34" charset="0"/>
              </a:rPr>
              <a:t>analytics</a:t>
            </a:r>
            <a:r>
              <a:rPr lang="en-US" sz="900" kern="1200">
                <a:solidFill>
                  <a:schemeClr val="tx1"/>
                </a:solidFill>
                <a:effectLst/>
                <a:latin typeface="Segoe UI Light" pitchFamily="34" charset="0"/>
                <a:ea typeface="+mn-ea"/>
                <a:cs typeface="Segoe UI Light" panose="020B0502040204020203" pitchFamily="34" charset="0"/>
              </a:rPr>
              <a:t> at enterprise scale--and R Server. R Services allows you to run R integrated with T-SQL stored procedures and</a:t>
            </a:r>
            <a:r>
              <a:rPr lang="en-US" sz="900" kern="1200" baseline="0">
                <a:solidFill>
                  <a:schemeClr val="tx1"/>
                </a:solidFill>
                <a:effectLst/>
                <a:latin typeface="Segoe UI Light" pitchFamily="34" charset="0"/>
                <a:ea typeface="+mn-ea"/>
                <a:cs typeface="Segoe UI Light" panose="020B0502040204020203" pitchFamily="34" charset="0"/>
              </a:rPr>
              <a:t> </a:t>
            </a:r>
            <a:r>
              <a:rPr lang="en-US" sz="900" kern="1200">
                <a:solidFill>
                  <a:schemeClr val="tx1"/>
                </a:solidFill>
                <a:effectLst/>
                <a:latin typeface="Segoe UI Light" pitchFamily="34" charset="0"/>
                <a:ea typeface="+mn-ea"/>
                <a:cs typeface="Segoe UI Light" panose="020B0502040204020203" pitchFamily="34" charset="0"/>
              </a:rPr>
              <a:t>R Server (standalone) </a:t>
            </a:r>
            <a:r>
              <a:rPr lang="en-US">
                <a:effectLst/>
                <a:latin typeface="Segoe UI Light" panose="020B0502040204020203" pitchFamily="34" charset="0"/>
                <a:cs typeface="Segoe UI Light" panose="020B0502040204020203" pitchFamily="34" charset="0"/>
              </a:rPr>
              <a:t>extends R by providing support, scalability, and security. Customers can also use Hadoop in the cloud or </a:t>
            </a:r>
            <a:r>
              <a:rPr lang="en-US" sz="900" kern="1200">
                <a:solidFill>
                  <a:schemeClr val="tx1"/>
                </a:solidFill>
                <a:effectLst/>
                <a:latin typeface="Segoe UI Light" pitchFamily="34" charset="0"/>
                <a:ea typeface="+mn-ea"/>
                <a:cs typeface="Segoe UI Light" panose="020B0502040204020203" pitchFamily="34" charset="0"/>
              </a:rPr>
              <a:t>build a Hadoop cluster of their own (Hortonworks Data Platform or Cloudera)</a:t>
            </a:r>
            <a:r>
              <a:rPr lang="en-US" sz="900" kern="1200" baseline="0">
                <a:solidFill>
                  <a:schemeClr val="tx1"/>
                </a:solidFill>
                <a:effectLst/>
                <a:latin typeface="Segoe UI Light" pitchFamily="34" charset="0"/>
                <a:ea typeface="+mn-ea"/>
                <a:cs typeface="Segoe UI Light" panose="020B0502040204020203" pitchFamily="34" charset="0"/>
              </a:rPr>
              <a:t> </a:t>
            </a:r>
            <a:r>
              <a:rPr lang="en-US" sz="900" kern="1200">
                <a:solidFill>
                  <a:schemeClr val="tx1"/>
                </a:solidFill>
                <a:effectLst/>
                <a:latin typeface="Segoe UI Light" pitchFamily="34" charset="0"/>
                <a:ea typeface="+mn-ea"/>
                <a:cs typeface="Segoe UI Light" panose="020B0502040204020203" pitchFamily="34" charset="0"/>
              </a:rPr>
              <a:t>that integrates</a:t>
            </a:r>
            <a:r>
              <a:rPr lang="en-US" sz="900" kern="1200" baseline="0">
                <a:solidFill>
                  <a:schemeClr val="tx1"/>
                </a:solidFill>
                <a:effectLst/>
                <a:latin typeface="Segoe UI Light" pitchFamily="34" charset="0"/>
                <a:ea typeface="+mn-ea"/>
                <a:cs typeface="Segoe UI Light" panose="020B0502040204020203" pitchFamily="34" charset="0"/>
              </a:rPr>
              <a:t> with </a:t>
            </a:r>
            <a:r>
              <a:rPr lang="en-US" sz="900" kern="1200">
                <a:solidFill>
                  <a:schemeClr val="tx1"/>
                </a:solidFill>
                <a:effectLst/>
                <a:latin typeface="Segoe UI Light" pitchFamily="34" charset="0"/>
                <a:ea typeface="+mn-ea"/>
                <a:cs typeface="Segoe UI Light" panose="020B0502040204020203" pitchFamily="34" charset="0"/>
              </a:rPr>
              <a:t>SQL Server 2016 </a:t>
            </a:r>
            <a:r>
              <a:rPr lang="en-US" sz="900" kern="1200" err="1">
                <a:solidFill>
                  <a:schemeClr val="tx1"/>
                </a:solidFill>
                <a:effectLst/>
                <a:latin typeface="Segoe UI Light" pitchFamily="34" charset="0"/>
                <a:ea typeface="+mn-ea"/>
                <a:cs typeface="Segoe UI Light" panose="020B0502040204020203" pitchFamily="34" charset="0"/>
              </a:rPr>
              <a:t>PolyBase</a:t>
            </a:r>
            <a:r>
              <a:rPr lang="en-US" sz="900" kern="1200">
                <a:solidFill>
                  <a:schemeClr val="tx1"/>
                </a:solidFill>
                <a:effectLst/>
                <a:latin typeface="Segoe UI Light" pitchFamily="34" charset="0"/>
                <a:ea typeface="+mn-ea"/>
                <a:cs typeface="Segoe UI Light" panose="020B0502040204020203" pitchFamily="34" charset="0"/>
              </a:rPr>
              <a: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Segoe UI Light" panose="020B0502040204020203" pitchFamily="34" charset="0"/>
              </a:rPr>
              <a:t>Development</a:t>
            </a:r>
            <a:r>
              <a:rPr lang="en-US" sz="900" b="0" kern="1200">
                <a:solidFill>
                  <a:schemeClr val="tx1"/>
                </a:solidFill>
                <a:effectLst/>
                <a:latin typeface="Segoe UI Light" pitchFamily="34" charset="0"/>
                <a:ea typeface="+mn-ea"/>
                <a:cs typeface="Segoe UI Light" panose="020B0502040204020203" pitchFamily="34" charset="0"/>
              </a:rPr>
              <a:t> – </a:t>
            </a:r>
            <a:r>
              <a:rPr lang="en-US" sz="900" b="0" i="0" u="none" strike="noStrike" kern="1200" baseline="0">
                <a:solidFill>
                  <a:schemeClr val="tx1"/>
                </a:solidFill>
                <a:latin typeface="Segoe UI Light" pitchFamily="34" charset="0"/>
                <a:ea typeface="+mn-ea"/>
                <a:cs typeface="Segoe UI Light" panose="020B0502040204020203" pitchFamily="34" charset="0"/>
              </a:rPr>
              <a:t>Developers can create cloud-ready, business-changing apps and services, whether in the cloud or on-premises, using open-source technologies such as Docker software containers</a:t>
            </a:r>
            <a:r>
              <a:rPr lang="en-US" sz="900" b="0" kern="1200" baseline="0">
                <a:solidFill>
                  <a:schemeClr val="tx1"/>
                </a:solidFill>
                <a:effectLst/>
                <a:latin typeface="Segoe UI Light" pitchFamily="34" charset="0"/>
                <a:ea typeface="+mn-ea"/>
                <a:cs typeface="Segoe UI Light" panose="020B0502040204020203" pitchFamily="34" charset="0"/>
              </a:rPr>
              <a:t>.</a:t>
            </a:r>
            <a:endParaRPr lang="en-US" sz="900" b="0" kern="1200">
              <a:solidFill>
                <a:schemeClr val="tx1"/>
              </a:solidFill>
              <a:effectLst/>
              <a:latin typeface="Segoe UI Light" pitchFamily="34" charset="0"/>
              <a:ea typeface="+mn-ea"/>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091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Moving to the cloud is a journey unique to each organization. It’s not an all-or-nothing scenario—you can keep as much of your infrastructure on-premises or move it to the cloud as you need to optimize your compute, networking, and storage needs. Azure Infrastructure-as-a-Service solutions make it easy to tailor a solution that is right for you. </a:t>
            </a:r>
          </a:p>
          <a:p>
            <a:endParaRPr lang="en-US"/>
          </a:p>
          <a:p>
            <a:r>
              <a:rPr lang="en-US"/>
              <a:t>Simply put, Azure IaaS helps you connect your on-premises infrastructure to the Cloud.</a:t>
            </a:r>
          </a:p>
          <a:p>
            <a:endParaRPr lang="en-US"/>
          </a:p>
          <a:p>
            <a:pPr marL="178027" indent="-178027">
              <a:buFont typeface="Arial" panose="020B0604020202020204" pitchFamily="34" charset="0"/>
              <a:buChar char="•"/>
            </a:pPr>
            <a:r>
              <a:rPr lang="en-US"/>
              <a:t>You might want to with networking offerings, such as Express Route or VPN. </a:t>
            </a:r>
          </a:p>
          <a:p>
            <a:pPr marL="178027" indent="-178027">
              <a:buFont typeface="Arial" panose="020B0604020202020204" pitchFamily="34" charset="0"/>
              <a:buChar char="•"/>
            </a:pPr>
            <a:r>
              <a:rPr lang="en-US"/>
              <a:t>If you would like to move some of your virtual machine compute capacity to the Cloud, you can save money with Azure Hybrid Benefit.</a:t>
            </a:r>
          </a:p>
          <a:p>
            <a:pPr marL="652765" lvl="1" indent="-178027"/>
            <a:r>
              <a:rPr lang="en-US"/>
              <a:t>And, if you are running SQL Server, you can move it to a Virtual Machine, or to a SQL managed instance.</a:t>
            </a:r>
          </a:p>
          <a:p>
            <a:pPr marL="178027" indent="-178027">
              <a:buFont typeface="Arial" panose="020B0604020202020204" pitchFamily="34" charset="0"/>
              <a:buChar char="•"/>
            </a:pPr>
            <a:r>
              <a:rPr lang="en-US"/>
              <a:t>You can also easily migrate your storage from on-premises to the cloud with Azure IaaS.</a:t>
            </a:r>
          </a:p>
          <a:p>
            <a:pPr marL="178027" indent="-178027">
              <a:buFont typeface="Arial" panose="020B0604020202020204" pitchFamily="34" charset="0"/>
              <a:buChar char="•"/>
            </a:pPr>
            <a:r>
              <a:rPr lang="en-US"/>
              <a:t>Azure Stack enables you to build the same components for your on-premises infrastructure as for your Cloud infrastructure, so there is no need to build components twice, making infrastructure management easy!</a:t>
            </a:r>
          </a:p>
          <a:p>
            <a:pPr marL="178027" indent="-178027">
              <a:buFont typeface="Arial" panose="020B0604020202020204" pitchFamily="34" charset="0"/>
              <a:buChar char="•"/>
            </a:pPr>
            <a:endParaRPr lang="en-US"/>
          </a:p>
          <a:p>
            <a:r>
              <a:rPr lang="en-US"/>
              <a:t>Once you are connected to the cloud, Azure Active Directory helps you with identity management across all of your assets.</a:t>
            </a:r>
          </a:p>
          <a:p>
            <a:endParaRPr lang="en-US"/>
          </a:p>
          <a:p>
            <a:r>
              <a:rPr lang="en-US"/>
              <a:t>Now that you’ve built a secure, cloud-based infrastructure, it’s time to start migrating your data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4:09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995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 In order to get important insights from data, you need a cloud analytics platform that enables you to easily: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lvl="0"/>
            <a:r>
              <a:rPr lang="en-US" sz="900"/>
              <a:t>Ingest data of various types from across the enterprise (silos of data) and securely store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a:t>Prep the data for analytics and serve it for reporting</a:t>
            </a:r>
          </a:p>
          <a:p>
            <a:endParaRPr lang="en-US" sz="900"/>
          </a:p>
          <a:p>
            <a:r>
              <a:rPr lang="en-US" sz="900"/>
              <a:t>All of this, while maintaining the security, SLAs and governance that you would expect from an enterprise-class solution.   </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3/14/2019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Azure, we provide with you the services you need to do exactly that…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3/14/2019 4:09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982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0741AF3-8026-4864-88D3-A786FFF581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279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766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650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indent="-174697">
              <a:buFont typeface="Arial" panose="020B0604020202020204" pitchFamily="34" charset="0"/>
              <a:buChar char="•"/>
            </a:pPr>
            <a:endParaRPr lang="en-US"/>
          </a:p>
        </p:txBody>
      </p:sp>
      <p:sp>
        <p:nvSpPr>
          <p:cNvPr id="5" name="Footer Placeholder 4"/>
          <p:cNvSpPr>
            <a:spLocks noGrp="1"/>
          </p:cNvSpPr>
          <p:nvPr>
            <p:ph type="ftr" sz="quarter" idx="11"/>
          </p:nvPr>
        </p:nvSpPr>
        <p:spPr/>
        <p:txBody>
          <a:bodyPr/>
          <a:lstStyle/>
          <a:p>
            <a:pPr marL="582324" marR="0" lvl="0" indent="0" algn="l" defTabSz="92244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76462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295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676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474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484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09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As you can see we’ve also outlined the main products for each of these solutions areas. </a:t>
            </a: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&lt;Transition&gt; We will go through these one by one </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938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3:12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965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As you can see we’ve also outlined the main products for each of these solutions areas. </a:t>
            </a: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&lt;Transition&gt; We will go through these one by one </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598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sng" kern="1200" dirty="0">
                <a:solidFill>
                  <a:schemeClr val="tx1"/>
                </a:solidFill>
                <a:effectLst/>
                <a:latin typeface="+mn-lt"/>
                <a:ea typeface="+mn-ea"/>
                <a:cs typeface="+mn-cs"/>
              </a:rPr>
              <a:t>https://insurance.litwaredemos.com/</a:t>
            </a:r>
          </a:p>
          <a:p>
            <a:r>
              <a:rPr lang="en-US" sz="1200" b="1" u="none" kern="1200" dirty="0">
                <a:solidFill>
                  <a:schemeClr val="tx1"/>
                </a:solidFill>
                <a:effectLst/>
                <a:latin typeface="+mn-lt"/>
                <a:ea typeface="+mn-ea"/>
                <a:cs typeface="+mn-cs"/>
              </a:rPr>
              <a:t>Username: </a:t>
            </a:r>
            <a:r>
              <a:rPr lang="en-US" sz="1200" b="0" u="none" kern="1200" dirty="0">
                <a:solidFill>
                  <a:schemeClr val="tx1"/>
                </a:solidFill>
                <a:effectLst/>
                <a:latin typeface="+mn-lt"/>
                <a:ea typeface="+mn-ea"/>
                <a:cs typeface="+mn-cs"/>
              </a:rPr>
              <a:t>Bot</a:t>
            </a:r>
            <a:r>
              <a:rPr lang="en-US" sz="1200" b="1" u="none" kern="1200" dirty="0">
                <a:solidFill>
                  <a:schemeClr val="tx1"/>
                </a:solidFill>
                <a:effectLst/>
                <a:latin typeface="+mn-lt"/>
                <a:ea typeface="+mn-ea"/>
                <a:cs typeface="+mn-cs"/>
              </a:rPr>
              <a:t> | Password: </a:t>
            </a:r>
            <a:r>
              <a:rPr lang="en-US" sz="1200" b="0" u="none" kern="1200" dirty="0">
                <a:solidFill>
                  <a:schemeClr val="tx1"/>
                </a:solidFill>
                <a:effectLst/>
                <a:latin typeface="+mn-lt"/>
                <a:ea typeface="+mn-ea"/>
                <a:cs typeface="+mn-cs"/>
              </a:rPr>
              <a:t>Azure</a:t>
            </a:r>
          </a:p>
          <a:p>
            <a:r>
              <a:rPr lang="en-US" sz="1200" b="0" u="none" kern="1200" dirty="0">
                <a:solidFill>
                  <a:schemeClr val="tx1"/>
                </a:solidFill>
                <a:effectLst/>
                <a:latin typeface="+mn-lt"/>
                <a:ea typeface="+mn-ea"/>
                <a:cs typeface="+mn-cs"/>
              </a:rPr>
              <a:t>Lance Olson</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Scripts are available at aka.ms/</a:t>
            </a:r>
            <a:r>
              <a:rPr lang="en-US" sz="1200" kern="1200" dirty="0" err="1">
                <a:solidFill>
                  <a:schemeClr val="tx1"/>
                </a:solidFill>
                <a:effectLst/>
                <a:latin typeface="+mn-lt"/>
                <a:ea typeface="+mn-ea"/>
                <a:cs typeface="+mn-cs"/>
              </a:rPr>
              <a:t>BotDemoScripts</a:t>
            </a:r>
            <a:endParaRPr lang="en-US" sz="1200" kern="1200" dirty="0">
              <a:solidFill>
                <a:schemeClr val="tx1"/>
              </a:solidFill>
              <a:effectLst/>
              <a:latin typeface="+mn-lt"/>
              <a:ea typeface="+mn-ea"/>
              <a:cs typeface="+mn-cs"/>
            </a:endParaRPr>
          </a:p>
          <a:p>
            <a:r>
              <a:rPr lang="en-US" dirty="0"/>
              <a:t>Also check </a:t>
            </a:r>
          </a:p>
          <a:p>
            <a:r>
              <a:rPr lang="en-US" dirty="0"/>
              <a:t>https://github.com/Microsoft/BotBuilder</a:t>
            </a:r>
          </a:p>
          <a:p>
            <a:r>
              <a:rPr lang="en-US" dirty="0"/>
              <a:t>https://github.com/microsoft/botbuilder-samples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546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17"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17"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608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All Apps need databases. With Azure, you have two industry-leading databases for both SQL &amp; NoSQL to handle any variety of data: Azure SQL DB and Azure Cosmos DB, respectively.</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Next, the demo utilizes Azure Bot Service. Azure Bot Service provides you an integrated environment that helps you to build, connect, deploy, and manage an intelligent agent to interact naturally with your users. Give your bot the ability to see, hear and interpret your users, as you just saw, by seamlessly integrating Cognitive Services with your bot.</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this particular scenario, the bot is surfaced as a web interface, so we used Web Apps (Azure App Service - Web Apps) to deploy the application.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Note: This agent can also be made available in the CRM tool itself.</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567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Vision: </a:t>
            </a:r>
            <a:r>
              <a:rPr lang="en-US" sz="1200" kern="1200" dirty="0">
                <a:solidFill>
                  <a:schemeClr val="tx1"/>
                </a:solidFill>
                <a:effectLst/>
                <a:latin typeface="+mn-lt"/>
                <a:ea typeface="+mn-ea"/>
                <a:cs typeface="+mn-cs"/>
              </a:rPr>
              <a:t>Image-processing algorithms to smartly identify, caption and moderate your pictures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Computer vision: </a:t>
            </a:r>
            <a:r>
              <a:rPr lang="en-US" sz="1200" kern="1200" dirty="0">
                <a:solidFill>
                  <a:schemeClr val="tx1"/>
                </a:solidFill>
                <a:effectLst/>
                <a:latin typeface="+mn-lt"/>
                <a:ea typeface="+mn-ea"/>
                <a:cs typeface="+mn-cs"/>
              </a:rPr>
              <a:t>Distill actionable information from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Content Moderator: </a:t>
            </a:r>
            <a:r>
              <a:rPr lang="en-US" sz="1200" kern="1200" dirty="0">
                <a:solidFill>
                  <a:schemeClr val="tx1"/>
                </a:solidFill>
                <a:effectLst/>
                <a:latin typeface="+mn-lt"/>
                <a:ea typeface="+mn-ea"/>
                <a:cs typeface="+mn-cs"/>
              </a:rPr>
              <a:t>Automatically moderate potentially offensive images, text and videos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Vision Service: </a:t>
            </a:r>
            <a:r>
              <a:rPr lang="en-US" sz="1200" kern="1200" dirty="0">
                <a:solidFill>
                  <a:schemeClr val="tx1"/>
                </a:solidFill>
                <a:effectLst/>
                <a:latin typeface="+mn-lt"/>
                <a:ea typeface="+mn-ea"/>
                <a:cs typeface="+mn-cs"/>
              </a:rPr>
              <a:t>Train a web service to recognize specific content in images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Face</a:t>
            </a:r>
            <a:r>
              <a:rPr lang="en-US" sz="1200" kern="1200" dirty="0">
                <a:solidFill>
                  <a:schemeClr val="tx1"/>
                </a:solidFill>
                <a:effectLst/>
                <a:latin typeface="+mn-lt"/>
                <a:ea typeface="+mn-ea"/>
                <a:cs typeface="+mn-cs"/>
              </a:rPr>
              <a:t>: Identify human faces and emotions in images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Video indexer: </a:t>
            </a:r>
            <a:r>
              <a:rPr lang="en-US" sz="1200" kern="1200" dirty="0">
                <a:solidFill>
                  <a:schemeClr val="tx1"/>
                </a:solidFill>
                <a:effectLst/>
                <a:latin typeface="+mn-lt"/>
                <a:ea typeface="+mn-ea"/>
                <a:cs typeface="+mn-cs"/>
              </a:rPr>
              <a:t>Easily extract insights from your videos to enrich your applications</a:t>
            </a:r>
          </a:p>
          <a:p>
            <a:r>
              <a:rPr lang="en-US" sz="1200" b="1" kern="1200" dirty="0">
                <a:solidFill>
                  <a:schemeClr val="tx1"/>
                </a:solidFill>
                <a:effectLst/>
                <a:latin typeface="+mn-lt"/>
                <a:ea typeface="+mn-ea"/>
                <a:cs typeface="+mn-cs"/>
              </a:rPr>
              <a:t>Speech:</a:t>
            </a:r>
            <a:r>
              <a:rPr lang="en-US" sz="1200" kern="1200" dirty="0">
                <a:solidFill>
                  <a:schemeClr val="tx1"/>
                </a:solidFill>
                <a:effectLst/>
                <a:latin typeface="+mn-lt"/>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Speech: </a:t>
            </a:r>
            <a:r>
              <a:rPr lang="en-US" sz="1200" kern="1200" dirty="0">
                <a:solidFill>
                  <a:schemeClr val="tx1"/>
                </a:solidFill>
                <a:effectLst/>
                <a:latin typeface="+mn-lt"/>
                <a:ea typeface="+mn-ea"/>
                <a:cs typeface="+mn-cs"/>
              </a:rPr>
              <a:t>Convert speech to text and text to speech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Speaker Recognition:</a:t>
            </a:r>
            <a:r>
              <a:rPr lang="en-US" sz="1200" kern="1200" dirty="0">
                <a:solidFill>
                  <a:schemeClr val="tx1"/>
                </a:solidFill>
                <a:effectLst/>
                <a:latin typeface="+mn-lt"/>
                <a:ea typeface="+mn-ea"/>
                <a:cs typeface="+mn-cs"/>
              </a:rPr>
              <a:t> Use speech to identify and authenticate individual speakers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 Speech Service: </a:t>
            </a:r>
            <a:r>
              <a:rPr lang="en-US" sz="1200" kern="1200" dirty="0">
                <a:solidFill>
                  <a:schemeClr val="tx1"/>
                </a:solidFill>
                <a:effectLst/>
                <a:latin typeface="+mn-lt"/>
                <a:ea typeface="+mn-ea"/>
                <a:cs typeface="+mn-cs"/>
              </a:rPr>
              <a:t>Overcome speech recognition barriers like speaking style, background noise, and vocabulary</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Speech:</a:t>
            </a:r>
            <a:r>
              <a:rPr lang="en-US" sz="1200" kern="1200" dirty="0">
                <a:solidFill>
                  <a:schemeClr val="tx1"/>
                </a:solidFill>
                <a:effectLst/>
                <a:latin typeface="+mn-lt"/>
                <a:ea typeface="+mn-ea"/>
                <a:cs typeface="+mn-cs"/>
              </a:rPr>
              <a:t> Easily conduct real-time speech translation on your app</a:t>
            </a:r>
          </a:p>
          <a:p>
            <a:r>
              <a:rPr lang="en-US" sz="1200" b="1" kern="1200" dirty="0">
                <a:solidFill>
                  <a:schemeClr val="tx1"/>
                </a:solidFill>
                <a:effectLst/>
                <a:latin typeface="+mn-lt"/>
                <a:ea typeface="+mn-ea"/>
                <a:cs typeface="+mn-cs"/>
              </a:rPr>
              <a:t>Language: </a:t>
            </a:r>
            <a:r>
              <a:rPr lang="en-US" sz="1200" kern="1200" dirty="0">
                <a:solidFill>
                  <a:schemeClr val="tx1"/>
                </a:solidFill>
                <a:effectLst/>
                <a:latin typeface="+mn-lt"/>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Spell Check: </a:t>
            </a:r>
            <a:r>
              <a:rPr lang="en-US" sz="1200" kern="1200" dirty="0">
                <a:solidFill>
                  <a:schemeClr val="tx1"/>
                </a:solidFill>
                <a:effectLst/>
                <a:latin typeface="+mn-lt"/>
                <a:ea typeface="+mn-ea"/>
                <a:cs typeface="+mn-cs"/>
              </a:rPr>
              <a:t>Add spell checking functionality to your app</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Language Understanding (LUIS): </a:t>
            </a:r>
            <a:r>
              <a:rPr lang="en-US" sz="1200" kern="1200" dirty="0">
                <a:solidFill>
                  <a:schemeClr val="tx1"/>
                </a:solidFill>
                <a:effectLst/>
                <a:latin typeface="+mn-lt"/>
                <a:ea typeface="+mn-ea"/>
                <a:cs typeface="+mn-cs"/>
              </a:rPr>
              <a:t>Add language understanding intelligence to your apps with minimal effort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Linguistic Analysis: </a:t>
            </a:r>
            <a:r>
              <a:rPr lang="en-US" sz="1200" kern="1200" dirty="0">
                <a:solidFill>
                  <a:schemeClr val="tx1"/>
                </a:solidFill>
                <a:effectLst/>
                <a:latin typeface="+mn-lt"/>
                <a:ea typeface="+mn-ea"/>
                <a:cs typeface="+mn-cs"/>
              </a:rPr>
              <a:t>Easily parse complex text with language analysis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Text Analytics: </a:t>
            </a:r>
            <a:r>
              <a:rPr lang="en-US" sz="1200" kern="1200" dirty="0">
                <a:solidFill>
                  <a:schemeClr val="tx1"/>
                </a:solidFill>
                <a:effectLst/>
                <a:latin typeface="+mn-lt"/>
                <a:ea typeface="+mn-ea"/>
                <a:cs typeface="+mn-cs"/>
              </a:rPr>
              <a:t>Easily evaluate sentiment, language, and key phrases to understand what users want</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Translator Text:</a:t>
            </a:r>
            <a:r>
              <a:rPr lang="en-US" sz="1200" kern="1200" dirty="0">
                <a:solidFill>
                  <a:schemeClr val="tx1"/>
                </a:solidFill>
                <a:effectLst/>
                <a:latin typeface="+mn-lt"/>
                <a:ea typeface="+mn-ea"/>
                <a:cs typeface="+mn-cs"/>
              </a:rPr>
              <a:t> Easily conduct machine translation for 60+ languages</a:t>
            </a:r>
          </a:p>
          <a:p>
            <a:r>
              <a:rPr lang="en-US" sz="1200" b="1" kern="1200" dirty="0">
                <a:solidFill>
                  <a:schemeClr val="tx1"/>
                </a:solidFill>
                <a:effectLst/>
                <a:latin typeface="+mn-lt"/>
                <a:ea typeface="+mn-ea"/>
                <a:cs typeface="+mn-cs"/>
              </a:rPr>
              <a:t>Knowledge: </a:t>
            </a:r>
            <a:r>
              <a:rPr lang="en-US" sz="1200" kern="1200" dirty="0">
                <a:solidFill>
                  <a:schemeClr val="tx1"/>
                </a:solidFill>
                <a:effectLst/>
                <a:latin typeface="+mn-lt"/>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Knowledge Exploration Service: </a:t>
            </a:r>
            <a:r>
              <a:rPr lang="en-US" sz="1200" kern="1200" dirty="0">
                <a:solidFill>
                  <a:schemeClr val="tx1"/>
                </a:solidFill>
                <a:effectLst/>
                <a:latin typeface="+mn-lt"/>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Entity Linking Service: </a:t>
            </a:r>
            <a:r>
              <a:rPr lang="en-US" sz="1200" kern="1200" dirty="0">
                <a:solidFill>
                  <a:schemeClr val="tx1"/>
                </a:solidFill>
                <a:effectLst/>
                <a:latin typeface="+mn-lt"/>
                <a:ea typeface="+mn-ea"/>
                <a:cs typeface="+mn-cs"/>
              </a:rPr>
              <a:t>Power your app's data links with named entity recognition and disambiguation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Academic Knowledge:</a:t>
            </a:r>
            <a:r>
              <a:rPr lang="en-US" sz="1200" kern="1200" dirty="0">
                <a:solidFill>
                  <a:schemeClr val="tx1"/>
                </a:solidFill>
                <a:effectLst/>
                <a:latin typeface="+mn-lt"/>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1200" b="1" kern="1200" dirty="0" err="1">
                <a:solidFill>
                  <a:schemeClr val="tx1"/>
                </a:solidFill>
                <a:effectLst/>
                <a:latin typeface="+mn-lt"/>
                <a:ea typeface="+mn-ea"/>
                <a:cs typeface="+mn-cs"/>
              </a:rPr>
              <a:t>QnA</a:t>
            </a:r>
            <a:r>
              <a:rPr lang="en-US" sz="1200" b="1" kern="1200" dirty="0">
                <a:solidFill>
                  <a:schemeClr val="tx1"/>
                </a:solidFill>
                <a:effectLst/>
                <a:latin typeface="+mn-lt"/>
                <a:ea typeface="+mn-ea"/>
                <a:cs typeface="+mn-cs"/>
              </a:rPr>
              <a:t> Maker:</a:t>
            </a:r>
            <a:r>
              <a:rPr lang="en-US" sz="1200" kern="1200" dirty="0">
                <a:solidFill>
                  <a:schemeClr val="tx1"/>
                </a:solidFill>
                <a:effectLst/>
                <a:latin typeface="+mn-lt"/>
                <a:ea typeface="+mn-ea"/>
                <a:cs typeface="+mn-cs"/>
              </a:rPr>
              <a:t> Distill information into an easy-to-navigate FAQ for bot services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Customer Decision Service:</a:t>
            </a:r>
            <a:r>
              <a:rPr lang="en-US" sz="1200" kern="1200" dirty="0">
                <a:solidFill>
                  <a:schemeClr val="tx1"/>
                </a:solidFill>
                <a:effectLst/>
                <a:latin typeface="+mn-lt"/>
                <a:ea typeface="+mn-ea"/>
                <a:cs typeface="+mn-cs"/>
              </a:rPr>
              <a:t> Create custom experiences with adaptive, contextual decision-making</a:t>
            </a:r>
          </a:p>
          <a:p>
            <a:r>
              <a:rPr lang="en-US" sz="1200" b="1" kern="1200" dirty="0">
                <a:solidFill>
                  <a:schemeClr val="tx1"/>
                </a:solidFill>
                <a:effectLst/>
                <a:latin typeface="+mn-lt"/>
                <a:ea typeface="+mn-ea"/>
                <a:cs typeface="+mn-cs"/>
              </a:rPr>
              <a:t>Search: </a:t>
            </a:r>
            <a:r>
              <a:rPr lang="en-US" sz="1200" kern="1200" dirty="0">
                <a:solidFill>
                  <a:schemeClr val="tx1"/>
                </a:solidFill>
                <a:effectLst/>
                <a:latin typeface="+mn-lt"/>
                <a:ea typeface="+mn-ea"/>
                <a:cs typeface="+mn-cs"/>
              </a:rPr>
              <a:t>Add Bing Search APIs to your apps and harness the ability to comb billions of webpages, images, videos, and news with a single API call</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Autosuggest: </a:t>
            </a:r>
            <a:r>
              <a:rPr lang="en-US" sz="1200" kern="1200" dirty="0">
                <a:solidFill>
                  <a:schemeClr val="tx1"/>
                </a:solidFill>
                <a:effectLst/>
                <a:latin typeface="+mn-lt"/>
                <a:ea typeface="+mn-ea"/>
                <a:cs typeface="+mn-cs"/>
              </a:rPr>
              <a:t>Give your app intelligent autosuggest options for searches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News Search: </a:t>
            </a:r>
            <a:r>
              <a:rPr lang="en-US" sz="1200" kern="1200" dirty="0">
                <a:solidFill>
                  <a:schemeClr val="tx1"/>
                </a:solidFill>
                <a:effectLst/>
                <a:latin typeface="+mn-lt"/>
                <a:ea typeface="+mn-ea"/>
                <a:cs typeface="+mn-cs"/>
              </a:rPr>
              <a:t>Search for news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Web Search: </a:t>
            </a:r>
            <a:r>
              <a:rPr lang="en-US" sz="1200" kern="1200" dirty="0">
                <a:solidFill>
                  <a:schemeClr val="tx1"/>
                </a:solidFill>
                <a:effectLst/>
                <a:latin typeface="+mn-lt"/>
                <a:ea typeface="+mn-ea"/>
                <a:cs typeface="+mn-cs"/>
              </a:rPr>
              <a:t>Get enhanced search details from billions of web documents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Entity Search: </a:t>
            </a:r>
            <a:r>
              <a:rPr lang="en-US" sz="1200" kern="1200" dirty="0">
                <a:solidFill>
                  <a:schemeClr val="tx1"/>
                </a:solidFill>
                <a:effectLst/>
                <a:latin typeface="+mn-lt"/>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Image Search: </a:t>
            </a:r>
            <a:r>
              <a:rPr lang="en-US" sz="1200" kern="1200" dirty="0">
                <a:solidFill>
                  <a:schemeClr val="tx1"/>
                </a:solidFill>
                <a:effectLst/>
                <a:latin typeface="+mn-lt"/>
                <a:ea typeface="+mn-ea"/>
                <a:cs typeface="+mn-cs"/>
              </a:rPr>
              <a:t>Search for images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Video Search: </a:t>
            </a:r>
            <a:r>
              <a:rPr lang="en-US" sz="1200" kern="1200" dirty="0">
                <a:solidFill>
                  <a:schemeClr val="tx1"/>
                </a:solidFill>
                <a:effectLst/>
                <a:latin typeface="+mn-lt"/>
                <a:ea typeface="+mn-ea"/>
                <a:cs typeface="+mn-cs"/>
              </a:rPr>
              <a:t>Search for videos and get comprehensive results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Bing Custom Search: </a:t>
            </a:r>
            <a:r>
              <a:rPr lang="en-US" sz="1200" kern="1200" dirty="0">
                <a:solidFill>
                  <a:schemeClr val="tx1"/>
                </a:solidFill>
                <a:effectLst/>
                <a:latin typeface="+mn-lt"/>
                <a:ea typeface="+mn-ea"/>
                <a:cs typeface="+mn-cs"/>
              </a:rPr>
              <a:t>Create tailored site search or vertical search experiences for topics you care about</a:t>
            </a:r>
          </a:p>
          <a:p>
            <a:r>
              <a:rPr lang="en-US" sz="1200" b="1" kern="1200" dirty="0">
                <a:solidFill>
                  <a:schemeClr val="tx1"/>
                </a:solidFill>
                <a:effectLst/>
                <a:latin typeface="+mn-lt"/>
                <a:ea typeface="+mn-ea"/>
                <a:cs typeface="+mn-cs"/>
              </a:rPr>
              <a:t>Labs: </a:t>
            </a:r>
            <a:r>
              <a:rPr lang="en-US" sz="1200" kern="1200" dirty="0">
                <a:solidFill>
                  <a:schemeClr val="tx1"/>
                </a:solidFill>
                <a:effectLst/>
                <a:latin typeface="+mn-lt"/>
                <a:ea typeface="+mn-ea"/>
                <a:cs typeface="+mn-cs"/>
              </a:rPr>
              <a:t>Cognitive Services Labs are early preview limited availability leading innovation APIs and SDKs that allow developers to start experimenting with Microsoft’s latest and greatest Cognitive Services.</a:t>
            </a:r>
          </a:p>
          <a:p>
            <a:pPr lvl="0"/>
            <a:r>
              <a:rPr lang="en-US" sz="1200" b="1" kern="1200" dirty="0">
                <a:solidFill>
                  <a:schemeClr val="tx1"/>
                </a:solidFill>
                <a:effectLst/>
                <a:latin typeface="+mn-lt"/>
                <a:ea typeface="+mn-ea"/>
                <a:cs typeface="+mn-cs"/>
              </a:rPr>
              <a:t>Project Prague: </a:t>
            </a:r>
            <a:r>
              <a:rPr lang="en-US" sz="1200" kern="1200" dirty="0">
                <a:solidFill>
                  <a:schemeClr val="tx1"/>
                </a:solidFill>
                <a:effectLst/>
                <a:latin typeface="+mn-lt"/>
                <a:ea typeface="+mn-ea"/>
                <a:cs typeface="+mn-cs"/>
              </a:rPr>
              <a:t>SDK to incorporate gesture-based controls into your apps. Quickly define and implement customized hand gestures, creating a more natural user experience. Limited private preview availability at launch.</a:t>
            </a:r>
          </a:p>
          <a:p>
            <a:pPr lvl="0"/>
            <a:r>
              <a:rPr lang="en-US" sz="1200" b="1" kern="1200" dirty="0">
                <a:solidFill>
                  <a:schemeClr val="tx1"/>
                </a:solidFill>
                <a:effectLst/>
                <a:latin typeface="+mn-lt"/>
                <a:ea typeface="+mn-ea"/>
                <a:cs typeface="+mn-cs"/>
              </a:rPr>
              <a:t>Project Cuzco: </a:t>
            </a:r>
            <a:r>
              <a:rPr lang="en-US" sz="1200" kern="1200" dirty="0">
                <a:solidFill>
                  <a:schemeClr val="tx1"/>
                </a:solidFill>
                <a:effectLst/>
                <a:latin typeface="+mn-lt"/>
                <a:ea typeface="+mn-ea"/>
                <a:cs typeface="+mn-cs"/>
              </a:rPr>
              <a:t>API to help developers find events associated with Wikipedia entities. Begin with a Wikipedia entity, and receive a list of related events organized by time.</a:t>
            </a:r>
          </a:p>
          <a:p>
            <a:pPr lvl="0"/>
            <a:r>
              <a:rPr lang="en-US" sz="1200" b="1" kern="1200" dirty="0">
                <a:solidFill>
                  <a:schemeClr val="tx1"/>
                </a:solidFill>
                <a:effectLst/>
                <a:latin typeface="+mn-lt"/>
                <a:ea typeface="+mn-ea"/>
                <a:cs typeface="+mn-cs"/>
              </a:rPr>
              <a:t>Project Johannesburg: </a:t>
            </a:r>
            <a:r>
              <a:rPr lang="en-US" sz="1200" kern="1200" dirty="0">
                <a:solidFill>
                  <a:schemeClr val="tx1"/>
                </a:solidFill>
                <a:effectLst/>
                <a:latin typeface="+mn-lt"/>
                <a:ea typeface="+mn-ea"/>
                <a:cs typeface="+mn-cs"/>
              </a:rPr>
              <a:t>API to calculate route logistics for with deeper location intelligence to account for specific enterprise requirements. IE: weight, height length, hazardous materials, etc.</a:t>
            </a:r>
          </a:p>
          <a:p>
            <a:pPr lvl="0"/>
            <a:r>
              <a:rPr lang="en-US" sz="1200" b="1" kern="1200" dirty="0">
                <a:solidFill>
                  <a:schemeClr val="tx1"/>
                </a:solidFill>
                <a:effectLst/>
                <a:latin typeface="+mn-lt"/>
                <a:ea typeface="+mn-ea"/>
                <a:cs typeface="+mn-cs"/>
              </a:rPr>
              <a:t>Project Nanjing: </a:t>
            </a:r>
            <a:r>
              <a:rPr lang="en-US" sz="1200" kern="1200" dirty="0">
                <a:solidFill>
                  <a:schemeClr val="tx1"/>
                </a:solidFill>
                <a:effectLst/>
                <a:latin typeface="+mn-lt"/>
                <a:ea typeface="+mn-ea"/>
                <a:cs typeface="+mn-cs"/>
              </a:rPr>
              <a:t>API to calculate isochrones - time and distance-based recommendations for enterprise route optimization.</a:t>
            </a:r>
          </a:p>
          <a:p>
            <a:pPr lvl="0"/>
            <a:r>
              <a:rPr lang="en-US" sz="1200" b="1" kern="1200" dirty="0">
                <a:solidFill>
                  <a:schemeClr val="tx1"/>
                </a:solidFill>
                <a:effectLst/>
                <a:latin typeface="+mn-lt"/>
                <a:ea typeface="+mn-ea"/>
                <a:cs typeface="+mn-cs"/>
              </a:rPr>
              <a:t>Project Abu Dhabi: </a:t>
            </a:r>
            <a:r>
              <a:rPr lang="en-US" sz="1200" kern="1200" dirty="0">
                <a:solidFill>
                  <a:schemeClr val="tx1"/>
                </a:solidFill>
                <a:effectLst/>
                <a:latin typeface="+mn-lt"/>
                <a:ea typeface="+mn-ea"/>
                <a:cs typeface="+mn-cs"/>
              </a:rPr>
              <a:t>API to create distance matrices, enabling you to calculate a histogram of travel times, and serve as stepping stone for enterprise route optimization.</a:t>
            </a:r>
          </a:p>
          <a:p>
            <a:r>
              <a:rPr lang="en-US" sz="1200" b="1" kern="1200" dirty="0">
                <a:solidFill>
                  <a:schemeClr val="tx1"/>
                </a:solidFill>
                <a:effectLst/>
                <a:latin typeface="+mn-lt"/>
                <a:ea typeface="+mn-ea"/>
                <a:cs typeface="+mn-cs"/>
              </a:rPr>
              <a:t>Project Wollongong: </a:t>
            </a:r>
            <a:r>
              <a:rPr lang="en-US" sz="1200" kern="1200" dirty="0">
                <a:solidFill>
                  <a:schemeClr val="tx1"/>
                </a:solidFill>
                <a:effectLst/>
                <a:latin typeface="+mn-lt"/>
                <a:ea typeface="+mn-ea"/>
                <a:cs typeface="+mn-cs"/>
              </a:rPr>
              <a:t>API to help ‘score’ the attractiveness of a location, based on how many of a particular amenity are within a specific distance. Ex: restaurants, parks, transit stops.</a:t>
            </a:r>
            <a:r>
              <a:rPr lang="en-US" sz="12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12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endParaRPr lang="en-US" b="1" dirty="0">
              <a:effectLst/>
            </a:endParaRPr>
          </a:p>
          <a:p>
            <a:r>
              <a:rPr lang="en-US" b="1" dirty="0">
                <a:effectLst/>
              </a:rPr>
              <a:t>Cognitive Services includes:</a:t>
            </a:r>
          </a:p>
          <a:p>
            <a:r>
              <a:rPr lang="en-US" dirty="0">
                <a:effectLst/>
              </a:rPr>
              <a:t>&lt;click&gt;</a:t>
            </a:r>
          </a:p>
          <a:p>
            <a:endParaRPr lang="en-US" b="1" dirty="0">
              <a:effectLst/>
            </a:endParaRPr>
          </a:p>
          <a:p>
            <a:pPr lvl="0"/>
            <a:r>
              <a:rPr lang="en-US" dirty="0">
                <a:effectLst/>
              </a:rPr>
              <a:t>Vision: From faces to feelings, allow apps to understand images and video</a:t>
            </a:r>
          </a:p>
          <a:p>
            <a:pPr lvl="0"/>
            <a:r>
              <a:rPr lang="en-US" dirty="0">
                <a:effectLst/>
              </a:rPr>
              <a:t>&lt;click&gt;</a:t>
            </a:r>
          </a:p>
          <a:p>
            <a:pPr lvl="0"/>
            <a:endParaRPr lang="en-US" dirty="0">
              <a:effectLst/>
            </a:endParaRPr>
          </a:p>
          <a:p>
            <a:pPr lvl="0"/>
            <a:r>
              <a:rPr lang="en-US" dirty="0">
                <a:effectLst/>
              </a:rPr>
              <a:t>Speech: Hear and speak to users by filtering noise, identifying speakers, and understanding intent</a:t>
            </a:r>
          </a:p>
          <a:p>
            <a:pPr lvl="0"/>
            <a:r>
              <a:rPr lang="en-US" dirty="0">
                <a:effectLst/>
              </a:rPr>
              <a:t>&lt;click&gt;</a:t>
            </a:r>
          </a:p>
          <a:p>
            <a:pPr lvl="0"/>
            <a:endParaRPr lang="en-US" dirty="0">
              <a:effectLst/>
            </a:endParaRPr>
          </a:p>
          <a:p>
            <a:pPr lvl="0"/>
            <a:r>
              <a:rPr lang="en-US" dirty="0">
                <a:effectLst/>
              </a:rPr>
              <a:t>Language: Process text and learn how to recognize what users want</a:t>
            </a:r>
          </a:p>
          <a:p>
            <a:pPr lvl="0"/>
            <a:r>
              <a:rPr lang="en-US" dirty="0">
                <a:effectLst/>
              </a:rPr>
              <a:t>&lt;click&gt;</a:t>
            </a:r>
          </a:p>
          <a:p>
            <a:pPr lvl="0"/>
            <a:endParaRPr lang="en-US" dirty="0">
              <a:effectLst/>
            </a:endParaRPr>
          </a:p>
          <a:p>
            <a:pPr lvl="0"/>
            <a:r>
              <a:rPr lang="en-US" dirty="0">
                <a:effectLst/>
              </a:rPr>
              <a:t>Knowledge: Tap into rich knowledge amassed from the web, academia, or your own data</a:t>
            </a:r>
          </a:p>
          <a:p>
            <a:pPr lvl="0"/>
            <a:r>
              <a:rPr lang="en-US" dirty="0">
                <a:effectLst/>
              </a:rPr>
              <a:t>&lt;click&gt;</a:t>
            </a:r>
          </a:p>
          <a:p>
            <a:pPr lvl="0"/>
            <a:endParaRPr lang="en-US" dirty="0">
              <a:effectLst/>
            </a:endParaRPr>
          </a:p>
          <a:p>
            <a:pPr lvl="0"/>
            <a:r>
              <a:rPr lang="en-US" dirty="0">
                <a:effectLst/>
              </a:rPr>
              <a:t>Search: Access billions of web pages, images, videos, and news with the power of Bing APIs</a:t>
            </a:r>
          </a:p>
          <a:p>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Why choose these APIs?</a:t>
            </a:r>
            <a:r>
              <a:rPr lang="en-US" sz="1200" b="1" baseline="0" dirty="0"/>
              <a:t> </a:t>
            </a:r>
            <a:r>
              <a:rPr lang="en-US" sz="1200" baseline="0" dirty="0"/>
              <a:t>They </a:t>
            </a:r>
            <a:r>
              <a:rPr lang="en-US" sz="1200" dirty="0"/>
              <a:t>work, and it’s easy.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&lt;click&gt;</a:t>
            </a:r>
          </a:p>
          <a:p>
            <a:endParaRPr lang="en-US" sz="1200" dirty="0"/>
          </a:p>
          <a:p>
            <a:r>
              <a:rPr lang="en-US" sz="1200" b="1" dirty="0"/>
              <a:t>Easy:</a:t>
            </a:r>
            <a:r>
              <a:rPr lang="en-US" sz="1200" b="0" dirty="0"/>
              <a:t> T</a:t>
            </a:r>
            <a:r>
              <a:rPr lang="en-US" sz="1200" dirty="0"/>
              <a:t>he APIs are easy to implement because of the simple REST calls. There’s a common way to implement, and you can get started with all of them for free simply by going to one place, one website, www.microsoft.com/cognitive. </a:t>
            </a:r>
          </a:p>
          <a:p>
            <a:endParaRPr lang="en-US" sz="1200" dirty="0"/>
          </a:p>
          <a:p>
            <a:r>
              <a:rPr lang="en-US" sz="1200" b="1" dirty="0"/>
              <a:t>Flexible:</a:t>
            </a:r>
            <a:r>
              <a:rPr lang="en-US" sz="1200" b="0" dirty="0"/>
              <a:t> </a:t>
            </a:r>
            <a:r>
              <a:rPr lang="en-US" sz="1200" dirty="0"/>
              <a:t>We’ve got a breadth of intelligence and knowledge APIs so developers will be able to find what intelligence feature they need.</a:t>
            </a:r>
            <a:r>
              <a:rPr lang="en-US" sz="1200" baseline="0" dirty="0"/>
              <a:t> A</a:t>
            </a:r>
            <a:r>
              <a:rPr lang="en-US" sz="1200" dirty="0"/>
              <a:t>nd, importantly, they all work on whatever language, framework, or platform developers choose. So, developers can integrate into their apps—iOS, Android, Windows—using their own tools they know and love.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Tested:</a:t>
            </a:r>
            <a:r>
              <a:rPr lang="en-US" sz="1200" b="1" baseline="0" dirty="0"/>
              <a:t> </a:t>
            </a:r>
            <a:r>
              <a:rPr lang="en-US" sz="1200" b="0" dirty="0"/>
              <a:t>Tap into </a:t>
            </a:r>
            <a:r>
              <a:rPr lang="en-US" sz="12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dirty="0"/>
              <a:t> and Skype</a:t>
            </a:r>
            <a:r>
              <a:rPr lang="en-US" sz="120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endParaRPr lang="en-US" dirty="0">
              <a:effectLst/>
            </a:endParaRPr>
          </a:p>
          <a:p>
            <a:pPr lvl="0"/>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b="1" baseline="0" dirty="0"/>
              <a:t>Transition:</a:t>
            </a:r>
            <a:r>
              <a:rPr lang="en-US" baseline="0" dirty="0"/>
              <a:t> </a:t>
            </a:r>
            <a:r>
              <a:rPr lang="en-US" b="1" baseline="0" dirty="0"/>
              <a:t>When it comes to real-world applications for Cognitive Services, the sky is the limit! Let’s look at some examples. </a:t>
            </a:r>
          </a:p>
          <a:p>
            <a:r>
              <a:rPr lang="en-US" b="1" baseline="0"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8950746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93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Cognitive services span Vision, Speech, Language, Knowledge, and Search. Combining many of these services together can either improve user interaction models, or provide fun and engaging user experiences.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Our examples here shine some light on how some of these APIs work in real-world situations:</a:t>
            </a:r>
          </a:p>
          <a:p>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en-US" sz="1200" b="1" dirty="0"/>
              <a:t>Vision</a:t>
            </a:r>
          </a:p>
          <a:p>
            <a:pPr marL="171450" indent="-171450">
              <a:buFont typeface="Arial" panose="020B0604020202020204" pitchFamily="34" charset="0"/>
              <a:buChar char="•"/>
            </a:pPr>
            <a:r>
              <a:rPr lang="en-US" sz="1100" dirty="0"/>
              <a:t>The </a:t>
            </a:r>
            <a:r>
              <a:rPr lang="en-US" sz="1100" b="1" dirty="0"/>
              <a:t>Computer Vision</a:t>
            </a:r>
            <a:r>
              <a:rPr lang="en-US" sz="1100" dirty="0"/>
              <a:t> API </a:t>
            </a:r>
            <a:r>
              <a:rPr lang="en-US" sz="1100" dirty="0">
                <a:effectLst/>
              </a:rPr>
              <a:t>is</a:t>
            </a:r>
            <a:r>
              <a:rPr lang="en-US" sz="1100" baseline="0" dirty="0">
                <a:effectLst/>
              </a:rPr>
              <a:t> able to e</a:t>
            </a:r>
            <a:r>
              <a:rPr lang="en-US" sz="1100" dirty="0">
                <a:effectLst/>
              </a:rPr>
              <a:t>xtract rich information from images to categorize and process visual data</a:t>
            </a:r>
            <a:r>
              <a:rPr lang="en-US" sz="1100" baseline="0" dirty="0">
                <a:effectLst/>
              </a:rPr>
              <a:t> </a:t>
            </a:r>
            <a:r>
              <a:rPr lang="en-US" sz="1100" dirty="0">
                <a:effectLst/>
              </a:rPr>
              <a:t>and protect your users from unwanted content. Here,</a:t>
            </a:r>
            <a:r>
              <a:rPr lang="en-US" sz="1100" baseline="0" dirty="0">
                <a:effectLst/>
              </a:rPr>
              <a:t> the API is able to tell us what the photo contains, indicate the most common colors, and lets us know that the content would not be considered inappropriate for users.</a:t>
            </a:r>
            <a:endParaRPr lang="en-US" sz="1100" dirty="0"/>
          </a:p>
          <a:p>
            <a:endParaRPr lang="en-US" sz="1200" dirty="0"/>
          </a:p>
          <a:p>
            <a:r>
              <a:rPr lang="en-US" sz="1200" b="1" dirty="0"/>
              <a:t>Speech</a:t>
            </a:r>
          </a:p>
          <a:p>
            <a:pPr marL="171450" indent="-171450">
              <a:buFont typeface="Arial" panose="020B0604020202020204" pitchFamily="34" charset="0"/>
              <a:buChar char="•"/>
            </a:pPr>
            <a:r>
              <a:rPr lang="en-US" sz="1100" dirty="0"/>
              <a:t>The </a:t>
            </a:r>
            <a:r>
              <a:rPr lang="en-US" sz="1100" b="1" dirty="0"/>
              <a:t>Bing Speech API </a:t>
            </a:r>
            <a:r>
              <a:rPr lang="en-US" sz="1100" dirty="0">
                <a:effectLst/>
              </a:rPr>
              <a:t>is</a:t>
            </a:r>
            <a:r>
              <a:rPr lang="en-US" sz="1100" baseline="0" dirty="0">
                <a:effectLst/>
              </a:rPr>
              <a:t> capable of c</a:t>
            </a:r>
            <a:r>
              <a:rPr lang="en-US" sz="1100" dirty="0">
                <a:effectLst/>
              </a:rPr>
              <a:t>onverting audio to text, understanding intent, and converting text back to speech for natural responsiveness. This</a:t>
            </a:r>
            <a:r>
              <a:rPr lang="en-US" sz="1100" baseline="0" dirty="0">
                <a:effectLst/>
              </a:rPr>
              <a:t> case shows us that the user has asked for directions verbally, the intent has been extracted, and a map with directions provided.</a:t>
            </a:r>
            <a:endParaRPr lang="en-US" sz="1100" dirty="0"/>
          </a:p>
          <a:p>
            <a:pPr marL="0" indent="0">
              <a:buFontTx/>
              <a:buNone/>
            </a:pPr>
            <a:endParaRPr lang="en-US" sz="1100" dirty="0"/>
          </a:p>
          <a:p>
            <a:pPr marL="0" indent="0">
              <a:buFontTx/>
              <a:buNone/>
            </a:pPr>
            <a:r>
              <a:rPr lang="en-US" sz="1200" b="1" dirty="0"/>
              <a:t>Language:</a:t>
            </a:r>
          </a:p>
          <a:p>
            <a:pPr marL="171450" indent="-171450">
              <a:buFont typeface="Arial" panose="020B0604020202020204" pitchFamily="34" charset="0"/>
              <a:buChar char="•"/>
            </a:pPr>
            <a:r>
              <a:rPr lang="en-US" sz="1100" dirty="0"/>
              <a:t>Language Understanding Intelligent Service,</a:t>
            </a:r>
            <a:r>
              <a:rPr lang="en-US" sz="1100" baseline="0" dirty="0"/>
              <a:t> known as </a:t>
            </a:r>
            <a:r>
              <a:rPr lang="en-US" sz="1100" dirty="0"/>
              <a:t>LUIS,</a:t>
            </a:r>
            <a:r>
              <a:rPr lang="en-US" sz="1100" baseline="0" dirty="0"/>
              <a:t> can be trained to u</a:t>
            </a:r>
            <a:r>
              <a:rPr lang="en-US" sz="1100" dirty="0">
                <a:effectLst/>
              </a:rPr>
              <a:t>nderstand user language contextually, so your app communicates with people in the way they speak. The example we see</a:t>
            </a:r>
            <a:r>
              <a:rPr lang="en-US" sz="1100" baseline="0" dirty="0">
                <a:effectLst/>
              </a:rPr>
              <a:t> here demonstrates Language Understanding’s ability to </a:t>
            </a:r>
            <a:r>
              <a:rPr lang="en-US" sz="1100" dirty="0">
                <a:effectLst/>
              </a:rPr>
              <a:t>understand what a person wants, and to find the pieces of information that are relevant to the</a:t>
            </a:r>
            <a:r>
              <a:rPr lang="en-US" sz="1100" baseline="0" dirty="0">
                <a:effectLst/>
              </a:rPr>
              <a:t> user’s</a:t>
            </a:r>
            <a:r>
              <a:rPr lang="en-US" sz="1100" dirty="0">
                <a:effectLst/>
              </a:rPr>
              <a:t> intent.</a:t>
            </a:r>
            <a:endParaRPr lang="en-US" sz="1100" dirty="0"/>
          </a:p>
          <a:p>
            <a:endParaRPr lang="en-US" sz="1200" dirty="0"/>
          </a:p>
          <a:p>
            <a:r>
              <a:rPr lang="en-US" sz="1200" b="1" dirty="0"/>
              <a:t>Knowledge</a:t>
            </a:r>
          </a:p>
          <a:p>
            <a:pPr marL="171450" indent="-171450">
              <a:buFont typeface="Arial" panose="020B0604020202020204" pitchFamily="34" charset="0"/>
              <a:buChar char="•"/>
            </a:pPr>
            <a:r>
              <a:rPr lang="en-US" sz="1100" dirty="0"/>
              <a:t>Knowledge Exploration Service</a:t>
            </a:r>
            <a:r>
              <a:rPr lang="en-US" sz="1100" baseline="0" dirty="0"/>
              <a:t> a</a:t>
            </a:r>
            <a:r>
              <a:rPr lang="en-US" sz="1100" dirty="0"/>
              <a:t>dds interactive search over structured data to reduce user effort and increase</a:t>
            </a:r>
            <a:r>
              <a:rPr lang="en-US" sz="1100" baseline="0" dirty="0"/>
              <a:t> efficiency. Our Knowledge Exploration API example here demonstrates the usefulness of this API for answering questions posed in natural language in an interactive experience.</a:t>
            </a:r>
            <a:endParaRPr lang="en-US" sz="1100" dirty="0"/>
          </a:p>
          <a:p>
            <a:endParaRPr lang="en-US" sz="1400" b="1" dirty="0"/>
          </a:p>
          <a:p>
            <a:r>
              <a:rPr lang="en-US" sz="1400" b="1" dirty="0"/>
              <a:t>Search</a:t>
            </a:r>
          </a:p>
          <a:p>
            <a:pPr marL="171450" indent="-171450">
              <a:buFont typeface="Arial" panose="020B0604020202020204" pitchFamily="34" charset="0"/>
              <a:buChar char="•"/>
            </a:pPr>
            <a:r>
              <a:rPr lang="en-US" sz="1100" dirty="0"/>
              <a:t>Bing Image Search API</a:t>
            </a:r>
            <a:r>
              <a:rPr lang="en-US" sz="1100" baseline="0" dirty="0"/>
              <a:t> enables you to </a:t>
            </a:r>
            <a:r>
              <a:rPr lang="en-US" sz="1100" baseline="0" dirty="0">
                <a:effectLst/>
              </a:rPr>
              <a:t>a</a:t>
            </a:r>
            <a:r>
              <a:rPr lang="en-US" sz="1100" dirty="0">
                <a:effectLst/>
              </a:rPr>
              <a:t>dd a variety of image search options to your app or website, from trending images to detailed insights. Users</a:t>
            </a:r>
            <a:r>
              <a:rPr lang="en-US" sz="1100" baseline="0" dirty="0">
                <a:effectLst/>
              </a:rPr>
              <a:t> can do a simple search, and this API scours the web for </a:t>
            </a:r>
            <a:r>
              <a:rPr lang="en-US" sz="1100" dirty="0">
                <a:effectLst/>
              </a:rPr>
              <a:t>thumbnails, full image URLs, publishing website info, image metadata, and more</a:t>
            </a:r>
            <a:r>
              <a:rPr lang="en-US" sz="1100" baseline="0" dirty="0">
                <a:effectLst/>
              </a:rPr>
              <a:t> before returning results.</a:t>
            </a:r>
          </a:p>
          <a:p>
            <a:pPr marL="171450" indent="-171450">
              <a:buFont typeface="Arial" panose="020B0604020202020204" pitchFamily="34" charset="0"/>
              <a:buChar char="•"/>
            </a:pPr>
            <a:endParaRPr lang="en-US" sz="1100" baseline="0" dirty="0">
              <a:effectLst/>
            </a:endParaRPr>
          </a:p>
          <a:p>
            <a:pPr marL="0" indent="0">
              <a:buFont typeface="Arial" panose="020B0604020202020204" pitchFamily="34" charset="0"/>
              <a:buNone/>
            </a:pPr>
            <a:r>
              <a:rPr lang="en-US" sz="1100" b="1" baseline="0" dirty="0">
                <a:effectLst/>
              </a:rPr>
              <a:t>Transition:</a:t>
            </a:r>
            <a:r>
              <a:rPr lang="en-US" sz="1100" b="0" baseline="0" dirty="0">
                <a:effectLst/>
              </a:rPr>
              <a:t> </a:t>
            </a:r>
            <a:r>
              <a:rPr lang="en-US" sz="1100" b="1" baseline="0" dirty="0">
                <a:effectLst/>
              </a:rPr>
              <a:t>These APIs are available as stand-alone solutions, or as part of the Cortana Intelligence Suite. They can also be used in conjunction with the Microsoft Bot Framework. </a:t>
            </a:r>
          </a:p>
          <a:p>
            <a:pPr marL="0" indent="0">
              <a:buFont typeface="Arial" panose="020B0604020202020204" pitchFamily="34" charset="0"/>
              <a:buNone/>
            </a:pPr>
            <a:r>
              <a:rPr lang="en-US" sz="1100" b="1" baseline="0" dirty="0">
                <a:effectLst/>
              </a:rPr>
              <a:t>&lt;click&gt;</a:t>
            </a:r>
            <a:endParaRPr lang="en-US" sz="1100" b="1" dirty="0"/>
          </a:p>
          <a:p>
            <a:pPr marL="0" indent="0">
              <a:buFontTx/>
              <a:buNone/>
            </a:pPr>
            <a:endParaRPr lang="en-US" sz="11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3:12 PM</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28287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011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3/14/2019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5013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As you can see we’ve also outlined the main products for each of these solutions areas. </a:t>
            </a:r>
          </a:p>
          <a:p>
            <a:pPr rtl="0" fontAlgn="base"/>
            <a:r>
              <a:rPr lang="en-US" sz="900" b="0" i="0" u="none" strike="noStrike" kern="1200" dirty="0">
                <a:solidFill>
                  <a:schemeClr val="tx1"/>
                </a:solidFill>
                <a:effectLst/>
                <a:latin typeface="+mn-lt"/>
                <a:ea typeface="+mn-ea"/>
                <a:cs typeface="+mn-cs"/>
              </a:rPr>
              <a:t> </a:t>
            </a:r>
          </a:p>
          <a:p>
            <a:pPr rtl="0" fontAlgn="base"/>
            <a:r>
              <a:rPr lang="en-US" sz="900" b="0" i="0" u="none" strike="noStrike" kern="1200" dirty="0">
                <a:solidFill>
                  <a:schemeClr val="tx1"/>
                </a:solidFill>
                <a:effectLst/>
                <a:latin typeface="+mn-lt"/>
                <a:ea typeface="+mn-ea"/>
                <a:cs typeface="+mn-cs"/>
              </a:rPr>
              <a:t>&lt;Transition&gt; We will go through these one by one </a:t>
            </a: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1927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3/14/2019 3:12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0542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653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133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pPr marL="571500" marR="0" lvl="0" indent="0" algn="l" defTabSz="90530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41144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794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3/14/2019 3:12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440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3/14/2019 3:12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121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3/14/2019 3:12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66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setup instructions to install the SDK and Automated ML library.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662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mn-lt"/>
                <a:ea typeface="+mn-ea"/>
                <a:cs typeface="+mn-cs"/>
              </a:rPr>
              <a:t>There are three main solutions you can build with Azure AI. </a:t>
            </a:r>
          </a:p>
          <a:p>
            <a:pPr rtl="0" fontAlgn="base"/>
            <a:r>
              <a:rPr lang="en-US" sz="900" b="0" i="0" u="none" strike="noStrike" kern="1200" dirty="0">
                <a:solidFill>
                  <a:schemeClr val="tx1"/>
                </a:solidFill>
                <a:effectLst/>
                <a:latin typeface="+mn-lt"/>
                <a:ea typeface="+mn-ea"/>
                <a:cs typeface="+mn-cs"/>
              </a:rPr>
              <a:t> </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AI apps and agents that have the ability to interact with users naturally, with pre-trained AI models and bots </a:t>
            </a:r>
          </a:p>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900" b="0" i="0" u="none" strike="noStrike" kern="1200" dirty="0">
                <a:solidFill>
                  <a:schemeClr val="tx1"/>
                </a:solidFill>
                <a:effectLst/>
                <a:latin typeface="+mn-lt"/>
                <a:ea typeface="+mn-ea"/>
                <a:cs typeface="+mn-cs"/>
              </a:rPr>
              <a:t>Unlock insights lying latent in your content with Knowledge Mining</a:t>
            </a:r>
          </a:p>
          <a:p>
            <a:pPr marL="228600" indent="-228600" rtl="0" fontAlgn="base">
              <a:buFont typeface="+mj-lt"/>
              <a:buAutoNum type="arabicPeriod"/>
            </a:pPr>
            <a:r>
              <a:rPr lang="en-US" sz="900" b="0" i="0" u="none" strike="noStrike" kern="1200" dirty="0">
                <a:solidFill>
                  <a:schemeClr val="tx1"/>
                </a:solidFill>
                <a:effectLst/>
                <a:latin typeface="+mn-lt"/>
                <a:ea typeface="+mn-ea"/>
                <a:cs typeface="+mn-cs"/>
              </a:rPr>
              <a:t>Build your own AI machine learning models   </a:t>
            </a:r>
          </a:p>
          <a:p>
            <a:pPr marL="228600" indent="-228600" rtl="0" fontAlgn="base">
              <a:buFont typeface="+mj-lt"/>
              <a:buAutoNum type="arabicPeriod"/>
            </a:pPr>
            <a:endParaRPr lang="en-US" sz="900" b="0" i="0" u="none" strike="noStrike" kern="1200" dirty="0">
              <a:solidFill>
                <a:schemeClr val="tx1"/>
              </a:solidFill>
              <a:effectLst/>
              <a:latin typeface="+mn-lt"/>
              <a:ea typeface="+mn-ea"/>
              <a:cs typeface="+mn-cs"/>
            </a:endParaRPr>
          </a:p>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3:12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0132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8E7733-E60B-4B78-912B-FEC80C6D6673}" type="slidenum">
              <a:rPr lang="en-US" smtClean="0"/>
              <a:t>51</a:t>
            </a:fld>
            <a:endParaRPr lang="en-US"/>
          </a:p>
        </p:txBody>
      </p:sp>
    </p:spTree>
    <p:extLst>
      <p:ext uri="{BB962C8B-B14F-4D97-AF65-F5344CB8AC3E}">
        <p14:creationId xmlns:p14="http://schemas.microsoft.com/office/powerpoint/2010/main" val="3394699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438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61257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577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pPr marL="571500" marR="0" lvl="0" indent="0" algn="l" defTabSz="90530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89461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supports other services like Azure HDInsight, Azure Data Lake, Azure IoT Hub, Azure </a:t>
            </a:r>
            <a:b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Events Hub in various layers of the architecture above to allow customers a truly customized solution.</a:t>
            </a:r>
            <a:endParaRPr kumimoji="0" lang="en-US" sz="1100" b="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900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pPr marL="571500" marR="0" lvl="0" indent="0" algn="l" defTabSz="90530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36930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944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4:09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825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As we all know, data volumes are exploding…. Some estimate it’ll reach 44ZB by 2020!  </a:t>
            </a:r>
          </a:p>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3/14/2019 4:09 PM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0176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Master" Target="../slideMasters/slideMaster5.xml"/><Relationship Id="rId4" Type="http://schemas.openxmlformats.org/officeDocument/2006/relationships/image" Target="../media/image3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emf"/><Relationship Id="rId1" Type="http://schemas.openxmlformats.org/officeDocument/2006/relationships/slideMaster" Target="../slideMasters/slideMaster6.xml"/><Relationship Id="rId4" Type="http://schemas.openxmlformats.org/officeDocument/2006/relationships/image" Target="../media/image40.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1.jpg"/><Relationship Id="rId1" Type="http://schemas.openxmlformats.org/officeDocument/2006/relationships/slideMaster" Target="../slideMasters/slideMaster6.xml"/><Relationship Id="rId4" Type="http://schemas.openxmlformats.org/officeDocument/2006/relationships/image" Target="../media/image42.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5.jp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aka.ms/fall2018mlads" TargetMode="External"/><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2013559271"/>
      </p:ext>
    </p:extLst>
  </p:cSld>
  <p:clrMapOvr>
    <a:overrideClrMapping bg1="lt1" tx1="dk1" bg2="lt2" tx2="dk2" accent1="accent1" accent2="accent2" accent3="accent3" accent4="accent4" accent5="accent5" accent6="accent6" hlink="hlink" folHlink="folHlink"/>
  </p:clrMapOvr>
  <p:transition>
    <p:fade/>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2455370063"/>
      </p:ext>
    </p:extLst>
  </p:cSld>
  <p:clrMapOvr>
    <a:masterClrMapping/>
  </p:clrMapOvr>
  <p:transition>
    <p:fade/>
  </p:transition>
  <p:hf sldNum="0" hdr="0" ftr="0" dt="0"/>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920037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47551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174208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81350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20694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84540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1206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6382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17305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270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27079855"/>
      </p:ext>
    </p:extLst>
  </p:cSld>
  <p:clrMapOvr>
    <a:masterClrMapping/>
  </p:clrMapOvr>
  <p:transition>
    <p:fade/>
  </p:transition>
  <p:hf sldNum="0" hdr="0" ftr="0" dt="0"/>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90762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3764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979223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HINGS - Manage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253264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6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263244" y="289511"/>
            <a:ext cx="7742710" cy="1689693"/>
          </a:xfrm>
        </p:spPr>
        <p:txBody>
          <a:bodyPr wrap="square" anchor="t">
            <a:spAutoFit/>
          </a:bodyPr>
          <a:lstStyle>
            <a:lvl1pPr marL="0" indent="0">
              <a:buNone/>
              <a:defRPr sz="2800">
                <a:solidFill>
                  <a:schemeClr val="tx2"/>
                </a:solidFill>
              </a:defRPr>
            </a:lvl1pPr>
            <a:lvl2pPr marL="0" indent="0">
              <a:buNone/>
              <a:defRPr sz="1800"/>
            </a:lvl2pPr>
            <a:lvl3pPr marL="0" indent="0">
              <a:buNone/>
              <a:defRPr sz="1600"/>
            </a:lvl3pPr>
            <a:lvl4pPr marL="0" indent="0">
              <a:buNone/>
              <a:defRPr sz="1600"/>
            </a:lvl4pPr>
            <a:lvl5pPr marL="0" indent="0">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2" y="0"/>
            <a:ext cx="42632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24670"/>
            <a:ext cx="3863373" cy="1408660"/>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9361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979969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3EE1-AA2B-40F9-9E3E-CDF521F1BB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ECD84-A824-49BC-A6E6-80D0190BA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1507E-BA91-4051-8DDC-BBD527F14C1C}"/>
              </a:ext>
            </a:extLst>
          </p:cNvPr>
          <p:cNvSpPr>
            <a:spLocks noGrp="1"/>
          </p:cNvSpPr>
          <p:nvPr>
            <p:ph type="dt" sz="half" idx="10"/>
          </p:nvPr>
        </p:nvSpPr>
        <p:spPr/>
        <p:txBody>
          <a:bodyPr/>
          <a:lstStyle/>
          <a:p>
            <a:fld id="{EAE52BB6-DBCE-43A9-B75E-BF0BB028B7E2}" type="datetimeFigureOut">
              <a:rPr lang="en-US" smtClean="0"/>
              <a:t>3/14/2019</a:t>
            </a:fld>
            <a:endParaRPr lang="en-US"/>
          </a:p>
        </p:txBody>
      </p:sp>
      <p:sp>
        <p:nvSpPr>
          <p:cNvPr id="5" name="Footer Placeholder 4">
            <a:extLst>
              <a:ext uri="{FF2B5EF4-FFF2-40B4-BE49-F238E27FC236}">
                <a16:creationId xmlns:a16="http://schemas.microsoft.com/office/drawing/2014/main" id="{1FB99B49-6D1D-4FFF-9D8B-B9A437E71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F8D67A-B555-4832-BD72-6B0D98BA0884}"/>
              </a:ext>
            </a:extLst>
          </p:cNvPr>
          <p:cNvSpPr>
            <a:spLocks noGrp="1"/>
          </p:cNvSpPr>
          <p:nvPr>
            <p:ph type="sldNum" sz="quarter" idx="12"/>
          </p:nvPr>
        </p:nvSpPr>
        <p:spPr/>
        <p:txBody>
          <a:bodyPr/>
          <a:lstStyle/>
          <a:p>
            <a:fld id="{254D6746-8E11-4041-AB62-1AAA75794FB6}" type="slidenum">
              <a:rPr lang="en-US" smtClean="0"/>
              <a:t>‹#›</a:t>
            </a:fld>
            <a:endParaRPr lang="en-US"/>
          </a:p>
        </p:txBody>
      </p:sp>
    </p:spTree>
    <p:extLst>
      <p:ext uri="{BB962C8B-B14F-4D97-AF65-F5344CB8AC3E}">
        <p14:creationId xmlns:p14="http://schemas.microsoft.com/office/powerpoint/2010/main" val="14491825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560712" y="0"/>
            <a:ext cx="11034499" cy="1143000"/>
          </a:xfrm>
        </p:spPr>
        <p:txBody>
          <a:bodyPr lIns="0"/>
          <a:lstStyle>
            <a:lvl1pPr algn="l">
              <a:defRPr/>
            </a:lvl1pPr>
          </a:lstStyle>
          <a:p>
            <a:r>
              <a:rPr lang="en-US"/>
              <a:t>Click to edit Master title style</a:t>
            </a:r>
          </a:p>
        </p:txBody>
      </p:sp>
      <p:sp>
        <p:nvSpPr>
          <p:cNvPr id="11" name="Footer Placeholder 10"/>
          <p:cNvSpPr>
            <a:spLocks noGrp="1"/>
          </p:cNvSpPr>
          <p:nvPr>
            <p:ph type="ftr" sz="quarter" idx="17"/>
          </p:nvPr>
        </p:nvSpPr>
        <p:spPr>
          <a:xfrm>
            <a:off x="614295" y="6461650"/>
            <a:ext cx="1814238" cy="128574"/>
          </a:xfrm>
          <a:prstGeom prst="rect">
            <a:avLst/>
          </a:prstGeom>
        </p:spPr>
        <p:txBody>
          <a:bodyPr/>
          <a:lstStyle/>
          <a:p>
            <a:pPr algn="l"/>
            <a:r>
              <a:rPr lang="en-US"/>
              <a:t>MICROSOFT CONFIDENTIAL</a:t>
            </a:r>
          </a:p>
        </p:txBody>
      </p:sp>
      <p:sp>
        <p:nvSpPr>
          <p:cNvPr id="6" name="Text Placeholder 8"/>
          <p:cNvSpPr>
            <a:spLocks noGrp="1"/>
          </p:cNvSpPr>
          <p:nvPr>
            <p:ph type="body" sz="quarter" idx="14"/>
          </p:nvPr>
        </p:nvSpPr>
        <p:spPr>
          <a:xfrm>
            <a:off x="614294" y="1371600"/>
            <a:ext cx="10599768" cy="4953000"/>
          </a:xfrm>
        </p:spPr>
        <p:txBody>
          <a:bodyPr>
            <a:noAutofit/>
          </a:bodyPr>
          <a:lstStyle>
            <a:lvl1pPr marL="0" indent="0">
              <a:lnSpc>
                <a:spcPct val="140000"/>
              </a:lnSpc>
              <a:spcBef>
                <a:spcPts val="600"/>
              </a:spcBef>
              <a:spcAft>
                <a:spcPts val="600"/>
              </a:spcAft>
              <a:buNone/>
              <a:defRPr lang="en-US" sz="2400" kern="1200" spc="-20" baseline="0" dirty="0" smtClean="0">
                <a:solidFill>
                  <a:srgbClr val="666666"/>
                </a:solidFill>
                <a:latin typeface="+mn-lt"/>
                <a:ea typeface="Segoe UI" pitchFamily="34" charset="0"/>
                <a:cs typeface="Segoe UI" pitchFamily="34" charset="0"/>
              </a:defRPr>
            </a:lvl1pPr>
            <a:lvl2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2pPr>
            <a:lvl3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3pPr>
            <a:lvl4pPr>
              <a:lnSpc>
                <a:spcPct val="140000"/>
              </a:lnSpc>
              <a:spcBef>
                <a:spcPts val="600"/>
              </a:spcBef>
              <a:spcAft>
                <a:spcPts val="600"/>
              </a:spcAft>
              <a:defRPr lang="en-US" sz="2400" kern="1200" spc="-20" baseline="0" dirty="0" smtClean="0">
                <a:solidFill>
                  <a:srgbClr val="666666"/>
                </a:solidFill>
                <a:latin typeface="+mn-lt"/>
                <a:ea typeface="Segoe UI" pitchFamily="34" charset="0"/>
                <a:cs typeface="Segoe UI" pitchFamily="34" charset="0"/>
              </a:defRPr>
            </a:lvl4pPr>
            <a:lvl5pPr>
              <a:lnSpc>
                <a:spcPct val="140000"/>
              </a:lnSpc>
              <a:spcBef>
                <a:spcPts val="600"/>
              </a:spcBef>
              <a:spcAft>
                <a:spcPts val="600"/>
              </a:spcAft>
              <a:defRPr lang="en-US" sz="2400" kern="1200" spc="-20" baseline="0" dirty="0">
                <a:solidFill>
                  <a:srgbClr val="666666"/>
                </a:solidFill>
                <a:latin typeface="+mn-lt"/>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21129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6106888" y="1507584"/>
            <a:ext cx="5818194" cy="1969770"/>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407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5826698" cy="999376"/>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91130"/>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77796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204270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INSIGHTS-Operationaliz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FA688A-561C-4456-9598-B7E7878A128F}"/>
              </a:ext>
            </a:extLst>
          </p:cNvPr>
          <p:cNvSpPr>
            <a:spLocks noGrp="1"/>
          </p:cNvSpPr>
          <p:nvPr userDrawn="1">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0BB4E21-BA15-4C67-84BE-8F07DEE19416}"/>
              </a:ext>
            </a:extLst>
          </p:cNvPr>
          <p:cNvSpPr>
            <a:spLocks noGrp="1"/>
          </p:cNvSpPr>
          <p:nvPr>
            <p:ph type="body" sz="quarter" idx="10"/>
          </p:nvPr>
        </p:nvSpPr>
        <p:spPr>
          <a:xfrm>
            <a:off x="269239" y="1189177"/>
            <a:ext cx="4482124"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666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2" name="Rectangle 1"/>
          <p:cNvSpPr/>
          <p:nvPr userDrawn="1"/>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2874" y="6415788"/>
            <a:ext cx="986733" cy="362962"/>
          </a:xfrm>
          <a:prstGeom prst="rect">
            <a:avLst/>
          </a:prstGeom>
        </p:spPr>
      </p:pic>
      <p:sp>
        <p:nvSpPr>
          <p:cNvPr id="5" name="Title 1"/>
          <p:cNvSpPr>
            <a:spLocks noGrp="1"/>
          </p:cNvSpPr>
          <p:nvPr>
            <p:ph type="title" hasCustomPrompt="1"/>
          </p:nvPr>
        </p:nvSpPr>
        <p:spPr bwMode="auto">
          <a:xfrm>
            <a:off x="301336" y="273254"/>
            <a:ext cx="11589328" cy="786619"/>
          </a:xfrm>
          <a:noFill/>
        </p:spPr>
        <p:txBody>
          <a:bodyPr lIns="195067" tIns="121917" rIns="195067" bIns="121917" anchor="t" anchorCtr="0">
            <a:normAutofit/>
          </a:bodyPr>
          <a:lstStyle>
            <a:lvl1pPr>
              <a:defRPr sz="3600" spc="0" baseline="0">
                <a:solidFill>
                  <a:srgbClr val="FFFFFF"/>
                </a:solidFill>
                <a:latin typeface="Segoe UI Light"/>
                <a:cs typeface="Segoe UI Light"/>
              </a:defRPr>
            </a:lvl1pPr>
          </a:lstStyle>
          <a:p>
            <a:r>
              <a:rPr lang="en-US"/>
              <a:t>Diagram Title</a:t>
            </a:r>
          </a:p>
        </p:txBody>
      </p:sp>
      <p:sp>
        <p:nvSpPr>
          <p:cNvPr id="7" name="Picture Placeholder 6"/>
          <p:cNvSpPr>
            <a:spLocks noGrp="1"/>
          </p:cNvSpPr>
          <p:nvPr>
            <p:ph type="pic" sz="quarter" idx="10" hasCustomPrompt="1"/>
          </p:nvPr>
        </p:nvSpPr>
        <p:spPr>
          <a:xfrm>
            <a:off x="301337" y="1634462"/>
            <a:ext cx="11589326" cy="4672676"/>
          </a:xfrm>
        </p:spPr>
        <p:txBody>
          <a:bodyPr>
            <a:normAutofit/>
          </a:bodyPr>
          <a:lstStyle>
            <a:lvl1pPr marL="0" indent="0">
              <a:buNone/>
              <a:defRPr sz="2000" b="0" i="0" baseline="0">
                <a:latin typeface="Segoe UI Light" charset="0"/>
                <a:ea typeface="Segoe UI Light" charset="0"/>
                <a:cs typeface="Segoe UI Light" charset="0"/>
              </a:defRPr>
            </a:lvl1pPr>
          </a:lstStyle>
          <a:p>
            <a:r>
              <a:rPr lang="en-US"/>
              <a:t>Insert diagram here / delete placeholder and paste diagram</a:t>
            </a:r>
          </a:p>
        </p:txBody>
      </p:sp>
    </p:spTree>
    <p:extLst>
      <p:ext uri="{BB962C8B-B14F-4D97-AF65-F5344CB8AC3E}">
        <p14:creationId xmlns:p14="http://schemas.microsoft.com/office/powerpoint/2010/main" val="288839069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6206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1036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62171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372066327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405663416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353231571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6274869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7098006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13589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77274336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23389260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20691793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217627465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2735959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7211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660984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3791204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4382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03401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288847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57754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502175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9799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4"/>
              </a:spcAft>
              <a:buNone/>
              <a:defRPr sz="1200" spc="20" baseline="0">
                <a:solidFill>
                  <a:schemeClr val="tx1"/>
                </a:solidFill>
                <a:latin typeface="+mj-lt"/>
              </a:defRPr>
            </a:lvl3pPr>
            <a:lvl4pPr marL="672290" indent="0">
              <a:spcBef>
                <a:spcPts val="0"/>
              </a:spcBef>
              <a:spcAft>
                <a:spcPts val="1274"/>
              </a:spcAft>
              <a:buNone/>
              <a:defRPr sz="1961"/>
            </a:lvl4pPr>
            <a:lvl5pPr marL="896386" indent="0">
              <a:buNone/>
              <a:defRPr/>
            </a:lvl5pPr>
          </a:lstStyle>
          <a:p>
            <a:pPr lvl="0"/>
            <a:r>
              <a:rPr lang="en-US" dirty="0"/>
              <a:t>First level Segoe UI 24pt</a:t>
            </a:r>
          </a:p>
          <a:p>
            <a:pPr lvl="1"/>
            <a:r>
              <a:rPr lang="en-US" dirty="0"/>
              <a:t>Second level Segoe UI 16pt</a:t>
            </a:r>
          </a:p>
          <a:p>
            <a:pPr lvl="2"/>
            <a:r>
              <a:rPr lang="en-US" dirty="0"/>
              <a:t>THIRD LEVEL SEGOE UI 12PT</a:t>
            </a:r>
          </a:p>
        </p:txBody>
      </p:sp>
    </p:spTree>
    <p:extLst>
      <p:ext uri="{BB962C8B-B14F-4D97-AF65-F5344CB8AC3E}">
        <p14:creationId xmlns:p14="http://schemas.microsoft.com/office/powerpoint/2010/main" val="388539289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577865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14450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6029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7985956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8080638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66574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22784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30453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25482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26839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29083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505358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718725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916218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3159610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1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5695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0606573"/>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7537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46511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1608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947945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7571376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30696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995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8586632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6828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a:t>
            </a:r>
          </a:p>
        </p:txBody>
      </p:sp>
    </p:spTree>
    <p:extLst>
      <p:ext uri="{BB962C8B-B14F-4D97-AF65-F5344CB8AC3E}">
        <p14:creationId xmlns:p14="http://schemas.microsoft.com/office/powerpoint/2010/main" val="2536612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5" name="Text Box 3">
            <a:extLst>
              <a:ext uri="{FF2B5EF4-FFF2-40B4-BE49-F238E27FC236}">
                <a16:creationId xmlns:a16="http://schemas.microsoft.com/office/drawing/2014/main" id="{C8827433-5237-45BA-8882-C11903CBBBD0}"/>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1BAA939D-F995-4E3C-8A13-FE777C1D907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16021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74941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169479330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DF22-DE8C-4220-904D-0CD6AA502F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D06163-859E-4E31-B175-E3197CDE93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465FE8-6BF1-4C0E-B46D-0B74A200E4B8}"/>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5" name="Footer Placeholder 4">
            <a:extLst>
              <a:ext uri="{FF2B5EF4-FFF2-40B4-BE49-F238E27FC236}">
                <a16:creationId xmlns:a16="http://schemas.microsoft.com/office/drawing/2014/main" id="{CD4B14A4-00E7-4CC3-9BEB-097408235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65A81-1790-4661-9923-5554441CFFA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42126660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86DDC-20CF-45AA-A1D4-B36AEF8BCB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2B222-58BF-44A4-8DC8-A5A16EE840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1E9B0D-25DB-4660-86E9-407B47327317}"/>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5" name="Footer Placeholder 4">
            <a:extLst>
              <a:ext uri="{FF2B5EF4-FFF2-40B4-BE49-F238E27FC236}">
                <a16:creationId xmlns:a16="http://schemas.microsoft.com/office/drawing/2014/main" id="{D86D7945-2FE9-4DAD-8463-9890470C1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0EF06-AF48-49F4-A8F7-87C442ED802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7926701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9376-5B32-48DE-A19D-4A4A08BBE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DB64C-1A6C-48CA-86D1-611CA81809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D945CD-D0D9-41A9-9FC8-11789761792A}"/>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5" name="Footer Placeholder 4">
            <a:extLst>
              <a:ext uri="{FF2B5EF4-FFF2-40B4-BE49-F238E27FC236}">
                <a16:creationId xmlns:a16="http://schemas.microsoft.com/office/drawing/2014/main" id="{E319160B-2CEA-425D-B60D-2CC293875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A2DD2-F4D5-4BE5-A087-0638F98E187F}"/>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58300189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7FA4-E492-45AC-97E6-3B1672B98F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F4945-E676-4D43-9EC1-8A2E6D4F3C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057F93-7F24-45C9-8508-477DB7B8D27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18B690-7FED-4647-BE5D-C68EF8AEB8C0}"/>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6" name="Footer Placeholder 5">
            <a:extLst>
              <a:ext uri="{FF2B5EF4-FFF2-40B4-BE49-F238E27FC236}">
                <a16:creationId xmlns:a16="http://schemas.microsoft.com/office/drawing/2014/main" id="{43E359B0-EF1C-45BF-935B-96018A826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8FD8A-A51B-4ECD-B389-E7BA425AECE7}"/>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359509860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9B3F-4730-4D86-BC2D-27BE4962F5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4E8A06-C7F3-4516-917A-4DA12C492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D5AAEB-85B0-4DC1-BE21-5C1C99D0F2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9AC24A-4697-41E2-9C63-E1C5F1F71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6497D5-5298-4486-AD81-F685764EC4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BF1C7D-5D28-42BA-9C7C-E54F920924A5}"/>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8" name="Footer Placeholder 7">
            <a:extLst>
              <a:ext uri="{FF2B5EF4-FFF2-40B4-BE49-F238E27FC236}">
                <a16:creationId xmlns:a16="http://schemas.microsoft.com/office/drawing/2014/main" id="{755097F4-45A9-49F1-AD32-6252AE559F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87376C-5C30-40BF-8556-9AF40A4A91C1}"/>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4838032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C3BE-B5B4-48D6-B1DA-33C0C2643D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65DA9F-3660-46A7-AFAE-E28CFC31E5EA}"/>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4" name="Footer Placeholder 3">
            <a:extLst>
              <a:ext uri="{FF2B5EF4-FFF2-40B4-BE49-F238E27FC236}">
                <a16:creationId xmlns:a16="http://schemas.microsoft.com/office/drawing/2014/main" id="{987DBEC1-C556-4CA3-8BAA-F53036066C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0FB8A-4FCC-44EF-8C1C-63C30A4669D4}"/>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71559835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4318C-D8A0-4FB0-81A8-5904F02621D5}"/>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3" name="Footer Placeholder 2">
            <a:extLst>
              <a:ext uri="{FF2B5EF4-FFF2-40B4-BE49-F238E27FC236}">
                <a16:creationId xmlns:a16="http://schemas.microsoft.com/office/drawing/2014/main" id="{089ACC1B-F0EF-48AC-B246-2E49C40CDC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4C117F-6743-4118-9EC9-CD930FDBED6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6509684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D301-CF89-428E-9FCD-D73BD0D1BE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5CB4F5-397F-4919-ACD9-5A1CCDFB7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A24B08-BC94-4BD0-8D90-5561D51B0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0A75F21-46FF-4E09-8BBD-033BE7CF3C0A}"/>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6" name="Footer Placeholder 5">
            <a:extLst>
              <a:ext uri="{FF2B5EF4-FFF2-40B4-BE49-F238E27FC236}">
                <a16:creationId xmlns:a16="http://schemas.microsoft.com/office/drawing/2014/main" id="{EBB99396-1F2E-4B79-BAE5-80E81B200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F6469F-EC67-4A63-8C6E-5CE61DB0493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1096742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321471841"/>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138B-812C-4AE5-8E0D-7F24011301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F410AD-45D8-4D39-B669-C9CB9B02D5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1EEAA1-B0CE-4D77-A850-D9A87D90D8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A7B72-DBB1-4AA1-9012-2AE9681A2AF0}"/>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6" name="Footer Placeholder 5">
            <a:extLst>
              <a:ext uri="{FF2B5EF4-FFF2-40B4-BE49-F238E27FC236}">
                <a16:creationId xmlns:a16="http://schemas.microsoft.com/office/drawing/2014/main" id="{23A4EC6D-A116-4F5D-92CF-BE0B0F6B9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9E84-6821-4814-A5DA-B421FE337506}"/>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24276374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AC63-F53F-42A6-8E49-712B4169AF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7ACEAE-F316-40A2-A255-59B3D19EDC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B42E75-6585-4BF5-B523-6120612F1DFD}"/>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5" name="Footer Placeholder 4">
            <a:extLst>
              <a:ext uri="{FF2B5EF4-FFF2-40B4-BE49-F238E27FC236}">
                <a16:creationId xmlns:a16="http://schemas.microsoft.com/office/drawing/2014/main" id="{588C86D7-8BAB-44A4-9D3D-969E6FE81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C243-0A9B-4E9E-AAB1-9EAD7F803F72}"/>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82668128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94495-5E9E-4F03-8177-05C1A09C8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0BE9A7-BAF3-4088-89AB-E1A8B2C464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3ED6B1-9AF6-460B-B706-3C9379787FAF}"/>
              </a:ext>
            </a:extLst>
          </p:cNvPr>
          <p:cNvSpPr>
            <a:spLocks noGrp="1"/>
          </p:cNvSpPr>
          <p:nvPr>
            <p:ph type="dt" sz="half" idx="10"/>
          </p:nvPr>
        </p:nvSpPr>
        <p:spPr/>
        <p:txBody>
          <a:bodyPr/>
          <a:lstStyle/>
          <a:p>
            <a:fld id="{5E590772-D230-4A71-B0D4-E26AD6BE4A36}" type="datetimeFigureOut">
              <a:rPr lang="en-US" smtClean="0"/>
              <a:t>3/14/2019</a:t>
            </a:fld>
            <a:endParaRPr lang="en-US"/>
          </a:p>
        </p:txBody>
      </p:sp>
      <p:sp>
        <p:nvSpPr>
          <p:cNvPr id="5" name="Footer Placeholder 4">
            <a:extLst>
              <a:ext uri="{FF2B5EF4-FFF2-40B4-BE49-F238E27FC236}">
                <a16:creationId xmlns:a16="http://schemas.microsoft.com/office/drawing/2014/main" id="{3719D7C6-BF31-4A6A-9D25-6BDA1B7BAA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F24F0-B3E2-4864-9C06-2E507FEDC4F0}"/>
              </a:ext>
            </a:extLst>
          </p:cNvPr>
          <p:cNvSpPr>
            <a:spLocks noGrp="1"/>
          </p:cNvSpPr>
          <p:nvPr>
            <p:ph type="sldNum" sz="quarter" idx="12"/>
          </p:nvPr>
        </p:nvSpPr>
        <p:spPr/>
        <p:txBody>
          <a:bodyPr/>
          <a:lstStyle/>
          <a:p>
            <a:fld id="{5CC0923F-946A-4485-BBE0-FD3B8FBF9A37}" type="slidenum">
              <a:rPr lang="en-US" smtClean="0"/>
              <a:t>‹#›</a:t>
            </a:fld>
            <a:endParaRPr lang="en-US"/>
          </a:p>
        </p:txBody>
      </p:sp>
    </p:spTree>
    <p:extLst>
      <p:ext uri="{BB962C8B-B14F-4D97-AF65-F5344CB8AC3E}">
        <p14:creationId xmlns:p14="http://schemas.microsoft.com/office/powerpoint/2010/main" val="82283793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slide - bottom anchor">
    <p:bg>
      <p:bgRef idx="1001">
        <a:schemeClr val="bg2"/>
      </p:bgRef>
    </p:bg>
    <p:spTree>
      <p:nvGrpSpPr>
        <p:cNvPr id="1" name=""/>
        <p:cNvGrpSpPr/>
        <p:nvPr/>
      </p:nvGrpSpPr>
      <p:grpSpPr>
        <a:xfrm>
          <a:off x="0" y="0"/>
          <a:ext cx="0" cy="0"/>
          <a:chOff x="0" y="0"/>
          <a:chExt cx="0" cy="0"/>
        </a:xfrm>
      </p:grpSpPr>
      <p:pic>
        <p:nvPicPr>
          <p:cNvPr id="12" name="Picture 11" descr="A person standing in front of a group of people looking at each other&#10;&#10;Description generated with high confidence">
            <a:extLst>
              <a:ext uri="{FF2B5EF4-FFF2-40B4-BE49-F238E27FC236}">
                <a16:creationId xmlns:a16="http://schemas.microsoft.com/office/drawing/2014/main" id="{393295D5-905E-4DA2-A37A-D0DF216B97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4A2A645-4367-456C-A018-4E9FD8C2CCA7}"/>
              </a:ext>
            </a:extLst>
          </p:cNvPr>
          <p:cNvSpPr/>
          <p:nvPr userDrawn="1"/>
        </p:nvSpPr>
        <p:spPr bwMode="auto">
          <a:xfrm>
            <a:off x="0" y="0"/>
            <a:ext cx="8050924" cy="6858000"/>
          </a:xfrm>
          <a:prstGeom prst="rect">
            <a:avLst/>
          </a:prstGeom>
          <a:gradFill>
            <a:gsLst>
              <a:gs pos="0">
                <a:srgbClr val="353535"/>
              </a:gs>
              <a:gs pos="100000">
                <a:srgbClr val="353535">
                  <a:alpha val="0"/>
                </a:srgbClr>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a:stretch>
            <a:fillRect/>
          </a:stretch>
        </p:blipFill>
        <p:spPr bwMode="black">
          <a:xfrm>
            <a:off x="584201" y="6183284"/>
            <a:ext cx="1366245" cy="292608"/>
          </a:xfrm>
          <a:prstGeom prst="rect">
            <a:avLst/>
          </a:prstGeom>
        </p:spPr>
      </p:pic>
    </p:spTree>
    <p:extLst>
      <p:ext uri="{BB962C8B-B14F-4D97-AF65-F5344CB8AC3E}">
        <p14:creationId xmlns:p14="http://schemas.microsoft.com/office/powerpoint/2010/main" val="159657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5900">
          <p15:clr>
            <a:srgbClr val="FBAE40"/>
          </p15:clr>
        </p15:guide>
        <p15:guide id="4" orient="horz" pos="2098">
          <p15:clr>
            <a:srgbClr val="FBAE40"/>
          </p15:clr>
        </p15:guide>
        <p15:guide id="5" orient="horz" pos="2342">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6096000" y="0"/>
            <a:ext cx="609600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1495972"/>
      </p:ext>
    </p:extLst>
  </p:cSld>
  <p:clrMapOvr>
    <a:masterClrMapping/>
  </p:clrMapOvr>
  <p:transition>
    <p:fade/>
  </p:transition>
  <p:extLst mod="1">
    <p:ext uri="{DCECCB84-F9BA-43D5-87BE-67443E8EF086}">
      <p15:sldGuideLst xmlns:p15="http://schemas.microsoft.com/office/powerpoint/2012/main">
        <p15:guide id="1" pos="3360">
          <p15:clr>
            <a:srgbClr val="FBAE40"/>
          </p15:clr>
        </p15:guide>
        <p15:guide id="2"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4157264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a:t>Subtitle, tagline or blurb can go here</a:t>
            </a:r>
            <a:endParaRPr lang="en-ZA"/>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ZA"/>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ZA" smtClean="0"/>
              <a:pPr/>
              <a:t>‹#›</a:t>
            </a:fld>
            <a:endParaRPr lang="en-ZA"/>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ZA"/>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a:t>Click to edit Master title style</a:t>
            </a:r>
            <a:endParaRPr lang="en-ZA"/>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1</a:t>
            </a:r>
            <a:endParaRPr lang="en-ZA"/>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2</a:t>
            </a:r>
            <a:endParaRPr lang="en-ZA"/>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a:t>Bullet 3</a:t>
            </a:r>
            <a:endParaRPr lang="en-ZA"/>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a:t>Bullet Description</a:t>
            </a:r>
            <a:endParaRPr lang="en-ZA"/>
          </a:p>
        </p:txBody>
      </p:sp>
    </p:spTree>
    <p:extLst>
      <p:ext uri="{BB962C8B-B14F-4D97-AF65-F5344CB8AC3E}">
        <p14:creationId xmlns:p14="http://schemas.microsoft.com/office/powerpoint/2010/main" val="22265400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10" hasCustomPrompt="1"/>
          </p:nvPr>
        </p:nvSpPr>
        <p:spPr>
          <a:xfrm>
            <a:off x="2428478" y="1394220"/>
            <a:ext cx="1191756" cy="1191756"/>
          </a:xfrm>
          <a:prstGeom prst="ellipse">
            <a:avLst/>
          </a:prstGeom>
          <a:pattFill prst="pct5">
            <a:fgClr>
              <a:schemeClr val="tx1"/>
            </a:fgClr>
            <a:bgClr>
              <a:schemeClr val="bg1">
                <a:lumMod val="85000"/>
              </a:schemeClr>
            </a:bgClr>
          </a:pattFill>
          <a:effectLst>
            <a:outerShdw blurRad="228600" dist="342900" dir="5400000" sx="89000" sy="89000" algn="t" rotWithShape="0">
              <a:prstClr val="black">
                <a:alpha val="14000"/>
              </a:prstClr>
            </a:outerShdw>
          </a:effectLst>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52941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5"/>
          <p:cNvSpPr txBox="1">
            <a:spLocks/>
          </p:cNvSpPr>
          <p:nvPr userDrawn="1"/>
        </p:nvSpPr>
        <p:spPr>
          <a:xfrm>
            <a:off x="4343563" y="356006"/>
            <a:ext cx="3504874" cy="1364728"/>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3800" b="0" i="0" smtClean="0">
                <a:solidFill>
                  <a:schemeClr val="bg1"/>
                </a:solidFill>
                <a:latin typeface="Roboto Medium" charset="0"/>
                <a:ea typeface="Roboto Medium" charset="0"/>
                <a:cs typeface="Roboto Medium" charset="0"/>
              </a:rPr>
              <a:pPr algn="ctr"/>
              <a:t>‹#›</a:t>
            </a:fld>
            <a:endParaRPr lang="en-US" sz="13800" b="0" i="0">
              <a:solidFill>
                <a:schemeClr val="bg1"/>
              </a:solidFill>
              <a:latin typeface="Roboto Medium" charset="0"/>
              <a:ea typeface="Roboto Medium" charset="0"/>
              <a:cs typeface="Roboto Medium" charset="0"/>
            </a:endParaRPr>
          </a:p>
        </p:txBody>
      </p:sp>
      <p:sp>
        <p:nvSpPr>
          <p:cNvPr id="9" name="Title 8"/>
          <p:cNvSpPr>
            <a:spLocks noGrp="1"/>
          </p:cNvSpPr>
          <p:nvPr>
            <p:ph type="title"/>
          </p:nvPr>
        </p:nvSpPr>
        <p:spPr>
          <a:xfrm>
            <a:off x="1246049" y="815516"/>
            <a:ext cx="9699902" cy="528838"/>
          </a:xfrm>
          <a:prstGeom prst="rect">
            <a:avLst/>
          </a:prstGeom>
        </p:spPr>
        <p:txBody>
          <a:bodyPr/>
          <a:lstStyle>
            <a:lvl1pPr algn="ctr">
              <a:lnSpc>
                <a:spcPct val="70000"/>
              </a:lnSpc>
              <a:defRPr sz="3600" b="1" i="0">
                <a:latin typeface="Roboto Thin" charset="0"/>
                <a:ea typeface="Roboto Thin" charset="0"/>
                <a:cs typeface="Roboto Thin" charset="0"/>
              </a:defRPr>
            </a:lvl1pPr>
          </a:lstStyle>
          <a:p>
            <a:r>
              <a:rPr lang="en-US"/>
              <a:t>Click to edit Master title style</a:t>
            </a:r>
          </a:p>
        </p:txBody>
      </p:sp>
      <p:sp>
        <p:nvSpPr>
          <p:cNvPr id="4" name="Content Placeholder 3"/>
          <p:cNvSpPr>
            <a:spLocks noGrp="1"/>
          </p:cNvSpPr>
          <p:nvPr>
            <p:ph sz="quarter" idx="10"/>
          </p:nvPr>
        </p:nvSpPr>
        <p:spPr>
          <a:xfrm>
            <a:off x="1246049" y="1277850"/>
            <a:ext cx="9699901" cy="310169"/>
          </a:xfrm>
          <a:prstGeom prst="rect">
            <a:avLst/>
          </a:prstGeom>
        </p:spPr>
        <p:txBody>
          <a:bodyPr/>
          <a:lstStyle>
            <a:lvl1pPr marL="0" indent="0" algn="ctr">
              <a:buNone/>
              <a:defRPr sz="1100" b="0" i="0" spc="300">
                <a:solidFill>
                  <a:schemeClr val="tx1">
                    <a:alpha val="50000"/>
                  </a:schemeClr>
                </a:solidFill>
                <a:latin typeface="Roboto Medium" charset="0"/>
                <a:ea typeface="Roboto Medium" charset="0"/>
                <a:cs typeface="Roboto Medium" charset="0"/>
              </a:defRPr>
            </a:lvl1pPr>
          </a:lstStyle>
          <a:p>
            <a:pPr lvl="0"/>
            <a:r>
              <a:rPr lang="en-US"/>
              <a:t>Click to edit Master text styles</a:t>
            </a:r>
          </a:p>
        </p:txBody>
      </p:sp>
    </p:spTree>
    <p:extLst>
      <p:ext uri="{BB962C8B-B14F-4D97-AF65-F5344CB8AC3E}">
        <p14:creationId xmlns:p14="http://schemas.microsoft.com/office/powerpoint/2010/main" val="181942347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2831728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780447899"/>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descr="A close up of a building&#10;&#10;Description generated with high confidence">
            <a:extLst>
              <a:ext uri="{FF2B5EF4-FFF2-40B4-BE49-F238E27FC236}">
                <a16:creationId xmlns:a16="http://schemas.microsoft.com/office/drawing/2014/main" id="{87EBC1B6-C624-4E02-B9CC-83BA264ACF83}"/>
              </a:ext>
            </a:extLst>
          </p:cNvPr>
          <p:cNvPicPr>
            <a:picLocks noChangeAspect="1"/>
          </p:cNvPicPr>
          <p:nvPr userDrawn="1"/>
        </p:nvPicPr>
        <p:blipFill rotWithShape="1">
          <a:blip r:embed="rId2"/>
          <a:srcRect l="21800" r="21800"/>
          <a:stretch/>
        </p:blipFill>
        <p:spPr>
          <a:xfrm>
            <a:off x="5334000" y="0"/>
            <a:ext cx="6858000" cy="6858000"/>
          </a:xfrm>
          <a:prstGeom prst="rect">
            <a:avLst/>
          </a:prstGeom>
        </p:spPr>
      </p:pic>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1" name="Picture 10" descr="A group of people walking on a rainy day&#10;&#10;Description generated with very high confidence">
            <a:extLst>
              <a:ext uri="{FF2B5EF4-FFF2-40B4-BE49-F238E27FC236}">
                <a16:creationId xmlns:a16="http://schemas.microsoft.com/office/drawing/2014/main" id="{DCCC21E4-CB6C-4B3D-9842-B45D49E92AB2}"/>
              </a:ext>
            </a:extLst>
          </p:cNvPr>
          <p:cNvPicPr>
            <a:picLocks noChangeAspect="1"/>
          </p:cNvPicPr>
          <p:nvPr userDrawn="1"/>
        </p:nvPicPr>
        <p:blipFill rotWithShape="1">
          <a:blip r:embed="rId4"/>
          <a:srcRect t="24177" b="9173"/>
          <a:stretch/>
        </p:blipFill>
        <p:spPr>
          <a:xfrm>
            <a:off x="5334001" y="0"/>
            <a:ext cx="6858000" cy="6858000"/>
          </a:xfrm>
          <a:prstGeom prst="rect">
            <a:avLst/>
          </a:prstGeom>
        </p:spPr>
      </p:pic>
    </p:spTree>
    <p:extLst>
      <p:ext uri="{BB962C8B-B14F-4D97-AF65-F5344CB8AC3E}">
        <p14:creationId xmlns:p14="http://schemas.microsoft.com/office/powerpoint/2010/main" val="1112934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Group 21">
            <a:extLst>
              <a:ext uri="{FF2B5EF4-FFF2-40B4-BE49-F238E27FC236}">
                <a16:creationId xmlns:a16="http://schemas.microsoft.com/office/drawing/2014/main" id="{BFD5E6CE-0799-4CA1-A0CA-C611A0B7D6C6}"/>
              </a:ext>
            </a:extLst>
          </p:cNvPr>
          <p:cNvGrpSpPr>
            <a:grpSpLocks noChangeAspect="1"/>
          </p:cNvGrpSpPr>
          <p:nvPr userDrawn="1"/>
        </p:nvGrpSpPr>
        <p:grpSpPr bwMode="auto">
          <a:xfrm>
            <a:off x="584200" y="585788"/>
            <a:ext cx="2032492" cy="292608"/>
            <a:chOff x="428" y="664"/>
            <a:chExt cx="4126" cy="594"/>
          </a:xfrm>
        </p:grpSpPr>
        <p:sp>
          <p:nvSpPr>
            <p:cNvPr id="8" name="Freeform 22">
              <a:extLst>
                <a:ext uri="{FF2B5EF4-FFF2-40B4-BE49-F238E27FC236}">
                  <a16:creationId xmlns:a16="http://schemas.microsoft.com/office/drawing/2014/main" id="{57E7EB5B-D931-487A-A9FC-A2E097B13BF9}"/>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DE1C694F-54B8-4124-AE39-C01F429CC874}"/>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632C10-34AB-4D8E-8F5B-F015FD62AC3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56BFE587-E7E8-49C3-83C9-0B125072E98C}"/>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B0FBCDF0-2FE0-4B7C-8BF7-0F7DA0CF3EA2}"/>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93E96DC8-170D-44C1-9D49-15C4713D0B9E}"/>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02A249A3-F78E-40A4-A49A-4D73001804E8}"/>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827EBE7C-9B2D-43E6-AAC2-9EC78FAAA434}"/>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6377C859-E582-4538-A896-444F42224C92}"/>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B89B6242-D709-4069-B7D8-722E6CDE4C2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96D23CFF-99D4-41A7-A3DD-14AF730E3DF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3FE42515-2A0D-4CD2-8DE7-AA9B8344F17E}"/>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21357B72-4FE3-4BCD-B029-481C3AF1D14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31C61999-277C-4C2E-9BD6-3AF5597D5A9F}"/>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013279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18266BF-F4EB-46FD-AFD4-AC44BD52C6D3}"/>
              </a:ext>
            </a:extLst>
          </p:cNvPr>
          <p:cNvGrpSpPr>
            <a:grpSpLocks noChangeAspect="1"/>
          </p:cNvGrpSpPr>
          <p:nvPr userDrawn="1"/>
        </p:nvGrpSpPr>
        <p:grpSpPr bwMode="auto">
          <a:xfrm>
            <a:off x="584200" y="585788"/>
            <a:ext cx="2032492" cy="292608"/>
            <a:chOff x="428" y="664"/>
            <a:chExt cx="4126" cy="594"/>
          </a:xfrm>
        </p:grpSpPr>
        <p:sp>
          <p:nvSpPr>
            <p:cNvPr id="8" name="Freeform 22">
              <a:extLst>
                <a:ext uri="{FF2B5EF4-FFF2-40B4-BE49-F238E27FC236}">
                  <a16:creationId xmlns:a16="http://schemas.microsoft.com/office/drawing/2014/main" id="{79489EA9-2B12-4827-A9A1-5289E2D001F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30A99512-F929-43D2-A9A7-49E8AD7A5EEA}"/>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07547783-16F6-41AC-AA32-6C4D6AF55EC8}"/>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8F7DE228-E74D-493F-9ED9-FCA60C29C715}"/>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64D8E125-74CF-47EC-9EA4-82C88AA4BBD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1B509BEC-9AB7-4188-B35F-E76ABCD02E15}"/>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934DAE25-0761-410B-9820-C92CF7B41B19}"/>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C51069E3-B576-410A-87F2-91646FB70D5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5387CC21-4065-4FFA-8509-49E6E232FA89}"/>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ABB81E96-5E5C-4548-ACCE-9DC4AAC64669}"/>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866CE0F1-8C79-4336-9A24-10E5EC412D24}"/>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0E941C95-D730-4B69-A04C-E9A4D254C34C}"/>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A947E932-9A01-4EBD-BBB6-0511F505B71C}"/>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255B3FCB-7068-4F7D-AAC3-F4927AD63320}"/>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807416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02147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213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10485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59796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23102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00943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16565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dirty="0"/>
              </a:p>
            </p:txBody>
          </p:sp>
        </p:grpSp>
      </p:grpSp>
    </p:spTree>
    <p:extLst>
      <p:ext uri="{BB962C8B-B14F-4D97-AF65-F5344CB8AC3E}">
        <p14:creationId xmlns:p14="http://schemas.microsoft.com/office/powerpoint/2010/main" val="113787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Segoe UI Light" panose="020B0502040204020203" pitchFamily="34" charset="0"/>
                <a:cs typeface="Segoe UI Light"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270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40365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7610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3969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12409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841663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93283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6193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711366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8221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6341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86267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223252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4655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8846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80632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256084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21333"/>
          </a:xfrm>
        </p:spPr>
        <p:txBody>
          <a:bodyPr wrap="square" lIns="0" tIns="0" rIns="0" bIns="0">
            <a:spAutoFit/>
          </a:bodyPr>
          <a:lstStyle>
            <a:lvl1pPr marL="0" marR="0" indent="0" algn="l" defTabSz="914281"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800">
                <a:solidFill>
                  <a:srgbClr val="000000"/>
                </a:solidFill>
              </a:defRPr>
            </a:lvl2pPr>
            <a:lvl3pPr marL="0" indent="0">
              <a:lnSpc>
                <a:spcPct val="100000"/>
              </a:lnSpc>
              <a:spcBef>
                <a:spcPts val="0"/>
              </a:spcBef>
              <a:spcAft>
                <a:spcPts val="1371"/>
              </a:spcAft>
              <a:buNone/>
              <a:defRPr sz="1400">
                <a:solidFill>
                  <a:srgbClr val="000000"/>
                </a:solidFill>
              </a:defRPr>
            </a:lvl3pPr>
            <a:lvl4pPr marL="672227" indent="0">
              <a:spcBef>
                <a:spcPts val="0"/>
              </a:spcBef>
              <a:spcAft>
                <a:spcPts val="1273"/>
              </a:spcAft>
              <a:buNone/>
              <a:defRPr sz="2000"/>
            </a:lvl4pPr>
            <a:lvl5pPr marL="89630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57"/>
            <a:ext cx="11326085" cy="98745"/>
            <a:chOff x="445128" y="6559056"/>
            <a:chExt cx="11553197" cy="10071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345162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4630055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84079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5578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8196024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228391921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b="0" kern="1200" cap="all" spc="300" baseline="0">
                <a:ln w="3175">
                  <a:noFill/>
                </a:ln>
                <a:solidFill>
                  <a:schemeClr val="tx2"/>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69953576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8DBC-BCCE-473F-9444-5D7C6DCA0D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0A15EF-C38D-40EC-8282-AE59617F22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4FB7C-7E26-427B-A14F-8FFD06542D1D}"/>
              </a:ext>
            </a:extLst>
          </p:cNvPr>
          <p:cNvSpPr>
            <a:spLocks noGrp="1"/>
          </p:cNvSpPr>
          <p:nvPr>
            <p:ph type="dt" sz="half" idx="10"/>
          </p:nvPr>
        </p:nvSpPr>
        <p:spPr/>
        <p:txBody>
          <a:bodyPr/>
          <a:lstStyle/>
          <a:p>
            <a:fld id="{573AEC70-D855-46D0-A41D-ABF048F2B207}" type="datetimeFigureOut">
              <a:rPr lang="en-US" smtClean="0"/>
              <a:t>3/14/2019</a:t>
            </a:fld>
            <a:endParaRPr lang="en-US"/>
          </a:p>
        </p:txBody>
      </p:sp>
      <p:sp>
        <p:nvSpPr>
          <p:cNvPr id="5" name="Footer Placeholder 4">
            <a:extLst>
              <a:ext uri="{FF2B5EF4-FFF2-40B4-BE49-F238E27FC236}">
                <a16:creationId xmlns:a16="http://schemas.microsoft.com/office/drawing/2014/main" id="{E1124A5E-A517-43CC-896F-1E861508C1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63036-BFA2-4596-BE1A-8C13F0F9917D}"/>
              </a:ext>
            </a:extLst>
          </p:cNvPr>
          <p:cNvSpPr>
            <a:spLocks noGrp="1"/>
          </p:cNvSpPr>
          <p:nvPr>
            <p:ph type="sldNum" sz="quarter" idx="12"/>
          </p:nvPr>
        </p:nvSpPr>
        <p:spPr/>
        <p:txBody>
          <a:bodyPr/>
          <a:lstStyle/>
          <a:p>
            <a:fld id="{575AC6FE-BF76-44A1-B77A-1157D723C0CB}" type="slidenum">
              <a:rPr lang="en-US" smtClean="0"/>
              <a:t>‹#›</a:t>
            </a:fld>
            <a:endParaRPr lang="en-US"/>
          </a:p>
        </p:txBody>
      </p:sp>
    </p:spTree>
    <p:extLst>
      <p:ext uri="{BB962C8B-B14F-4D97-AF65-F5344CB8AC3E}">
        <p14:creationId xmlns:p14="http://schemas.microsoft.com/office/powerpoint/2010/main" val="90174267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263949" y="289511"/>
            <a:ext cx="11655078" cy="1051560"/>
          </a:xfrm>
        </p:spPr>
        <p:txBody>
          <a:bodyPr/>
          <a:lstStyle>
            <a:lvl1pPr>
              <a:defRPr/>
            </a:lvl1pPr>
          </a:lstStyle>
          <a:p>
            <a:r>
              <a:rPr lang="en-US" dirty="0"/>
              <a:t>Lorem ipsum dolor sit.</a:t>
            </a:r>
            <a:endParaRPr lang="en-IN" dirty="0"/>
          </a:p>
        </p:txBody>
      </p:sp>
    </p:spTree>
    <p:extLst>
      <p:ext uri="{BB962C8B-B14F-4D97-AF65-F5344CB8AC3E}">
        <p14:creationId xmlns:p14="http://schemas.microsoft.com/office/powerpoint/2010/main" val="102700291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097925" cy="1075884"/>
          </a:xfrm>
        </p:spPr>
        <p:txBody>
          <a:bodyPr lIns="146304" tIns="91440" rIns="146304" bIns="91440"/>
          <a:lstStyle>
            <a:lvl1pPr>
              <a:lnSpc>
                <a:spcPts val="6176"/>
              </a:lnSpc>
              <a:defRPr sz="5686"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44252106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lgn="l" defTabSz="914016" rtl="0" eaLnBrk="1" latinLnBrk="0" hangingPunct="1">
              <a:lnSpc>
                <a:spcPct val="90000"/>
              </a:lnSpc>
              <a:spcBef>
                <a:spcPct val="0"/>
              </a:spcBef>
              <a:buNone/>
              <a:defRPr lang="en-US" sz="44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587683"/>
            <a:ext cx="11922123" cy="889411"/>
          </a:xfrm>
        </p:spPr>
        <p:txBody>
          <a:bodyPr/>
          <a:lstStyle>
            <a:lvl1pPr>
              <a:defRPr>
                <a:solidFill>
                  <a:schemeClr val="bg1"/>
                </a:solidFill>
              </a:defRPr>
            </a:lvl1pPr>
            <a:lvl2pPr>
              <a:defRPr lang="en-US" sz="2000" kern="1200" spc="20" dirty="0">
                <a:gradFill>
                  <a:gsLst>
                    <a:gs pos="18000">
                      <a:schemeClr val="bg1"/>
                    </a:gs>
                    <a:gs pos="37000">
                      <a:schemeClr val="bg1"/>
                    </a:gs>
                  </a:gsLst>
                  <a:lin ang="5400000" scaled="1"/>
                </a:gradFill>
                <a:latin typeface="+mn-lt"/>
                <a:ea typeface="+mn-ea"/>
                <a:cs typeface="Segoe UI Semilight" panose="020B0402040204020203" pitchFamily="34" charset="0"/>
              </a:defRPr>
            </a:lvl2pPr>
            <a:lvl3pPr>
              <a:defRPr sz="2000">
                <a:solidFill>
                  <a:schemeClr val="tx1"/>
                </a:solidFill>
              </a:defRPr>
            </a:lvl3pPr>
            <a:lvl4pPr>
              <a:defRPr sz="1600">
                <a:solidFill>
                  <a:schemeClr val="tx1"/>
                </a:solidFill>
              </a:defRPr>
            </a:lvl4pPr>
            <a:lvl5pPr>
              <a:defRPr sz="1600">
                <a:solidFill>
                  <a:schemeClr val="tx1"/>
                </a:solidFill>
              </a:defRPr>
            </a:lvl5pPr>
          </a:lstStyle>
          <a:p>
            <a:pPr marL="0" lvl="1" algn="l" defTabSz="914016" rtl="0" eaLnBrk="1" latinLnBrk="0" hangingPunct="1">
              <a:lnSpc>
                <a:spcPct val="90000"/>
              </a:lnSpc>
              <a:spcBef>
                <a:spcPts val="200"/>
              </a:spcBef>
              <a:spcAft>
                <a:spcPts val="600"/>
              </a:spcAft>
              <a:buSzPct val="90000"/>
            </a:pPr>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876"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334298"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398720"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1802087"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8" name="Text Placeholder 4">
            <a:extLst>
              <a:ext uri="{FF2B5EF4-FFF2-40B4-BE49-F238E27FC236}">
                <a16:creationId xmlns:a16="http://schemas.microsoft.com/office/drawing/2014/main" id="{26A4949D-3000-4DB6-98C9-B01E29B48D9A}"/>
              </a:ext>
            </a:extLst>
          </p:cNvPr>
          <p:cNvSpPr>
            <a:spLocks noGrp="1"/>
          </p:cNvSpPr>
          <p:nvPr>
            <p:ph type="body" sz="quarter" idx="16"/>
          </p:nvPr>
        </p:nvSpPr>
        <p:spPr>
          <a:xfrm>
            <a:off x="4866509"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20" name="Text Placeholder 4">
            <a:extLst>
              <a:ext uri="{FF2B5EF4-FFF2-40B4-BE49-F238E27FC236}">
                <a16:creationId xmlns:a16="http://schemas.microsoft.com/office/drawing/2014/main" id="{970E1AE7-E3CB-40C8-9FFC-3A5FC42AEA48}"/>
              </a:ext>
            </a:extLst>
          </p:cNvPr>
          <p:cNvSpPr>
            <a:spLocks noGrp="1"/>
          </p:cNvSpPr>
          <p:nvPr>
            <p:ph type="body" sz="quarter" idx="17"/>
          </p:nvPr>
        </p:nvSpPr>
        <p:spPr>
          <a:xfrm>
            <a:off x="9463144"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21" name="Text Placeholder 4">
            <a:extLst>
              <a:ext uri="{FF2B5EF4-FFF2-40B4-BE49-F238E27FC236}">
                <a16:creationId xmlns:a16="http://schemas.microsoft.com/office/drawing/2014/main" id="{C2E1C2A1-040C-4353-865A-DA61E8B97F76}"/>
              </a:ext>
            </a:extLst>
          </p:cNvPr>
          <p:cNvSpPr>
            <a:spLocks noGrp="1"/>
          </p:cNvSpPr>
          <p:nvPr>
            <p:ph type="body" sz="quarter" idx="18"/>
          </p:nvPr>
        </p:nvSpPr>
        <p:spPr>
          <a:xfrm>
            <a:off x="7930931"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83403209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8116698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95165825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647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53143172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Content Slide 2">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dirty="0"/>
              <a:t>Lorem ipsum dolor sit.</a:t>
            </a:r>
          </a:p>
        </p:txBody>
      </p:sp>
      <p:sp>
        <p:nvSpPr>
          <p:cNvPr id="3" name="Content Placeholder 2"/>
          <p:cNvSpPr>
            <a:spLocks noGrp="1"/>
          </p:cNvSpPr>
          <p:nvPr>
            <p:ph sz="quarter" idx="14"/>
          </p:nvPr>
        </p:nvSpPr>
        <p:spPr>
          <a:xfrm>
            <a:off x="263524" y="1420824"/>
            <a:ext cx="11660789" cy="4852747"/>
          </a:xfrm>
        </p:spPr>
        <p:txBody>
          <a:bodyPr tIns="91440" bIns="91440"/>
          <a:lstStyle>
            <a:lvl1pPr>
              <a:defRPr>
                <a:solidFill>
                  <a:srgbClr val="C00000"/>
                </a:solidFill>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18947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752104"/>
          </a:xfrm>
        </p:spPr>
        <p:txBody>
          <a:bodyPr/>
          <a:lstStyle>
            <a:lvl1pPr>
              <a:defRPr sz="4800">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290833956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Agenda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a:t>Lorem ipsum dolor sit.</a:t>
            </a:r>
          </a:p>
        </p:txBody>
      </p:sp>
      <p:sp>
        <p:nvSpPr>
          <p:cNvPr id="3" name="Content Placeholder 2"/>
          <p:cNvSpPr>
            <a:spLocks noGrp="1"/>
          </p:cNvSpPr>
          <p:nvPr>
            <p:ph sz="quarter" idx="14"/>
          </p:nvPr>
        </p:nvSpPr>
        <p:spPr>
          <a:xfrm>
            <a:off x="263524" y="1420824"/>
            <a:ext cx="11660789" cy="4852747"/>
          </a:xfrm>
        </p:spPr>
        <p:txBody>
          <a:bodyPr tIns="91440" bIns="91440"/>
          <a:lstStyle>
            <a:lvl1pPr>
              <a:defRPr>
                <a:solidFill>
                  <a:srgbClr val="C00000"/>
                </a:solidFill>
                <a:latin typeface="Segoe UI Light" panose="020B0502040204020203" pitchFamily="34" charset="0"/>
                <a:ea typeface="Segoe UI Historic" panose="020B0502040204020203" pitchFamily="34" charset="0"/>
                <a:cs typeface="Segoe UI Light" panose="020B0502040204020203" pitchFamily="34" charset="0"/>
              </a:defRPr>
            </a:lvl1pPr>
            <a:lvl2pPr>
              <a:defRPr>
                <a:latin typeface="Segoe UI Light" panose="020B0502040204020203" pitchFamily="34" charset="0"/>
                <a:ea typeface="Segoe UI Historic" panose="020B0502040204020203" pitchFamily="34" charset="0"/>
                <a:cs typeface="Segoe UI Light" panose="020B0502040204020203" pitchFamily="34" charset="0"/>
              </a:defRPr>
            </a:lvl2pPr>
            <a:lvl3pPr>
              <a:defRPr>
                <a:latin typeface="Segoe UI Light" panose="020B0502040204020203" pitchFamily="34" charset="0"/>
                <a:ea typeface="Segoe UI Historic" panose="020B0502040204020203" pitchFamily="34" charset="0"/>
                <a:cs typeface="Segoe UI Light" panose="020B0502040204020203" pitchFamily="34" charset="0"/>
              </a:defRPr>
            </a:lvl3pPr>
            <a:lvl4pPr>
              <a:defRPr>
                <a:latin typeface="Segoe UI Light" panose="020B0502040204020203" pitchFamily="34" charset="0"/>
                <a:ea typeface="Segoe UI Historic" panose="020B0502040204020203" pitchFamily="34" charset="0"/>
                <a:cs typeface="Segoe UI Light" panose="020B0502040204020203" pitchFamily="34" charset="0"/>
              </a:defRPr>
            </a:lvl4pPr>
            <a:lvl5pPr>
              <a:defRPr>
                <a:latin typeface="Segoe UI Light" panose="020B0502040204020203" pitchFamily="34" charset="0"/>
                <a:ea typeface="Segoe UI Historic"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2340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Image Slid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289512"/>
            <a:ext cx="11660369" cy="1054884"/>
          </a:xfrm>
        </p:spPr>
        <p:txBody>
          <a:bodyPr lIns="146304" tIns="91440" rIns="146304" bIns="91440"/>
          <a:lstStyle>
            <a:lvl1pPr>
              <a:lnSpc>
                <a:spcPct val="100000"/>
              </a:lnSpc>
              <a:defRPr sz="4000" baseline="0">
                <a:solidFill>
                  <a:schemeClr val="tx1"/>
                </a:solidFill>
              </a:defRPr>
            </a:lvl1pPr>
          </a:lstStyle>
          <a:p>
            <a:r>
              <a:rPr lang="en-US"/>
              <a:t>Lorem ipsum dolor sit.</a:t>
            </a:r>
          </a:p>
        </p:txBody>
      </p:sp>
      <p:sp>
        <p:nvSpPr>
          <p:cNvPr id="7" name="Picture Placeholder 6"/>
          <p:cNvSpPr>
            <a:spLocks noGrp="1"/>
          </p:cNvSpPr>
          <p:nvPr>
            <p:ph type="pic" sz="quarter" idx="12" hasCustomPrompt="1"/>
          </p:nvPr>
        </p:nvSpPr>
        <p:spPr>
          <a:xfrm>
            <a:off x="264570" y="1420824"/>
            <a:ext cx="7151167" cy="4852747"/>
          </a:xfrm>
          <a:ln w="152400">
            <a:noFill/>
          </a:ln>
        </p:spPr>
        <p:txBody>
          <a:bodyPr tIns="91440" bIns="91440"/>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7415737" y="1420824"/>
            <a:ext cx="4508581" cy="4852747"/>
          </a:xfrm>
        </p:spPr>
        <p:txBody>
          <a:bodyPr tIns="91440" bIns="91440"/>
          <a:lstStyle>
            <a:lvl1pPr marL="0" indent="0">
              <a:lnSpc>
                <a:spcPct val="100000"/>
              </a:lnSpc>
              <a:spcBef>
                <a:spcPts val="1961"/>
              </a:spcBef>
              <a:buFontTx/>
              <a:buNone/>
              <a:defRPr sz="3137">
                <a:solidFill>
                  <a:srgbClr val="C00000"/>
                </a:solidFill>
              </a:defRPr>
            </a:lvl1pPr>
            <a:lvl2pPr marL="336145" indent="0">
              <a:lnSpc>
                <a:spcPct val="100000"/>
              </a:lnSpc>
              <a:spcBef>
                <a:spcPts val="1961"/>
              </a:spcBef>
              <a:buFontTx/>
              <a:buNone/>
              <a:defRPr/>
            </a:lvl2pPr>
            <a:lvl3pPr marL="560241" indent="0">
              <a:lnSpc>
                <a:spcPct val="100000"/>
              </a:lnSpc>
              <a:spcBef>
                <a:spcPts val="1961"/>
              </a:spcBef>
              <a:buFontTx/>
              <a:buNone/>
              <a:defRPr/>
            </a:lvl3pPr>
            <a:lvl4pPr marL="784338" indent="0">
              <a:lnSpc>
                <a:spcPct val="100000"/>
              </a:lnSpc>
              <a:spcBef>
                <a:spcPts val="1961"/>
              </a:spcBef>
              <a:buFontTx/>
              <a:buNone/>
              <a:defRPr/>
            </a:lvl4pPr>
            <a:lvl5pPr marL="1008435" indent="0">
              <a:lnSpc>
                <a:spcPct val="100000"/>
              </a:lnSpc>
              <a:spcBef>
                <a:spcPts val="1961"/>
              </a:spcBef>
              <a:buFontTx/>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34745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63956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13323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54351858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2103188885"/>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495022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273369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59027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2639294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32408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899101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2250926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Walkin">
    <p:bg bwMode="auto">
      <p:bgPr>
        <a:solidFill>
          <a:schemeClr val="accent1"/>
        </a:solidFill>
        <a:effectLst/>
      </p:bgPr>
    </p:bg>
    <p:spTree>
      <p:nvGrpSpPr>
        <p:cNvPr id="1" name=""/>
        <p:cNvGrpSpPr/>
        <p:nvPr/>
      </p:nvGrpSpPr>
      <p:grpSpPr>
        <a:xfrm>
          <a:off x="0" y="0"/>
          <a:ext cx="0" cy="0"/>
          <a:chOff x="0" y="0"/>
          <a:chExt cx="0" cy="0"/>
        </a:xfrm>
      </p:grpSpPr>
      <p:pic>
        <p:nvPicPr>
          <p:cNvPr id="7" name="Picture 6" descr="An image of neuronetwor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66" y="0"/>
            <a:ext cx="12190271" cy="6858000"/>
          </a:xfrm>
          <a:prstGeom prst="rect">
            <a:avLst/>
          </a:prstGeom>
        </p:spPr>
      </p:pic>
      <p:sp>
        <p:nvSpPr>
          <p:cNvPr id="8" name="TextBox 7"/>
          <p:cNvSpPr txBox="1"/>
          <p:nvPr userDrawn="1"/>
        </p:nvSpPr>
        <p:spPr bwMode="white">
          <a:xfrm>
            <a:off x="423333" y="2662591"/>
            <a:ext cx="7913674" cy="1532818"/>
          </a:xfrm>
          <a:prstGeom prst="rect">
            <a:avLst/>
          </a:prstGeom>
          <a:noFill/>
        </p:spPr>
        <p:txBody>
          <a:bodyPr wrap="square" lIns="134445" tIns="143407" rIns="134445" bIns="143407" rtlCol="0" anchor="ctr">
            <a:spAutoFit/>
          </a:bodyPr>
          <a:lstStyle/>
          <a:p>
            <a:pPr>
              <a:lnSpc>
                <a:spcPct val="90000"/>
              </a:lnSpc>
              <a:spcAft>
                <a:spcPts val="588"/>
              </a:spcAft>
            </a:pPr>
            <a:r>
              <a:rPr lang="en-US" sz="4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r>
              <a:rPr lang="en-US" sz="44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AI,</a:t>
            </a:r>
            <a:br>
              <a:rPr lang="en-US" sz="44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4400" baseline="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and </a:t>
            </a:r>
            <a:r>
              <a:rPr lang="en-US" sz="44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Science Conference</a:t>
            </a:r>
          </a:p>
        </p:txBody>
      </p:sp>
      <p:pic>
        <p:nvPicPr>
          <p:cNvPr id="10" name="MS logo white - EMF" descr="Microsoft logo white text version">
            <a:extLst>
              <a:ext uri="{FF2B5EF4-FFF2-40B4-BE49-F238E27FC236}">
                <a16:creationId xmlns:a16="http://schemas.microsoft.com/office/drawing/2014/main" id="{A1E802C5-F995-4758-BDEF-6665E09AE200}"/>
              </a:ext>
            </a:extLst>
          </p:cNvPr>
          <p:cNvPicPr>
            <a:picLocks noChangeAspect="1"/>
          </p:cNvPicPr>
          <p:nvPr userDrawn="1"/>
        </p:nvPicPr>
        <p:blipFill>
          <a:blip r:embed="rId3"/>
          <a:stretch>
            <a:fillRect/>
          </a:stretch>
        </p:blipFill>
        <p:spPr bwMode="black">
          <a:xfrm>
            <a:off x="584201" y="585789"/>
            <a:ext cx="1366245" cy="292608"/>
          </a:xfrm>
          <a:prstGeom prst="rect">
            <a:avLst/>
          </a:prstGeom>
        </p:spPr>
      </p:pic>
      <p:grpSp>
        <p:nvGrpSpPr>
          <p:cNvPr id="17" name="Group 16">
            <a:extLst>
              <a:ext uri="{FF2B5EF4-FFF2-40B4-BE49-F238E27FC236}">
                <a16:creationId xmlns:a16="http://schemas.microsoft.com/office/drawing/2014/main" id="{0E754D0E-2F0C-497A-9A27-BFDBE035D3FE}"/>
              </a:ext>
            </a:extLst>
          </p:cNvPr>
          <p:cNvGrpSpPr/>
          <p:nvPr userDrawn="1"/>
        </p:nvGrpSpPr>
        <p:grpSpPr>
          <a:xfrm>
            <a:off x="7990972" y="2572073"/>
            <a:ext cx="3662864" cy="1713852"/>
            <a:chOff x="8377689" y="3035497"/>
            <a:chExt cx="3662864" cy="1713852"/>
          </a:xfrm>
        </p:grpSpPr>
        <p:cxnSp>
          <p:nvCxnSpPr>
            <p:cNvPr id="18" name="Straight Connector 17">
              <a:extLst>
                <a:ext uri="{FF2B5EF4-FFF2-40B4-BE49-F238E27FC236}">
                  <a16:creationId xmlns:a16="http://schemas.microsoft.com/office/drawing/2014/main" id="{1E354233-98E9-4113-A218-FAF747D633F8}"/>
                </a:ext>
              </a:extLst>
            </p:cNvPr>
            <p:cNvCxnSpPr>
              <a:cxnSpLocks/>
            </p:cNvCxnSpPr>
            <p:nvPr userDrawn="1"/>
          </p:nvCxnSpPr>
          <p:spPr>
            <a:xfrm>
              <a:off x="11056950" y="3035497"/>
              <a:ext cx="0" cy="1680460"/>
            </a:xfrm>
            <a:prstGeom prst="line">
              <a:avLst/>
            </a:prstGeom>
            <a:noFill/>
            <a:ln w="25400" cap="flat" cmpd="sng" algn="ctr">
              <a:solidFill>
                <a:srgbClr val="FFFFFF"/>
              </a:solidFill>
              <a:prstDash val="solid"/>
              <a:headEnd type="none"/>
              <a:tailEnd type="none"/>
            </a:ln>
            <a:effectLst/>
          </p:spPr>
        </p:cxnSp>
        <p:cxnSp>
          <p:nvCxnSpPr>
            <p:cNvPr id="19" name="Straight Connector 18">
              <a:extLst>
                <a:ext uri="{FF2B5EF4-FFF2-40B4-BE49-F238E27FC236}">
                  <a16:creationId xmlns:a16="http://schemas.microsoft.com/office/drawing/2014/main" id="{575B65F6-BFDE-40DE-8686-A77A38A57841}"/>
                </a:ext>
              </a:extLst>
            </p:cNvPr>
            <p:cNvCxnSpPr>
              <a:cxnSpLocks/>
            </p:cNvCxnSpPr>
            <p:nvPr userDrawn="1"/>
          </p:nvCxnSpPr>
          <p:spPr>
            <a:xfrm>
              <a:off x="11056950" y="3875727"/>
              <a:ext cx="914400" cy="0"/>
            </a:xfrm>
            <a:prstGeom prst="line">
              <a:avLst/>
            </a:prstGeom>
            <a:noFill/>
            <a:ln w="25400" cap="flat" cmpd="sng" algn="ctr">
              <a:solidFill>
                <a:srgbClr val="FFFFFF"/>
              </a:solidFill>
              <a:prstDash val="solid"/>
              <a:headEnd type="none"/>
              <a:tailEnd type="none"/>
            </a:ln>
            <a:effectLst/>
          </p:spPr>
        </p:cxnSp>
        <p:sp>
          <p:nvSpPr>
            <p:cNvPr id="25" name="TextBox 24">
              <a:extLst>
                <a:ext uri="{FF2B5EF4-FFF2-40B4-BE49-F238E27FC236}">
                  <a16:creationId xmlns:a16="http://schemas.microsoft.com/office/drawing/2014/main" id="{B3701858-4A85-47DC-8EBA-D8E90AA283F2}"/>
                </a:ext>
              </a:extLst>
            </p:cNvPr>
            <p:cNvSpPr txBox="1"/>
            <p:nvPr userDrawn="1"/>
          </p:nvSpPr>
          <p:spPr>
            <a:xfrm>
              <a:off x="8377689" y="3385437"/>
              <a:ext cx="2679260" cy="960263"/>
            </a:xfrm>
            <a:prstGeom prst="rect">
              <a:avLst/>
            </a:prstGeom>
            <a:noFill/>
          </p:spPr>
          <p:txBody>
            <a:bodyPr wrap="none" lIns="182880" tIns="146304" rIns="182880" bIns="146304" rtlCol="0" anchor="ctr">
              <a:spAutoFit/>
            </a:bodyPr>
            <a:lstStyle/>
            <a:p>
              <a:pPr marL="0" marR="0" lvl="0" indent="0" algn="r" defTabSz="932563"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November 12–14</a:t>
              </a:r>
            </a:p>
            <a:p>
              <a:pPr marL="0" marR="0" lvl="0" indent="0" algn="r" defTabSz="932563"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Redmond</a:t>
              </a:r>
            </a:p>
          </p:txBody>
        </p:sp>
        <p:sp>
          <p:nvSpPr>
            <p:cNvPr id="26" name="TextBox 25">
              <a:extLst>
                <a:ext uri="{FF2B5EF4-FFF2-40B4-BE49-F238E27FC236}">
                  <a16:creationId xmlns:a16="http://schemas.microsoft.com/office/drawing/2014/main" id="{11C5BD14-30C1-4C22-9F88-16A0629099D4}"/>
                </a:ext>
              </a:extLst>
            </p:cNvPr>
            <p:cNvSpPr txBox="1"/>
            <p:nvPr userDrawn="1"/>
          </p:nvSpPr>
          <p:spPr>
            <a:xfrm>
              <a:off x="11056950" y="3475328"/>
              <a:ext cx="983603" cy="398251"/>
            </a:xfrm>
            <a:prstGeom prst="rect">
              <a:avLst/>
            </a:prstGeom>
            <a:noFill/>
          </p:spPr>
          <p:txBody>
            <a:bodyPr wrap="none" lIns="91440" tIns="91440" rIns="91440" bIns="91440" rtlCol="0" anchor="b">
              <a:noAutofit/>
            </a:bodyPr>
            <a:lstStyle/>
            <a:p>
              <a:pPr marL="0" marR="0" lvl="0" indent="0" defTabSz="932563" eaLnBrk="1" fontAlgn="auto" latinLnBrk="0" hangingPunct="1">
                <a:lnSpc>
                  <a:spcPct val="15000"/>
                </a:lnSpc>
                <a:spcBef>
                  <a:spcPts val="0"/>
                </a:spcBef>
                <a:spcAft>
                  <a:spcPts val="600"/>
                </a:spcAft>
                <a:buClrTx/>
                <a:buSzTx/>
                <a:buFontTx/>
                <a:buNone/>
                <a:tabLst/>
                <a:defRPr/>
              </a:pPr>
              <a:r>
                <a:rPr kumimoji="0" lang="en-US" sz="599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20</a:t>
              </a:r>
            </a:p>
          </p:txBody>
        </p:sp>
        <p:sp>
          <p:nvSpPr>
            <p:cNvPr id="27" name="TextBox 26">
              <a:extLst>
                <a:ext uri="{FF2B5EF4-FFF2-40B4-BE49-F238E27FC236}">
                  <a16:creationId xmlns:a16="http://schemas.microsoft.com/office/drawing/2014/main" id="{1E5FE256-76B5-4E87-ADD8-E59DA6AFB5D8}"/>
                </a:ext>
              </a:extLst>
            </p:cNvPr>
            <p:cNvSpPr txBox="1"/>
            <p:nvPr userDrawn="1"/>
          </p:nvSpPr>
          <p:spPr>
            <a:xfrm>
              <a:off x="11056950" y="4351098"/>
              <a:ext cx="983603" cy="398251"/>
            </a:xfrm>
            <a:prstGeom prst="rect">
              <a:avLst/>
            </a:prstGeom>
            <a:noFill/>
          </p:spPr>
          <p:txBody>
            <a:bodyPr wrap="none" lIns="91440" tIns="91440" rIns="91440" bIns="91440" rtlCol="0" anchor="t">
              <a:noAutofit/>
            </a:bodyPr>
            <a:lstStyle/>
            <a:p>
              <a:pPr marL="0" marR="0" lvl="0" indent="0" defTabSz="932563" eaLnBrk="1" fontAlgn="auto" latinLnBrk="0" hangingPunct="1">
                <a:lnSpc>
                  <a:spcPct val="15000"/>
                </a:lnSpc>
                <a:spcBef>
                  <a:spcPts val="0"/>
                </a:spcBef>
                <a:spcAft>
                  <a:spcPts val="600"/>
                </a:spcAft>
                <a:buClrTx/>
                <a:buSzTx/>
                <a:buFontTx/>
                <a:buNone/>
                <a:tabLst/>
                <a:defRPr/>
              </a:pPr>
              <a:r>
                <a:rPr kumimoji="0" lang="en-US" sz="599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18</a:t>
              </a:r>
            </a:p>
          </p:txBody>
        </p:sp>
      </p:grpSp>
    </p:spTree>
    <p:extLst>
      <p:ext uri="{BB962C8B-B14F-4D97-AF65-F5344CB8AC3E}">
        <p14:creationId xmlns:p14="http://schemas.microsoft.com/office/powerpoint/2010/main" val="2658830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529897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harePoint Slide">
    <p:bg>
      <p:bgRef idx="1001">
        <a:schemeClr val="bg2"/>
      </p:bgRef>
    </p:bg>
    <p:spTree>
      <p:nvGrpSpPr>
        <p:cNvPr id="1" name=""/>
        <p:cNvGrpSpPr/>
        <p:nvPr/>
      </p:nvGrpSpPr>
      <p:grpSpPr>
        <a:xfrm>
          <a:off x="0" y="0"/>
          <a:ext cx="0" cy="0"/>
          <a:chOff x="0" y="0"/>
          <a:chExt cx="0" cy="0"/>
        </a:xfrm>
      </p:grpSpPr>
      <p:pic>
        <p:nvPicPr>
          <p:cNvPr id="5" name="Picture 4" descr="An image of neuronetwork.">
            <a:extLst>
              <a:ext uri="{FF2B5EF4-FFF2-40B4-BE49-F238E27FC236}">
                <a16:creationId xmlns:a16="http://schemas.microsoft.com/office/drawing/2014/main" id="{B3F963A3-2F4D-4783-B405-E83DA04286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66" y="0"/>
            <a:ext cx="12190271" cy="6858000"/>
          </a:xfrm>
          <a:prstGeom prst="rect">
            <a:avLst/>
          </a:prstGeom>
        </p:spPr>
      </p:pic>
      <p:sp>
        <p:nvSpPr>
          <p:cNvPr id="3" name="TextBox 2">
            <a:extLst>
              <a:ext uri="{FF2B5EF4-FFF2-40B4-BE49-F238E27FC236}">
                <a16:creationId xmlns:a16="http://schemas.microsoft.com/office/drawing/2014/main" id="{441694BA-0F99-4A36-8E05-3F73A3A21D42}"/>
              </a:ext>
            </a:extLst>
          </p:cNvPr>
          <p:cNvSpPr txBox="1"/>
          <p:nvPr userDrawn="1"/>
        </p:nvSpPr>
        <p:spPr>
          <a:xfrm>
            <a:off x="584200" y="2044007"/>
            <a:ext cx="9142413" cy="2769989"/>
          </a:xfrm>
          <a:prstGeom prst="rect">
            <a:avLst/>
          </a:prstGeom>
          <a:noFill/>
        </p:spPr>
        <p:txBody>
          <a:bodyPr wrap="square" lIns="0" tIns="0" rIns="0" bIns="0" rtlCol="0">
            <a:spAutoFit/>
          </a:bodyPr>
          <a:lstStyle/>
          <a:p>
            <a:pPr algn="l"/>
            <a: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Thank you for attending MLADS and continuing to build our strong community</a:t>
            </a:r>
            <a:b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br>
              <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If you’re interested in accessing a recorded </a:t>
            </a:r>
            <a:b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version of content from the conference, </a:t>
            </a:r>
            <a:b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br>
            <a:r>
              <a:rPr kumimoji="0" lang="en-US" sz="24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mn-lt"/>
                <a:ea typeface="+mn-ea"/>
                <a:cs typeface="Segoe UI" pitchFamily="34" charset="0"/>
              </a:rPr>
              <a:t>it can be found here: </a:t>
            </a:r>
            <a:r>
              <a:rPr lang="en-US" sz="2400" b="0" i="0" kern="1200" dirty="0">
                <a:solidFill>
                  <a:schemeClr val="tx1"/>
                </a:solidFill>
                <a:effectLst/>
                <a:latin typeface="+mn-lt"/>
                <a:ea typeface="+mn-ea"/>
                <a:cs typeface="+mn-cs"/>
                <a:hlinkClick r:id="rId3"/>
              </a:rPr>
              <a:t>http://aka.ms/fall2018mlads</a:t>
            </a:r>
            <a:endParaRPr lang="en-US" sz="3200" b="0" dirty="0">
              <a:gradFill>
                <a:gsLst>
                  <a:gs pos="2917">
                    <a:schemeClr val="tx1"/>
                  </a:gs>
                  <a:gs pos="30000">
                    <a:schemeClr val="tx1"/>
                  </a:gs>
                </a:gsLst>
                <a:lin ang="5400000" scaled="0"/>
              </a:gradFill>
              <a:latin typeface="+mn-lt"/>
            </a:endParaRPr>
          </a:p>
        </p:txBody>
      </p:sp>
      <p:pic>
        <p:nvPicPr>
          <p:cNvPr id="4" name="MS logo white - EMF" descr="Microsoft logo white text version">
            <a:extLst>
              <a:ext uri="{FF2B5EF4-FFF2-40B4-BE49-F238E27FC236}">
                <a16:creationId xmlns:a16="http://schemas.microsoft.com/office/drawing/2014/main" id="{1C51E223-E511-45C6-B90B-21F97617A55A}"/>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cxnSp>
        <p:nvCxnSpPr>
          <p:cNvPr id="7" name="Straight Connector 6">
            <a:extLst>
              <a:ext uri="{FF2B5EF4-FFF2-40B4-BE49-F238E27FC236}">
                <a16:creationId xmlns:a16="http://schemas.microsoft.com/office/drawing/2014/main" id="{E16D9DF8-5D28-4C40-8964-9A3444E35BDF}"/>
              </a:ext>
            </a:extLst>
          </p:cNvPr>
          <p:cNvCxnSpPr>
            <a:cxnSpLocks/>
          </p:cNvCxnSpPr>
          <p:nvPr userDrawn="1"/>
        </p:nvCxnSpPr>
        <p:spPr>
          <a:xfrm flipV="1">
            <a:off x="584199" y="3429001"/>
            <a:ext cx="2286000" cy="1"/>
          </a:xfrm>
          <a:prstGeom prst="line">
            <a:avLst/>
          </a:prstGeom>
          <a:noFill/>
          <a:ln w="25400" cap="flat" cmpd="sng" algn="ctr">
            <a:solidFill>
              <a:srgbClr val="FFFFFF"/>
            </a:solidFill>
            <a:prstDash val="solid"/>
            <a:headEnd type="none"/>
            <a:tailEnd type="none"/>
          </a:ln>
          <a:effectLst/>
        </p:spPr>
      </p:cxnSp>
    </p:spTree>
    <p:extLst>
      <p:ext uri="{BB962C8B-B14F-4D97-AF65-F5344CB8AC3E}">
        <p14:creationId xmlns:p14="http://schemas.microsoft.com/office/powerpoint/2010/main" val="3994939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view of a city at night&#10;&#10;Description generated with very high confidence">
            <a:extLst>
              <a:ext uri="{FF2B5EF4-FFF2-40B4-BE49-F238E27FC236}">
                <a16:creationId xmlns:a16="http://schemas.microsoft.com/office/drawing/2014/main" id="{F06E8D60-010F-442A-8B73-CFC8AD56E23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29045171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walking on a rainy day&#10;&#10;Description generated with very high confidence">
            <a:extLst>
              <a:ext uri="{FF2B5EF4-FFF2-40B4-BE49-F238E27FC236}">
                <a16:creationId xmlns:a16="http://schemas.microsoft.com/office/drawing/2014/main" id="{34A09B12-EFC8-4ED8-AD16-D7471C0828B5}"/>
              </a:ext>
            </a:extLst>
          </p:cNvPr>
          <p:cNvPicPr>
            <a:picLocks noChangeAspect="1"/>
          </p:cNvPicPr>
          <p:nvPr userDrawn="1"/>
        </p:nvPicPr>
        <p:blipFill rotWithShape="1">
          <a:blip r:embed="rId3"/>
          <a:srcRect t="24177" b="9173"/>
          <a:stretch/>
        </p:blipFill>
        <p:spPr>
          <a:xfrm>
            <a:off x="5334001" y="0"/>
            <a:ext cx="6858000" cy="6858000"/>
          </a:xfrm>
          <a:prstGeom prst="rect">
            <a:avLst/>
          </a:prstGeom>
        </p:spPr>
      </p:pic>
    </p:spTree>
    <p:extLst>
      <p:ext uri="{BB962C8B-B14F-4D97-AF65-F5344CB8AC3E}">
        <p14:creationId xmlns:p14="http://schemas.microsoft.com/office/powerpoint/2010/main" val="2402705414"/>
      </p:ext>
    </p:extLst>
  </p:cSld>
  <p:clrMapOvr>
    <a:masterClrMapping/>
  </p:clrMapOvr>
  <p:transition>
    <p:fade/>
  </p:transition>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0799443"/>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grpSp>
        <p:nvGrpSpPr>
          <p:cNvPr id="23" name="Group 21">
            <a:extLst>
              <a:ext uri="{FF2B5EF4-FFF2-40B4-BE49-F238E27FC236}">
                <a16:creationId xmlns:a16="http://schemas.microsoft.com/office/drawing/2014/main" id="{E1FEE244-FDD2-45A4-B9BF-BD32415AF239}"/>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8135A547-0519-4204-B212-EB7084748A67}"/>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03419E32-D223-42CF-8570-A04DBBECD41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396CCFB2-CF0D-482C-9CC8-0F73D26B9A1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ED5C5BC4-DDF6-44C2-8C5B-5F930A4D5B68}"/>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633BBD4B-C10D-4906-960A-BEFCC4CDC05A}"/>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354B65B7-9C63-4CE4-B430-4A27761B47F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D4AA7E16-0603-418C-9792-CA986990EFC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594501B0-8ED1-4460-AB1D-493FAB5BCE4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37E72F66-5883-4285-8FFF-CD7B9502A9C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DA5FC26F-C159-4670-A03E-5834B08DF51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05E4C2D0-C66A-4D81-AA6C-97FBC74CDA6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78CF0401-A7A7-488E-ADF3-CCA09DFEC323}"/>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EC159A60-6B2F-4F43-9264-86566AB6129E}"/>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6D777A0B-5012-4E42-AD5C-669C9E7A2B97}"/>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68825551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517924385"/>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37736765"/>
      </p:ext>
    </p:extLst>
  </p:cSld>
  <p:clrMapOvr>
    <a:masterClrMapping/>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17632184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028919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91237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76246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445979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831170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123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19151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78585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39983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7379089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5844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716086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9594325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6038828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95559630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684578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0140934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4508294"/>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2343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796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40305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282794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2153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4419563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28891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108862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879728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813948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7410964"/>
      </p:ext>
    </p:extLst>
  </p:cSld>
  <p:clrMapOvr>
    <a:masterClrMapping/>
  </p:clrMapOvr>
  <p:transition>
    <p:fade/>
  </p:transition>
  <p:hf sldNum="0" hdr="0" ftr="0" dt="0"/>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058291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52923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361205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3371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277752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5707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72512764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33212529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076278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7861433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27555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379874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672775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7591888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35501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245854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2121837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507923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49396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2189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3288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6489938"/>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61989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87688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8015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69240" y="2514600"/>
            <a:ext cx="5378548" cy="1045977"/>
          </a:xfrm>
        </p:spPr>
        <p:txBody>
          <a:bodyPr lIns="182880" anchor="ctr">
            <a:noAutofit/>
          </a:bodyPr>
          <a:lstStyle>
            <a:lvl1pPr marL="0" indent="0">
              <a:buNone/>
              <a:defRPr sz="4800">
                <a:solidFill>
                  <a:schemeClr val="bg1"/>
                </a:solidFill>
                <a:latin typeface="+mj-lt"/>
              </a:defRPr>
            </a:lvl1pPr>
          </a:lstStyle>
          <a:p>
            <a:pPr lvl="0"/>
            <a:r>
              <a:rPr lang="en-US"/>
              <a:t>Title</a:t>
            </a:r>
          </a:p>
        </p:txBody>
      </p:sp>
    </p:spTree>
    <p:extLst>
      <p:ext uri="{BB962C8B-B14F-4D97-AF65-F5344CB8AC3E}">
        <p14:creationId xmlns:p14="http://schemas.microsoft.com/office/powerpoint/2010/main" val="313956583"/>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00219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879431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49348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1668732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6AA8-9A58-46ED-B825-775C96072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6651E-984D-4658-B67B-A36CE30D3A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79118-6E14-40AE-929E-0DA76E5CD1BA}"/>
              </a:ext>
            </a:extLst>
          </p:cNvPr>
          <p:cNvSpPr>
            <a:spLocks noGrp="1"/>
          </p:cNvSpPr>
          <p:nvPr>
            <p:ph type="dt" sz="half" idx="10"/>
          </p:nvPr>
        </p:nvSpPr>
        <p:spPr/>
        <p:txBody>
          <a:bodyPr/>
          <a:lstStyle/>
          <a:p>
            <a:fld id="{8415F343-D6D2-4138-80A4-D9DD8F78CCF5}" type="datetimeFigureOut">
              <a:rPr lang="en-US" smtClean="0"/>
              <a:t>3/14/2019</a:t>
            </a:fld>
            <a:endParaRPr lang="en-US"/>
          </a:p>
        </p:txBody>
      </p:sp>
      <p:sp>
        <p:nvSpPr>
          <p:cNvPr id="5" name="Footer Placeholder 4">
            <a:extLst>
              <a:ext uri="{FF2B5EF4-FFF2-40B4-BE49-F238E27FC236}">
                <a16:creationId xmlns:a16="http://schemas.microsoft.com/office/drawing/2014/main" id="{B8F590F5-1DE9-4D4A-960E-A16E14D81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D2C88-8BC8-4746-8E6E-565C21EADCE7}"/>
              </a:ext>
            </a:extLst>
          </p:cNvPr>
          <p:cNvSpPr>
            <a:spLocks noGrp="1"/>
          </p:cNvSpPr>
          <p:nvPr>
            <p:ph type="sldNum" sz="quarter" idx="12"/>
          </p:nvPr>
        </p:nvSpPr>
        <p:spPr/>
        <p:txBody>
          <a:bodyPr/>
          <a:lstStyle/>
          <a:p>
            <a:fld id="{5B31EC5A-7A38-443D-A018-C560FA030061}" type="slidenum">
              <a:rPr lang="en-US" smtClean="0"/>
              <a:t>‹#›</a:t>
            </a:fld>
            <a:endParaRPr lang="en-US"/>
          </a:p>
        </p:txBody>
      </p:sp>
    </p:spTree>
    <p:extLst>
      <p:ext uri="{BB962C8B-B14F-4D97-AF65-F5344CB8AC3E}">
        <p14:creationId xmlns:p14="http://schemas.microsoft.com/office/powerpoint/2010/main" val="12598608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81299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75400167"/>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2861905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223382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75140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0190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6115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93353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01321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3163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9596024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725475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theme" Target="../theme/theme2.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theme" Target="../theme/theme4.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image" Target="../media/image30.png"/><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29.emf"/><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5.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29" Type="http://schemas.openxmlformats.org/officeDocument/2006/relationships/theme" Target="../theme/theme6.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theme" Target="../theme/theme7.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9" Type="http://schemas.openxmlformats.org/officeDocument/2006/relationships/slideLayout" Target="../slideLayouts/slideLayout227.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42" Type="http://schemas.openxmlformats.org/officeDocument/2006/relationships/slideLayout" Target="../slideLayouts/slideLayout230.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slideLayout" Target="../slideLayouts/slideLayout226.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41" Type="http://schemas.openxmlformats.org/officeDocument/2006/relationships/slideLayout" Target="../slideLayouts/slideLayout229.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slideLayout" Target="../slideLayouts/slideLayout225.xml"/><Relationship Id="rId40" Type="http://schemas.openxmlformats.org/officeDocument/2006/relationships/slideLayout" Target="../slideLayouts/slideLayout228.xml"/><Relationship Id="rId45" Type="http://schemas.openxmlformats.org/officeDocument/2006/relationships/theme" Target="../theme/theme8.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4" Type="http://schemas.openxmlformats.org/officeDocument/2006/relationships/slideLayout" Target="../slideLayouts/slideLayout232.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 Id="rId43" Type="http://schemas.openxmlformats.org/officeDocument/2006/relationships/slideLayout" Target="../slideLayouts/slideLayout23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image" Target="../media/image48.png"/><Relationship Id="rId5" Type="http://schemas.openxmlformats.org/officeDocument/2006/relationships/slideLayout" Target="../slideLayouts/slideLayout237.xml"/><Relationship Id="rId10" Type="http://schemas.openxmlformats.org/officeDocument/2006/relationships/theme" Target="../theme/theme9.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35A69693-FC46-4DA5-886E-5DE92548490F}"/>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50" name="Text Placeholder 3">
            <a:extLst>
              <a:ext uri="{FF2B5EF4-FFF2-40B4-BE49-F238E27FC236}">
                <a16:creationId xmlns:a16="http://schemas.microsoft.com/office/drawing/2014/main" id="{F0B7E756-18D9-42E9-BD27-BA1C2F63B450}"/>
              </a:ext>
            </a:extLst>
          </p:cNvPr>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A439F99F-F9A1-46E9-A3E0-E11687C271B8}"/>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52" name="GRID" hidden="1">
            <a:extLst>
              <a:ext uri="{FF2B5EF4-FFF2-40B4-BE49-F238E27FC236}">
                <a16:creationId xmlns:a16="http://schemas.microsoft.com/office/drawing/2014/main" id="{85C7B362-CC82-43FF-BC1A-AA4316056CC4}"/>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E073F2E9-DA73-47D5-B6C7-10D9712C2BD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A61C48D-3D17-4DDC-97DA-45B721ED6B5C}"/>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465FB49-E6AA-4BC8-A9AB-E2F012494D2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BB326C-3D09-469B-966F-8EF99E9DB1D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FACC82-E7C6-4676-915E-A8F43795EF1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695A7C-636B-4C7F-B618-1179A5ECDD4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293AD9E-C7AD-4806-BC07-0966EF0A49D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37F3190-3108-4912-AD9E-521350946EA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1E09F6-7B68-4414-89AB-B06A6DCD9DD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ECEB478-AD62-47A7-B4E0-4AB6F199D6C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D2C56BE-05F0-48FF-B1C8-E716AF8DAE6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9AA2E78-88AC-4987-B7BA-37D2B51D91C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F44B0D1-4530-4247-906A-C5C73D823A5E}"/>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1977E18-5376-44A9-B0DC-D27DE010AE4C}"/>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07056BA-A87E-457F-B316-823E17E778F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1A77586-9194-46B6-AA76-9411C52B8D67}"/>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BB7ABBC-1AC7-4700-AE9C-B27A8EEA498F}"/>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4074797-3E62-4EDC-93C4-8547E88080A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CD417A-5DF4-46C4-9076-EF86F3D20B7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45DA96E-B08F-4008-9A9F-8CE049DBDDE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EBA6607-E0D3-4034-9483-986CCF9A2E6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68C779-A9CA-4E35-93AD-402F401E7EE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21FD723-F354-4734-A11A-94E0F086613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863E0C2-7199-4CE1-B32D-DAC4D7E0B61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F9A5A47-3C05-4199-92BF-6D449C009C2F}"/>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8622747-8970-4295-8DED-C717B161089B}"/>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240E630-6507-4FC8-9638-1A28573787D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571A153-A1E9-4E31-A3F6-8767CB70C37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B1E918B-2EB6-44CA-8306-5459166A4B3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DCE8431-749D-4493-8232-827F73629A67}"/>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E806E09-B41D-4A0C-9C90-CC912C39B4E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7C847A5-FBF1-4A5A-AC89-8B1EA1ACF0D9}"/>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66A3C0C-D4C5-40FC-BFDA-260F57E1D8C4}"/>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BCB88CE-4F31-4CF2-A81C-E98A8226E784}"/>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082B6A3F-AE58-4735-95D7-25D8B3C51FE9}"/>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8DA3129B-9F86-4170-8E94-4BA3283B9EC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4683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013718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836600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706301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478154669"/>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Lst>
  <p:transition>
    <p:fade/>
  </p:transition>
  <p:txStyles>
    <p:titleStyle>
      <a:lvl1pPr algn="l" defTabSz="914367" rtl="0" eaLnBrk="1" latinLnBrk="0" hangingPunct="1">
        <a:lnSpc>
          <a:spcPct val="90000"/>
        </a:lnSpc>
        <a:spcBef>
          <a:spcPct val="0"/>
        </a:spcBef>
        <a:buNone/>
        <a:defRPr lang="en-US" sz="3725"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79842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9D490-89B8-4146-8DD2-9A1B5D5BDC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FE39A-DC3C-4D7C-A8FB-C5475B71F9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9D7009-E149-4E45-AEC8-C48A64DF1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590772-D230-4A71-B0D4-E26AD6BE4A36}" type="datetimeFigureOut">
              <a:rPr lang="en-US" smtClean="0"/>
              <a:t>3/14/2019</a:t>
            </a:fld>
            <a:endParaRPr lang="en-US"/>
          </a:p>
        </p:txBody>
      </p:sp>
      <p:sp>
        <p:nvSpPr>
          <p:cNvPr id="5" name="Footer Placeholder 4">
            <a:extLst>
              <a:ext uri="{FF2B5EF4-FFF2-40B4-BE49-F238E27FC236}">
                <a16:creationId xmlns:a16="http://schemas.microsoft.com/office/drawing/2014/main" id="{E53205DE-716B-4D29-A0B2-08FE50EFB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336803-78FB-4EAF-AB4C-F83E89CF4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0923F-946A-4485-BBE0-FD3B8FBF9A37}" type="slidenum">
              <a:rPr lang="en-US" smtClean="0"/>
              <a:t>‹#›</a:t>
            </a:fld>
            <a:endParaRPr lang="en-US"/>
          </a:p>
        </p:txBody>
      </p:sp>
    </p:spTree>
    <p:extLst>
      <p:ext uri="{BB962C8B-B14F-4D97-AF65-F5344CB8AC3E}">
        <p14:creationId xmlns:p14="http://schemas.microsoft.com/office/powerpoint/2010/main" val="253760746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804436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 id="2147483881" r:id="rId26"/>
    <p:sldLayoutId id="2147483882" r:id="rId27"/>
    <p:sldLayoutId id="2147483883" r:id="rId28"/>
    <p:sldLayoutId id="2147483884" r:id="rId29"/>
    <p:sldLayoutId id="2147483885" r:id="rId30"/>
    <p:sldLayoutId id="2147483886" r:id="rId31"/>
    <p:sldLayoutId id="2147483887" r:id="rId32"/>
    <p:sldLayoutId id="2147483888" r:id="rId33"/>
    <p:sldLayoutId id="2147483889" r:id="rId34"/>
    <p:sldLayoutId id="2147483890" r:id="rId35"/>
    <p:sldLayoutId id="2147483891" r:id="rId36"/>
    <p:sldLayoutId id="2147483892" r:id="rId37"/>
    <p:sldLayoutId id="2147483893" r:id="rId38"/>
    <p:sldLayoutId id="2147483894" r:id="rId39"/>
    <p:sldLayoutId id="2147483895" r:id="rId40"/>
    <p:sldLayoutId id="2147483896" r:id="rId41"/>
    <p:sldLayoutId id="2147483897" r:id="rId42"/>
    <p:sldLayoutId id="2147483898" r:id="rId43"/>
    <p:sldLayoutId id="2147483899" r:id="rId4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1091013105"/>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2.xml"/></Relationships>
</file>

<file path=ppt/slides/_rels/slide1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200.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0.xml"/></Relationships>
</file>

<file path=ppt/slides/_rels/slide12.xml.rels><?xml version="1.0" encoding="UTF-8" standalone="yes"?>
<Relationships xmlns="http://schemas.openxmlformats.org/package/2006/relationships"><Relationship Id="rId8" Type="http://schemas.openxmlformats.org/officeDocument/2006/relationships/image" Target="../media/image94.jpe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89.png"/><Relationship Id="rId21" Type="http://schemas.openxmlformats.org/officeDocument/2006/relationships/image" Target="../media/image107.jpe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notesSlide" Target="../notesSlides/notesSlide12.xml"/><Relationship Id="rId16" Type="http://schemas.openxmlformats.org/officeDocument/2006/relationships/image" Target="../media/image102.jpg"/><Relationship Id="rId20" Type="http://schemas.openxmlformats.org/officeDocument/2006/relationships/image" Target="../media/image106.png"/><Relationship Id="rId29" Type="http://schemas.openxmlformats.org/officeDocument/2006/relationships/image" Target="../media/image115.png"/><Relationship Id="rId1" Type="http://schemas.openxmlformats.org/officeDocument/2006/relationships/slideLayout" Target="../slideLayouts/slideLayout210.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28" Type="http://schemas.openxmlformats.org/officeDocument/2006/relationships/image" Target="../media/image114.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 Id="rId27" Type="http://schemas.openxmlformats.org/officeDocument/2006/relationships/image" Target="../media/image113.png"/><Relationship Id="rId30" Type="http://schemas.openxmlformats.org/officeDocument/2006/relationships/image" Target="../media/image116.png"/></Relationships>
</file>

<file path=ppt/slides/_rels/slide13.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26" Type="http://schemas.openxmlformats.org/officeDocument/2006/relationships/image" Target="../media/image140.png"/><Relationship Id="rId3" Type="http://schemas.openxmlformats.org/officeDocument/2006/relationships/image" Target="../media/image117.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2" Type="http://schemas.openxmlformats.org/officeDocument/2006/relationships/notesSlide" Target="../notesSlides/notesSlide13.xml"/><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196.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8.png"/><Relationship Id="rId5" Type="http://schemas.openxmlformats.org/officeDocument/2006/relationships/image" Target="../media/image119.png"/><Relationship Id="rId15" Type="http://schemas.openxmlformats.org/officeDocument/2006/relationships/image" Target="../media/image129.png"/><Relationship Id="rId23" Type="http://schemas.openxmlformats.org/officeDocument/2006/relationships/image" Target="../media/image137.emf"/><Relationship Id="rId10" Type="http://schemas.openxmlformats.org/officeDocument/2006/relationships/image" Target="../media/image124.png"/><Relationship Id="rId19" Type="http://schemas.openxmlformats.org/officeDocument/2006/relationships/image" Target="../media/image133.emf"/><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1.xml"/></Relationships>
</file>

<file path=ppt/slides/_rels/slide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201.xml"/><Relationship Id="rId4" Type="http://schemas.openxmlformats.org/officeDocument/2006/relationships/image" Target="../media/image143.svg"/></Relationships>
</file>

<file path=ppt/slides/_rels/slide1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7.xml"/><Relationship Id="rId1" Type="http://schemas.openxmlformats.org/officeDocument/2006/relationships/slideLayout" Target="../slideLayouts/slideLayout20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4.xml"/></Relationships>
</file>

<file path=ppt/slides/_rels/slide19.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svg"/><Relationship Id="rId2" Type="http://schemas.openxmlformats.org/officeDocument/2006/relationships/notesSlide" Target="../notesSlides/notesSlide19.xml"/><Relationship Id="rId1" Type="http://schemas.openxmlformats.org/officeDocument/2006/relationships/slideLayout" Target="../slideLayouts/slideLayout234.xml"/><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svg"/><Relationship Id="rId9" Type="http://schemas.openxmlformats.org/officeDocument/2006/relationships/image" Target="../media/image1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2.xml"/></Relationships>
</file>

<file path=ppt/slides/_rels/slide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0.xml"/><Relationship Id="rId1" Type="http://schemas.openxmlformats.org/officeDocument/2006/relationships/slideLayout" Target="../slideLayouts/slideLayout234.xml"/><Relationship Id="rId4" Type="http://schemas.openxmlformats.org/officeDocument/2006/relationships/image" Target="../media/image156.svg"/></Relationships>
</file>

<file path=ppt/slides/_rels/slide21.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21.xml"/><Relationship Id="rId1" Type="http://schemas.openxmlformats.org/officeDocument/2006/relationships/slideLayout" Target="../slideLayouts/slideLayout236.xml"/><Relationship Id="rId5" Type="http://schemas.openxmlformats.org/officeDocument/2006/relationships/image" Target="../media/image159.jpeg"/><Relationship Id="rId4" Type="http://schemas.openxmlformats.org/officeDocument/2006/relationships/image" Target="../media/image158.jpeg"/></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xml"/><Relationship Id="rId1" Type="http://schemas.openxmlformats.org/officeDocument/2006/relationships/slideLayout" Target="../slideLayouts/slideLayout234.xml"/><Relationship Id="rId4" Type="http://schemas.openxmlformats.org/officeDocument/2006/relationships/image" Target="../media/image161.png"/></Relationships>
</file>

<file path=ppt/slides/_rels/slide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3.xml"/><Relationship Id="rId1" Type="http://schemas.openxmlformats.org/officeDocument/2006/relationships/slideLayout" Target="../slideLayouts/slideLayout234.xml"/><Relationship Id="rId4" Type="http://schemas.openxmlformats.org/officeDocument/2006/relationships/image" Target="../media/image163.png"/></Relationships>
</file>

<file path=ppt/slides/_rels/slide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4.xml"/><Relationship Id="rId1" Type="http://schemas.openxmlformats.org/officeDocument/2006/relationships/slideLayout" Target="../slideLayouts/slideLayout2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6.xml"/><Relationship Id="rId1" Type="http://schemas.openxmlformats.org/officeDocument/2006/relationships/slideLayout" Target="../slideLayouts/slideLayout51.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8.xml"/><Relationship Id="rId1" Type="http://schemas.openxmlformats.org/officeDocument/2006/relationships/slideLayout" Target="../slideLayouts/slideLayout51.xml"/><Relationship Id="rId6" Type="http://schemas.openxmlformats.org/officeDocument/2006/relationships/image" Target="../media/image170.svg"/><Relationship Id="rId5" Type="http://schemas.openxmlformats.org/officeDocument/2006/relationships/image" Target="../media/image169.png"/><Relationship Id="rId4" Type="http://schemas.openxmlformats.org/officeDocument/2006/relationships/image" Target="../media/image166.svg"/></Relationships>
</file>

<file path=ppt/slides/_rels/slide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3.xml"/><Relationship Id="rId16" Type="http://schemas.openxmlformats.org/officeDocument/2006/relationships/image" Target="../media/image62.png"/><Relationship Id="rId1" Type="http://schemas.openxmlformats.org/officeDocument/2006/relationships/slideLayout" Target="../slideLayouts/slideLayout21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30.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svg"/><Relationship Id="rId2" Type="http://schemas.openxmlformats.org/officeDocument/2006/relationships/notesSlide" Target="../notesSlides/notesSlide29.xml"/><Relationship Id="rId1" Type="http://schemas.openxmlformats.org/officeDocument/2006/relationships/slideLayout" Target="../slideLayouts/slideLayout45.xml"/><Relationship Id="rId6" Type="http://schemas.openxmlformats.org/officeDocument/2006/relationships/image" Target="../media/image174.png"/><Relationship Id="rId5" Type="http://schemas.openxmlformats.org/officeDocument/2006/relationships/image" Target="../media/image173.svg"/><Relationship Id="rId4" Type="http://schemas.openxmlformats.org/officeDocument/2006/relationships/image" Target="../media/image172.png"/></Relationships>
</file>

<file path=ppt/slides/_rels/slide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0.xml"/><Relationship Id="rId1" Type="http://schemas.openxmlformats.org/officeDocument/2006/relationships/slideLayout" Target="../slideLayouts/slideLayout39.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73.svg"/></Relationships>
</file>

<file path=ppt/slides/_rels/slide3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179.png"/><Relationship Id="rId11" Type="http://schemas.openxmlformats.org/officeDocument/2006/relationships/image" Target="../media/image175.svg"/><Relationship Id="rId5" Type="http://schemas.openxmlformats.org/officeDocument/2006/relationships/image" Target="../media/image178.png"/><Relationship Id="rId10" Type="http://schemas.openxmlformats.org/officeDocument/2006/relationships/image" Target="../media/image174.png"/><Relationship Id="rId4" Type="http://schemas.openxmlformats.org/officeDocument/2006/relationships/image" Target="../media/image177.png"/><Relationship Id="rId9" Type="http://schemas.openxmlformats.org/officeDocument/2006/relationships/image" Target="../media/image173.svg"/></Relationships>
</file>

<file path=ppt/slides/_rels/slide33.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45.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73.svg"/></Relationships>
</file>

<file path=ppt/slides/_rels/slide34.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18" Type="http://schemas.openxmlformats.org/officeDocument/2006/relationships/image" Target="../media/image175.svg"/><Relationship Id="rId3" Type="http://schemas.openxmlformats.org/officeDocument/2006/relationships/slideLayout" Target="../slideLayouts/slideLayout67.xml"/><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74.png"/><Relationship Id="rId2" Type="http://schemas.openxmlformats.org/officeDocument/2006/relationships/tags" Target="../tags/tag1.xml"/><Relationship Id="rId16" Type="http://schemas.openxmlformats.org/officeDocument/2006/relationships/image" Target="../media/image173.svg"/><Relationship Id="rId1" Type="http://schemas.openxmlformats.org/officeDocument/2006/relationships/vmlDrawing" Target="../drawings/vmlDrawing1.vml"/><Relationship Id="rId6" Type="http://schemas.openxmlformats.org/officeDocument/2006/relationships/image" Target="../media/image182.emf"/><Relationship Id="rId11" Type="http://schemas.openxmlformats.org/officeDocument/2006/relationships/image" Target="../media/image187.png"/><Relationship Id="rId5" Type="http://schemas.openxmlformats.org/officeDocument/2006/relationships/oleObject" Target="../embeddings/oleObject1.bin"/><Relationship Id="rId15" Type="http://schemas.openxmlformats.org/officeDocument/2006/relationships/image" Target="../media/image172.png"/><Relationship Id="rId10" Type="http://schemas.openxmlformats.org/officeDocument/2006/relationships/image" Target="../media/image186.png"/><Relationship Id="rId4" Type="http://schemas.openxmlformats.org/officeDocument/2006/relationships/notesSlide" Target="../notesSlides/notesSlide33.xml"/><Relationship Id="rId9" Type="http://schemas.openxmlformats.org/officeDocument/2006/relationships/image" Target="../media/image185.png"/><Relationship Id="rId14" Type="http://schemas.openxmlformats.org/officeDocument/2006/relationships/image" Target="../media/image190.png"/></Relationships>
</file>

<file path=ppt/slides/_rels/slide35.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91.png"/><Relationship Id="rId2" Type="http://schemas.openxmlformats.org/officeDocument/2006/relationships/notesSlide" Target="../notesSlides/notesSlide34.xml"/><Relationship Id="rId1" Type="http://schemas.openxmlformats.org/officeDocument/2006/relationships/slideLayout" Target="../slideLayouts/slideLayout45.xml"/><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73.svg"/></Relationships>
</file>

<file path=ppt/slides/_rels/slide3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5.xml"/><Relationship Id="rId1" Type="http://schemas.openxmlformats.org/officeDocument/2006/relationships/slideLayout" Target="../slideLayouts/slideLayout91.xml"/></Relationships>
</file>

<file path=ppt/slides/_rels/slide3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6.xml"/><Relationship Id="rId1" Type="http://schemas.openxmlformats.org/officeDocument/2006/relationships/slideLayout" Target="../slideLayouts/slideLayout51.xml"/><Relationship Id="rId6" Type="http://schemas.openxmlformats.org/officeDocument/2006/relationships/image" Target="../media/image170.svg"/><Relationship Id="rId5" Type="http://schemas.openxmlformats.org/officeDocument/2006/relationships/image" Target="../media/image169.png"/><Relationship Id="rId4" Type="http://schemas.openxmlformats.org/officeDocument/2006/relationships/image" Target="../media/image194.svg"/></Relationships>
</file>

<file path=ppt/slides/_rels/slide38.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37.xml"/><Relationship Id="rId1" Type="http://schemas.openxmlformats.org/officeDocument/2006/relationships/slideLayout" Target="../slideLayouts/slideLayout128.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emf"/><Relationship Id="rId10" Type="http://schemas.openxmlformats.org/officeDocument/2006/relationships/image" Target="../media/image202.png"/><Relationship Id="rId4" Type="http://schemas.openxmlformats.org/officeDocument/2006/relationships/image" Target="../media/image196.svg"/><Relationship Id="rId9" Type="http://schemas.openxmlformats.org/officeDocument/2006/relationships/image" Target="../media/image201.png"/></Relationships>
</file>

<file path=ppt/slides/_rels/slide39.xml.rels><?xml version="1.0" encoding="UTF-8" standalone="yes"?>
<Relationships xmlns="http://schemas.openxmlformats.org/package/2006/relationships"><Relationship Id="rId3" Type="http://schemas.openxmlformats.org/officeDocument/2006/relationships/image" Target="../media/image205.svg"/><Relationship Id="rId7" Type="http://schemas.openxmlformats.org/officeDocument/2006/relationships/image" Target="../media/image209.png"/><Relationship Id="rId2" Type="http://schemas.openxmlformats.org/officeDocument/2006/relationships/image" Target="../media/image204.png"/><Relationship Id="rId1" Type="http://schemas.openxmlformats.org/officeDocument/2006/relationships/slideLayout" Target="../slideLayouts/slideLayout39.xml"/><Relationship Id="rId6" Type="http://schemas.openxmlformats.org/officeDocument/2006/relationships/image" Target="../media/image208.png"/><Relationship Id="rId5" Type="http://schemas.openxmlformats.org/officeDocument/2006/relationships/image" Target="../media/image207.svg"/><Relationship Id="rId4" Type="http://schemas.openxmlformats.org/officeDocument/2006/relationships/image" Target="../media/image20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2.xml"/></Relationships>
</file>

<file path=ppt/slides/_rels/slide4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svg"/><Relationship Id="rId2" Type="http://schemas.openxmlformats.org/officeDocument/2006/relationships/notesSlide" Target="../notesSlides/notesSlide38.xml"/><Relationship Id="rId1" Type="http://schemas.openxmlformats.org/officeDocument/2006/relationships/slideLayout" Target="../slideLayouts/slideLayout171.xml"/><Relationship Id="rId6" Type="http://schemas.openxmlformats.org/officeDocument/2006/relationships/image" Target="../media/image213.png"/><Relationship Id="rId5" Type="http://schemas.openxmlformats.org/officeDocument/2006/relationships/image" Target="../media/image212.svg"/><Relationship Id="rId4" Type="http://schemas.openxmlformats.org/officeDocument/2006/relationships/image" Target="../media/image211.png"/></Relationships>
</file>

<file path=ppt/slides/_rels/slide41.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16.png"/><Relationship Id="rId2" Type="http://schemas.openxmlformats.org/officeDocument/2006/relationships/notesSlide" Target="../notesSlides/notesSlide39.xml"/><Relationship Id="rId1" Type="http://schemas.openxmlformats.org/officeDocument/2006/relationships/slideLayout" Target="../slideLayouts/slideLayout45.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slides/_rels/slide42.xml.rels><?xml version="1.0" encoding="UTF-8" standalone="yes"?>
<Relationships xmlns="http://schemas.openxmlformats.org/package/2006/relationships"><Relationship Id="rId3" Type="http://schemas.openxmlformats.org/officeDocument/2006/relationships/image" Target="../media/image205.svg"/><Relationship Id="rId2" Type="http://schemas.openxmlformats.org/officeDocument/2006/relationships/image" Target="../media/image204.png"/><Relationship Id="rId1" Type="http://schemas.openxmlformats.org/officeDocument/2006/relationships/slideLayout" Target="../slideLayouts/slideLayout39.xml"/><Relationship Id="rId6" Type="http://schemas.openxmlformats.org/officeDocument/2006/relationships/image" Target="../media/image217.png"/><Relationship Id="rId5" Type="http://schemas.openxmlformats.org/officeDocument/2006/relationships/image" Target="../media/image207.svg"/><Relationship Id="rId4" Type="http://schemas.openxmlformats.org/officeDocument/2006/relationships/image" Target="../media/image206.png"/></Relationships>
</file>

<file path=ppt/slides/_rels/slide43.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18.jpg"/><Relationship Id="rId2" Type="http://schemas.openxmlformats.org/officeDocument/2006/relationships/notesSlide" Target="../notesSlides/notesSlide40.xml"/><Relationship Id="rId1" Type="http://schemas.openxmlformats.org/officeDocument/2006/relationships/slideLayout" Target="../slideLayouts/slideLayout45.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7.xml"/></Relationships>
</file>

<file path=ppt/slides/_rels/slide47.xml.rels><?xml version="1.0" encoding="UTF-8" standalone="yes"?>
<Relationships xmlns="http://schemas.openxmlformats.org/package/2006/relationships"><Relationship Id="rId3" Type="http://schemas.openxmlformats.org/officeDocument/2006/relationships/image" Target="../media/image205.svg"/><Relationship Id="rId2" Type="http://schemas.openxmlformats.org/officeDocument/2006/relationships/image" Target="../media/image204.png"/><Relationship Id="rId1" Type="http://schemas.openxmlformats.org/officeDocument/2006/relationships/slideLayout" Target="../slideLayouts/slideLayout39.xml"/><Relationship Id="rId6" Type="http://schemas.openxmlformats.org/officeDocument/2006/relationships/image" Target="../media/image219.png"/><Relationship Id="rId5" Type="http://schemas.openxmlformats.org/officeDocument/2006/relationships/image" Target="../media/image207.svg"/><Relationship Id="rId4" Type="http://schemas.openxmlformats.org/officeDocument/2006/relationships/image" Target="../media/image206.png"/></Relationships>
</file>

<file path=ppt/slides/_rels/slide48.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hyperlink" Target="https://github.com/parasharshah/automl-handson/blob/master/007.Predictive_Maint_AutoML_ADB.dbc" TargetMode="External"/><Relationship Id="rId7" Type="http://schemas.openxmlformats.org/officeDocument/2006/relationships/image" Target="../media/image206.png"/><Relationship Id="rId2" Type="http://schemas.openxmlformats.org/officeDocument/2006/relationships/notesSlide" Target="../notesSlides/notesSlide44.xml"/><Relationship Id="rId1" Type="http://schemas.openxmlformats.org/officeDocument/2006/relationships/slideLayout" Target="../slideLayouts/slideLayout45.xml"/><Relationship Id="rId6" Type="http://schemas.openxmlformats.org/officeDocument/2006/relationships/image" Target="../media/image205.svg"/><Relationship Id="rId5" Type="http://schemas.openxmlformats.org/officeDocument/2006/relationships/image" Target="../media/image204.png"/><Relationship Id="rId4" Type="http://schemas.openxmlformats.org/officeDocument/2006/relationships/image" Target="../media/image216.png"/></Relationships>
</file>

<file path=ppt/slides/_rels/slide4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39.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2.xml"/></Relationships>
</file>

<file path=ppt/slides/_rels/slide5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5.xml"/><Relationship Id="rId1" Type="http://schemas.openxmlformats.org/officeDocument/2006/relationships/slideLayout" Target="../slideLayouts/slideLayout51.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94.svg"/></Relationships>
</file>

<file path=ppt/slides/_rels/slide5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8.xml"/></Relationships>
</file>

<file path=ppt/slides/_rels/slide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7.xml"/><Relationship Id="rId16" Type="http://schemas.openxmlformats.org/officeDocument/2006/relationships/image" Target="../media/image77.png"/><Relationship Id="rId1" Type="http://schemas.openxmlformats.org/officeDocument/2006/relationships/slideLayout" Target="../slideLayouts/slideLayout218.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5" name="Title 3">
            <a:extLst>
              <a:ext uri="{FF2B5EF4-FFF2-40B4-BE49-F238E27FC236}">
                <a16:creationId xmlns:a16="http://schemas.microsoft.com/office/drawing/2014/main" id="{5E18B45D-50CD-D84E-8812-A1146B6B0F1C}"/>
              </a:ext>
            </a:extLst>
          </p:cNvPr>
          <p:cNvSpPr>
            <a:spLocks noGrp="1"/>
          </p:cNvSpPr>
          <p:nvPr>
            <p:ph type="title"/>
          </p:nvPr>
        </p:nvSpPr>
        <p:spPr/>
        <p:txBody>
          <a:bodyPr/>
          <a:lstStyle/>
          <a:p>
            <a:r>
              <a:rPr lang="en-US" dirty="0">
                <a:solidFill>
                  <a:schemeClr val="tx1"/>
                </a:solidFill>
              </a:rPr>
              <a:t>Azure Hybrid Data Platform</a:t>
            </a:r>
          </a:p>
        </p:txBody>
      </p:sp>
      <p:grpSp>
        <p:nvGrpSpPr>
          <p:cNvPr id="4" name="AZURE LOGO">
            <a:extLst>
              <a:ext uri="{FF2B5EF4-FFF2-40B4-BE49-F238E27FC236}">
                <a16:creationId xmlns:a16="http://schemas.microsoft.com/office/drawing/2014/main" id="{D642C736-E1AC-441E-B9F2-F4589480B1E9}"/>
              </a:ext>
            </a:extLst>
          </p:cNvPr>
          <p:cNvGrpSpPr>
            <a:grpSpLocks noChangeAspect="1"/>
          </p:cNvGrpSpPr>
          <p:nvPr/>
        </p:nvGrpSpPr>
        <p:grpSpPr bwMode="auto">
          <a:xfrm>
            <a:off x="4753967" y="492987"/>
            <a:ext cx="7170940" cy="5657686"/>
            <a:chOff x="1103" y="-2"/>
            <a:chExt cx="5478" cy="4322"/>
          </a:xfrm>
          <a:solidFill>
            <a:schemeClr val="accent1">
              <a:alpha val="49000"/>
            </a:schemeClr>
          </a:solidFill>
        </p:grpSpPr>
        <p:sp>
          <p:nvSpPr>
            <p:cNvPr id="5" name="Freeform 13">
              <a:extLst>
                <a:ext uri="{FF2B5EF4-FFF2-40B4-BE49-F238E27FC236}">
                  <a16:creationId xmlns:a16="http://schemas.microsoft.com/office/drawing/2014/main" id="{77AD5374-D225-4D11-B0AF-039C5E7DE495}"/>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14">
              <a:extLst>
                <a:ext uri="{FF2B5EF4-FFF2-40B4-BE49-F238E27FC236}">
                  <a16:creationId xmlns:a16="http://schemas.microsoft.com/office/drawing/2014/main" id="{BD8D8A89-CB66-44C0-BEC0-F17BF2C4F2AA}"/>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E4CF4D52-C4C1-4729-9F08-17ECC6E4422C}"/>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21347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92BABD-8110-4523-BB23-2D3BFBF10CBB}"/>
              </a:ext>
            </a:extLst>
          </p:cNvPr>
          <p:cNvSpPr/>
          <p:nvPr/>
        </p:nvSpPr>
        <p:spPr bwMode="auto">
          <a:xfrm>
            <a:off x="10020299" y="0"/>
            <a:ext cx="2171701"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8263" y="457200"/>
            <a:ext cx="9473016" cy="553998"/>
          </a:xfrm>
        </p:spPr>
        <p:txBody>
          <a:bodyPr/>
          <a:lstStyle/>
          <a:p>
            <a:r>
              <a:rPr lang="en-US" dirty="0"/>
              <a:t>Platform Options</a:t>
            </a:r>
          </a:p>
        </p:txBody>
      </p:sp>
      <p:grpSp>
        <p:nvGrpSpPr>
          <p:cNvPr id="36" name="Group 35">
            <a:extLst>
              <a:ext uri="{FF2B5EF4-FFF2-40B4-BE49-F238E27FC236}">
                <a16:creationId xmlns:a16="http://schemas.microsoft.com/office/drawing/2014/main" id="{50A3874F-85B2-40D7-85E1-4265C80DF11E}"/>
              </a:ext>
            </a:extLst>
          </p:cNvPr>
          <p:cNvGrpSpPr/>
          <p:nvPr/>
        </p:nvGrpSpPr>
        <p:grpSpPr>
          <a:xfrm>
            <a:off x="10563224" y="1011179"/>
            <a:ext cx="1085850" cy="4840288"/>
            <a:chOff x="10563224" y="1428750"/>
            <a:chExt cx="1085850" cy="4840288"/>
          </a:xfrm>
        </p:grpSpPr>
        <p:pic>
          <p:nvPicPr>
            <p:cNvPr id="193" name="Picture 192">
              <a:extLst>
                <a:ext uri="{FF2B5EF4-FFF2-40B4-BE49-F238E27FC236}">
                  <a16:creationId xmlns:a16="http://schemas.microsoft.com/office/drawing/2014/main" id="{517DA880-B088-401D-841B-A74BF830F9B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672396" y="2808601"/>
              <a:ext cx="867507" cy="377616"/>
            </a:xfrm>
            <a:prstGeom prst="rect">
              <a:avLst/>
            </a:prstGeom>
          </p:spPr>
        </p:pic>
        <p:pic>
          <p:nvPicPr>
            <p:cNvPr id="194" name="Picture 193">
              <a:extLst>
                <a:ext uri="{FF2B5EF4-FFF2-40B4-BE49-F238E27FC236}">
                  <a16:creationId xmlns:a16="http://schemas.microsoft.com/office/drawing/2014/main" id="{E89BE65F-ECF4-4628-82FD-E779DD564583}"/>
                </a:ext>
              </a:extLst>
            </p:cNvPr>
            <p:cNvPicPr>
              <a:picLocks noChangeAspect="1"/>
            </p:cNvPicPr>
            <p:nvPr/>
          </p:nvPicPr>
          <p:blipFill rotWithShape="1">
            <a:blip r:embed="rId4">
              <a:extLst>
                <a:ext uri="{28A0092B-C50C-407E-A947-70E740481C1C}">
                  <a14:useLocalDpi xmlns:a14="http://schemas.microsoft.com/office/drawing/2010/main"/>
                </a:ext>
              </a:extLst>
            </a:blip>
            <a:srcRect l="13512" t="21529" r="13512" b="21529"/>
            <a:stretch/>
          </p:blipFill>
          <p:spPr>
            <a:xfrm>
              <a:off x="10709944" y="4206356"/>
              <a:ext cx="792410" cy="314580"/>
            </a:xfrm>
            <a:prstGeom prst="rect">
              <a:avLst/>
            </a:prstGeom>
          </p:spPr>
        </p:pic>
        <p:pic>
          <p:nvPicPr>
            <p:cNvPr id="195" name="Picture 194">
              <a:extLst>
                <a:ext uri="{FF2B5EF4-FFF2-40B4-BE49-F238E27FC236}">
                  <a16:creationId xmlns:a16="http://schemas.microsoft.com/office/drawing/2014/main" id="{1433084C-50B1-45C6-AE53-461790DCA1A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21057" r="21057"/>
            <a:stretch/>
          </p:blipFill>
          <p:spPr>
            <a:xfrm>
              <a:off x="10772771" y="5541075"/>
              <a:ext cx="666756" cy="727963"/>
            </a:xfrm>
            <a:prstGeom prst="rect">
              <a:avLst/>
            </a:prstGeom>
          </p:spPr>
        </p:pic>
        <p:pic>
          <p:nvPicPr>
            <p:cNvPr id="196" name="Picture 195">
              <a:extLst>
                <a:ext uri="{FF2B5EF4-FFF2-40B4-BE49-F238E27FC236}">
                  <a16:creationId xmlns:a16="http://schemas.microsoft.com/office/drawing/2014/main" id="{5FD43FAB-BA91-44F1-BAB9-1477B15F37B9}"/>
                </a:ext>
              </a:extLst>
            </p:cNvPr>
            <p:cNvPicPr>
              <a:picLocks noChangeAspect="1"/>
            </p:cNvPicPr>
            <p:nvPr/>
          </p:nvPicPr>
          <p:blipFill rotWithShape="1">
            <a:blip r:embed="rId6">
              <a:extLst>
                <a:ext uri="{28A0092B-C50C-407E-A947-70E740481C1C}">
                  <a14:useLocalDpi xmlns:a14="http://schemas.microsoft.com/office/drawing/2010/main"/>
                </a:ext>
              </a:extLst>
            </a:blip>
            <a:srcRect l="15441" t="32429" r="27080" b="32429"/>
            <a:stretch/>
          </p:blipFill>
          <p:spPr>
            <a:xfrm>
              <a:off x="10563224" y="1428750"/>
              <a:ext cx="1085850" cy="359712"/>
            </a:xfrm>
            <a:prstGeom prst="rect">
              <a:avLst/>
            </a:prstGeom>
          </p:spPr>
        </p:pic>
      </p:grpSp>
      <p:grpSp>
        <p:nvGrpSpPr>
          <p:cNvPr id="37" name="Group 36">
            <a:extLst>
              <a:ext uri="{FF2B5EF4-FFF2-40B4-BE49-F238E27FC236}">
                <a16:creationId xmlns:a16="http://schemas.microsoft.com/office/drawing/2014/main" id="{D7202A70-FD79-4829-BBD3-5864E1E3A03C}"/>
              </a:ext>
            </a:extLst>
          </p:cNvPr>
          <p:cNvGrpSpPr/>
          <p:nvPr/>
        </p:nvGrpSpPr>
        <p:grpSpPr>
          <a:xfrm>
            <a:off x="10567596" y="1011198"/>
            <a:ext cx="1077107" cy="4851667"/>
            <a:chOff x="10567596" y="1414708"/>
            <a:chExt cx="1077107" cy="4851667"/>
          </a:xfrm>
        </p:grpSpPr>
        <p:pic>
          <p:nvPicPr>
            <p:cNvPr id="199" name="Picture 198">
              <a:extLst>
                <a:ext uri="{FF2B5EF4-FFF2-40B4-BE49-F238E27FC236}">
                  <a16:creationId xmlns:a16="http://schemas.microsoft.com/office/drawing/2014/main" id="{CBB6FF69-5EF2-4BB2-9662-6D10EC8193C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596270" y="2698145"/>
              <a:ext cx="1019759" cy="430565"/>
            </a:xfrm>
            <a:prstGeom prst="rect">
              <a:avLst/>
            </a:prstGeom>
          </p:spPr>
        </p:pic>
        <p:pic>
          <p:nvPicPr>
            <p:cNvPr id="200" name="Picture 199">
              <a:extLst>
                <a:ext uri="{FF2B5EF4-FFF2-40B4-BE49-F238E27FC236}">
                  <a16:creationId xmlns:a16="http://schemas.microsoft.com/office/drawing/2014/main" id="{11FA0B1D-F72E-4321-A06E-ED8D71A879B1}"/>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676378" y="4054427"/>
              <a:ext cx="859543" cy="668160"/>
            </a:xfrm>
            <a:prstGeom prst="rect">
              <a:avLst/>
            </a:prstGeom>
          </p:spPr>
        </p:pic>
        <p:pic>
          <p:nvPicPr>
            <p:cNvPr id="201" name="Picture 200">
              <a:extLst>
                <a:ext uri="{FF2B5EF4-FFF2-40B4-BE49-F238E27FC236}">
                  <a16:creationId xmlns:a16="http://schemas.microsoft.com/office/drawing/2014/main" id="{2BAF55AF-ED44-4568-B6F5-9B0FEDC0EDFB}"/>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66739" y="5648303"/>
              <a:ext cx="878821" cy="618072"/>
            </a:xfrm>
            <a:prstGeom prst="rect">
              <a:avLst/>
            </a:prstGeom>
          </p:spPr>
        </p:pic>
        <p:pic>
          <p:nvPicPr>
            <p:cNvPr id="202" name="Picture 201">
              <a:extLst>
                <a:ext uri="{FF2B5EF4-FFF2-40B4-BE49-F238E27FC236}">
                  <a16:creationId xmlns:a16="http://schemas.microsoft.com/office/drawing/2014/main" id="{49B18AB3-D4E5-429F-AE70-9268E36B7314}"/>
                </a:ext>
              </a:extLst>
            </p:cNvPr>
            <p:cNvPicPr>
              <a:picLocks noChangeAspect="1"/>
            </p:cNvPicPr>
            <p:nvPr/>
          </p:nvPicPr>
          <p:blipFill rotWithShape="1">
            <a:blip r:embed="rId6">
              <a:extLst>
                <a:ext uri="{28A0092B-C50C-407E-A947-70E740481C1C}">
                  <a14:useLocalDpi xmlns:a14="http://schemas.microsoft.com/office/drawing/2010/main"/>
                </a:ext>
              </a:extLst>
            </a:blip>
            <a:srcRect l="15734" t="32526" r="27250" b="32526"/>
            <a:stretch/>
          </p:blipFill>
          <p:spPr>
            <a:xfrm>
              <a:off x="10567596" y="1414708"/>
              <a:ext cx="1077107" cy="357720"/>
            </a:xfrm>
            <a:prstGeom prst="rect">
              <a:avLst/>
            </a:prstGeom>
          </p:spPr>
        </p:pic>
      </p:grpSp>
      <p:grpSp>
        <p:nvGrpSpPr>
          <p:cNvPr id="38" name="Group 37">
            <a:extLst>
              <a:ext uri="{FF2B5EF4-FFF2-40B4-BE49-F238E27FC236}">
                <a16:creationId xmlns:a16="http://schemas.microsoft.com/office/drawing/2014/main" id="{D8C1B589-F9E9-4EAE-8315-9E6F80591A9B}"/>
              </a:ext>
            </a:extLst>
          </p:cNvPr>
          <p:cNvGrpSpPr/>
          <p:nvPr/>
        </p:nvGrpSpPr>
        <p:grpSpPr>
          <a:xfrm>
            <a:off x="10346038" y="1092633"/>
            <a:ext cx="1520222" cy="4774303"/>
            <a:chOff x="10346038" y="1510204"/>
            <a:chExt cx="1520222" cy="4774303"/>
          </a:xfrm>
        </p:grpSpPr>
        <p:pic>
          <p:nvPicPr>
            <p:cNvPr id="205" name="Picture 204">
              <a:extLst>
                <a:ext uri="{FF2B5EF4-FFF2-40B4-BE49-F238E27FC236}">
                  <a16:creationId xmlns:a16="http://schemas.microsoft.com/office/drawing/2014/main" id="{DBF585A5-6822-4645-AC43-7C8CBBA7B636}"/>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465557" y="2818409"/>
              <a:ext cx="1281185" cy="281845"/>
            </a:xfrm>
            <a:prstGeom prst="rect">
              <a:avLst/>
            </a:prstGeom>
          </p:spPr>
        </p:pic>
        <p:pic>
          <p:nvPicPr>
            <p:cNvPr id="206" name="Picture 205">
              <a:extLst>
                <a:ext uri="{FF2B5EF4-FFF2-40B4-BE49-F238E27FC236}">
                  <a16:creationId xmlns:a16="http://schemas.microsoft.com/office/drawing/2014/main" id="{393ECD5E-3375-4D53-A4D8-D1B8B620418F}"/>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346038" y="4169563"/>
              <a:ext cx="1520222" cy="427563"/>
            </a:xfrm>
            <a:prstGeom prst="rect">
              <a:avLst/>
            </a:prstGeom>
          </p:spPr>
        </p:pic>
        <p:pic>
          <p:nvPicPr>
            <p:cNvPr id="207" name="Picture 206">
              <a:extLst>
                <a:ext uri="{FF2B5EF4-FFF2-40B4-BE49-F238E27FC236}">
                  <a16:creationId xmlns:a16="http://schemas.microsoft.com/office/drawing/2014/main" id="{45ABBFD9-98B3-4FEF-BB56-A9C429DCD6D5}"/>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397833" y="1510204"/>
              <a:ext cx="1416632" cy="238896"/>
            </a:xfrm>
            <a:prstGeom prst="rect">
              <a:avLst/>
            </a:prstGeom>
          </p:spPr>
        </p:pic>
        <p:pic>
          <p:nvPicPr>
            <p:cNvPr id="208" name="Picture 207">
              <a:extLst>
                <a:ext uri="{FF2B5EF4-FFF2-40B4-BE49-F238E27FC236}">
                  <a16:creationId xmlns:a16="http://schemas.microsoft.com/office/drawing/2014/main" id="{9B499497-1721-4492-BB7D-3AA417D775A8}"/>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66739" y="5666435"/>
              <a:ext cx="878821" cy="618072"/>
            </a:xfrm>
            <a:prstGeom prst="rect">
              <a:avLst/>
            </a:prstGeom>
          </p:spPr>
        </p:pic>
      </p:grpSp>
      <p:grpSp>
        <p:nvGrpSpPr>
          <p:cNvPr id="21" name="Group 20">
            <a:extLst>
              <a:ext uri="{FF2B5EF4-FFF2-40B4-BE49-F238E27FC236}">
                <a16:creationId xmlns:a16="http://schemas.microsoft.com/office/drawing/2014/main" id="{A250A581-48B9-4381-BDF7-EC47A6193F37}"/>
              </a:ext>
            </a:extLst>
          </p:cNvPr>
          <p:cNvGrpSpPr/>
          <p:nvPr/>
        </p:nvGrpSpPr>
        <p:grpSpPr>
          <a:xfrm>
            <a:off x="460896" y="1720207"/>
            <a:ext cx="2006672" cy="4303749"/>
            <a:chOff x="460896" y="1511000"/>
            <a:chExt cx="2006672" cy="4303749"/>
          </a:xfrm>
        </p:grpSpPr>
        <p:sp>
          <p:nvSpPr>
            <p:cNvPr id="97" name="Rectangle 96">
              <a:extLst>
                <a:ext uri="{FF2B5EF4-FFF2-40B4-BE49-F238E27FC236}">
                  <a16:creationId xmlns:a16="http://schemas.microsoft.com/office/drawing/2014/main" id="{9F84A629-A817-46EC-951C-0B6E933EA3DE}"/>
                </a:ext>
              </a:extLst>
            </p:cNvPr>
            <p:cNvSpPr/>
            <p:nvPr/>
          </p:nvSpPr>
          <p:spPr>
            <a:xfrm>
              <a:off x="976456" y="1511000"/>
              <a:ext cx="1491111" cy="627864"/>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Traditional</a:t>
              </a:r>
            </a:p>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on-premises</a:t>
              </a:r>
            </a:p>
          </p:txBody>
        </p:sp>
        <p:sp>
          <p:nvSpPr>
            <p:cNvPr id="101" name="Rectangle 100">
              <a:extLst>
                <a:ext uri="{FF2B5EF4-FFF2-40B4-BE49-F238E27FC236}">
                  <a16:creationId xmlns:a16="http://schemas.microsoft.com/office/drawing/2014/main" id="{3B21FE84-3723-414B-89B0-51B10D9BD1B2}"/>
                </a:ext>
              </a:extLst>
            </p:cNvPr>
            <p:cNvSpPr/>
            <p:nvPr/>
          </p:nvSpPr>
          <p:spPr>
            <a:xfrm>
              <a:off x="976456" y="2571584"/>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07" name="Rectangle 106">
              <a:extLst>
                <a:ext uri="{FF2B5EF4-FFF2-40B4-BE49-F238E27FC236}">
                  <a16:creationId xmlns:a16="http://schemas.microsoft.com/office/drawing/2014/main" id="{197AAE89-B65E-427E-B4FC-800AF123B824}"/>
                </a:ext>
              </a:extLst>
            </p:cNvPr>
            <p:cNvSpPr>
              <a:spLocks/>
            </p:cNvSpPr>
            <p:nvPr/>
          </p:nvSpPr>
          <p:spPr>
            <a:xfrm>
              <a:off x="976456" y="2161529"/>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Applications</a:t>
              </a:r>
            </a:p>
          </p:txBody>
        </p:sp>
        <p:sp>
          <p:nvSpPr>
            <p:cNvPr id="108" name="TextBox 52">
              <a:extLst>
                <a:ext uri="{FF2B5EF4-FFF2-40B4-BE49-F238E27FC236}">
                  <a16:creationId xmlns:a16="http://schemas.microsoft.com/office/drawing/2014/main" id="{901B00D4-9CB7-4EB7-A539-CCBE818506A1}"/>
                </a:ext>
              </a:extLst>
            </p:cNvPr>
            <p:cNvSpPr txBox="1"/>
            <p:nvPr/>
          </p:nvSpPr>
          <p:spPr>
            <a:xfrm rot="16200000">
              <a:off x="141986" y="3845101"/>
              <a:ext cx="923897" cy="286077"/>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109" name="Left Brace 108">
              <a:extLst>
                <a:ext uri="{FF2B5EF4-FFF2-40B4-BE49-F238E27FC236}">
                  <a16:creationId xmlns:a16="http://schemas.microsoft.com/office/drawing/2014/main" id="{6AE79BB7-F97A-46B9-AD57-2A91B0228114}"/>
                </a:ext>
              </a:extLst>
            </p:cNvPr>
            <p:cNvSpPr/>
            <p:nvPr/>
          </p:nvSpPr>
          <p:spPr>
            <a:xfrm>
              <a:off x="752790" y="2347917"/>
              <a:ext cx="223667" cy="3280443"/>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10" name="Rectangle 109">
              <a:extLst>
                <a:ext uri="{FF2B5EF4-FFF2-40B4-BE49-F238E27FC236}">
                  <a16:creationId xmlns:a16="http://schemas.microsoft.com/office/drawing/2014/main" id="{77AF27C5-6EDD-47DE-B7AD-411105FB57A1}"/>
                </a:ext>
              </a:extLst>
            </p:cNvPr>
            <p:cNvSpPr/>
            <p:nvPr/>
          </p:nvSpPr>
          <p:spPr>
            <a:xfrm>
              <a:off x="976457" y="5441971"/>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111" name="Rectangle 110">
              <a:extLst>
                <a:ext uri="{FF2B5EF4-FFF2-40B4-BE49-F238E27FC236}">
                  <a16:creationId xmlns:a16="http://schemas.microsoft.com/office/drawing/2014/main" id="{6413AE6B-255D-442C-9AC2-4C9CC9BFBF3D}"/>
                </a:ext>
              </a:extLst>
            </p:cNvPr>
            <p:cNvSpPr/>
            <p:nvPr/>
          </p:nvSpPr>
          <p:spPr>
            <a:xfrm>
              <a:off x="976457" y="5031916"/>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112" name="Rectangle 111">
              <a:extLst>
                <a:ext uri="{FF2B5EF4-FFF2-40B4-BE49-F238E27FC236}">
                  <a16:creationId xmlns:a16="http://schemas.microsoft.com/office/drawing/2014/main" id="{2DEE0512-654B-4486-BC26-682B3A3B392F}"/>
                </a:ext>
              </a:extLst>
            </p:cNvPr>
            <p:cNvSpPr/>
            <p:nvPr/>
          </p:nvSpPr>
          <p:spPr>
            <a:xfrm>
              <a:off x="976457" y="4621861"/>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Servers</a:t>
              </a:r>
            </a:p>
          </p:txBody>
        </p:sp>
        <p:sp>
          <p:nvSpPr>
            <p:cNvPr id="113" name="Rectangle 112">
              <a:extLst>
                <a:ext uri="{FF2B5EF4-FFF2-40B4-BE49-F238E27FC236}">
                  <a16:creationId xmlns:a16="http://schemas.microsoft.com/office/drawing/2014/main" id="{C5A6142D-267B-4739-8078-9706473860F2}"/>
                </a:ext>
              </a:extLst>
            </p:cNvPr>
            <p:cNvSpPr/>
            <p:nvPr/>
          </p:nvSpPr>
          <p:spPr>
            <a:xfrm>
              <a:off x="976457" y="3801750"/>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O/S</a:t>
              </a:r>
            </a:p>
          </p:txBody>
        </p:sp>
        <p:sp>
          <p:nvSpPr>
            <p:cNvPr id="114" name="Rectangle 113">
              <a:extLst>
                <a:ext uri="{FF2B5EF4-FFF2-40B4-BE49-F238E27FC236}">
                  <a16:creationId xmlns:a16="http://schemas.microsoft.com/office/drawing/2014/main" id="{4B787F7A-C021-41CB-BB8F-0A243C2C94CE}"/>
                </a:ext>
              </a:extLst>
            </p:cNvPr>
            <p:cNvSpPr/>
            <p:nvPr/>
          </p:nvSpPr>
          <p:spPr>
            <a:xfrm>
              <a:off x="976457" y="3391695"/>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Middleware</a:t>
              </a:r>
            </a:p>
          </p:txBody>
        </p:sp>
        <p:sp>
          <p:nvSpPr>
            <p:cNvPr id="115" name="Rectangle 114">
              <a:extLst>
                <a:ext uri="{FF2B5EF4-FFF2-40B4-BE49-F238E27FC236}">
                  <a16:creationId xmlns:a16="http://schemas.microsoft.com/office/drawing/2014/main" id="{E3A9D079-6D64-417B-BF3A-D1F87EBD4255}"/>
                </a:ext>
              </a:extLst>
            </p:cNvPr>
            <p:cNvSpPr/>
            <p:nvPr/>
          </p:nvSpPr>
          <p:spPr>
            <a:xfrm>
              <a:off x="976457" y="4211805"/>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Virtualization</a:t>
              </a:r>
            </a:p>
          </p:txBody>
        </p:sp>
        <p:sp>
          <p:nvSpPr>
            <p:cNvPr id="116" name="Rectangle 115">
              <a:extLst>
                <a:ext uri="{FF2B5EF4-FFF2-40B4-BE49-F238E27FC236}">
                  <a16:creationId xmlns:a16="http://schemas.microsoft.com/office/drawing/2014/main" id="{5C46EF79-5D90-44EF-8417-1CC277E11B50}"/>
                </a:ext>
              </a:extLst>
            </p:cNvPr>
            <p:cNvSpPr/>
            <p:nvPr/>
          </p:nvSpPr>
          <p:spPr>
            <a:xfrm>
              <a:off x="976457" y="2981639"/>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22" name="Group 21">
            <a:extLst>
              <a:ext uri="{FF2B5EF4-FFF2-40B4-BE49-F238E27FC236}">
                <a16:creationId xmlns:a16="http://schemas.microsoft.com/office/drawing/2014/main" id="{AC2C63FA-AD7A-4315-BA31-002034855EA6}"/>
              </a:ext>
            </a:extLst>
          </p:cNvPr>
          <p:cNvGrpSpPr/>
          <p:nvPr/>
        </p:nvGrpSpPr>
        <p:grpSpPr>
          <a:xfrm>
            <a:off x="2812328" y="1720207"/>
            <a:ext cx="2094876" cy="4303749"/>
            <a:chOff x="2812328" y="1511000"/>
            <a:chExt cx="2094876" cy="4303749"/>
          </a:xfrm>
        </p:grpSpPr>
        <p:sp>
          <p:nvSpPr>
            <p:cNvPr id="118" name="Rectangle 117">
              <a:extLst>
                <a:ext uri="{FF2B5EF4-FFF2-40B4-BE49-F238E27FC236}">
                  <a16:creationId xmlns:a16="http://schemas.microsoft.com/office/drawing/2014/main" id="{7E8A1257-6ECC-4523-A18C-B19F7762871F}"/>
                </a:ext>
              </a:extLst>
            </p:cNvPr>
            <p:cNvSpPr/>
            <p:nvPr/>
          </p:nvSpPr>
          <p:spPr>
            <a:xfrm>
              <a:off x="3239684" y="1511000"/>
              <a:ext cx="1667520" cy="627864"/>
            </a:xfrm>
            <a:prstGeom prst="rect">
              <a:avLst/>
            </a:prstGeom>
            <a:noFill/>
            <a:ln w="9525" cap="flat" cmpd="sng" algn="ctr">
              <a:noFill/>
              <a:prstDash val="solid"/>
            </a:ln>
            <a:effectLst/>
          </p:spPr>
          <p:txBody>
            <a:bodyPr wrap="square"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Infrastructure</a:t>
              </a:r>
            </a:p>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(as a Service)</a:t>
              </a:r>
            </a:p>
          </p:txBody>
        </p:sp>
        <p:sp>
          <p:nvSpPr>
            <p:cNvPr id="119" name="Rectangle 118">
              <a:extLst>
                <a:ext uri="{FF2B5EF4-FFF2-40B4-BE49-F238E27FC236}">
                  <a16:creationId xmlns:a16="http://schemas.microsoft.com/office/drawing/2014/main" id="{C3A8986A-D2D5-4369-BB44-6E2DE0D9B894}"/>
                </a:ext>
              </a:extLst>
            </p:cNvPr>
            <p:cNvSpPr/>
            <p:nvPr/>
          </p:nvSpPr>
          <p:spPr>
            <a:xfrm>
              <a:off x="3327889" y="4211805"/>
              <a:ext cx="1491110"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Virtualization</a:t>
              </a:r>
            </a:p>
          </p:txBody>
        </p:sp>
        <p:sp>
          <p:nvSpPr>
            <p:cNvPr id="120" name="TextBox 52">
              <a:extLst>
                <a:ext uri="{FF2B5EF4-FFF2-40B4-BE49-F238E27FC236}">
                  <a16:creationId xmlns:a16="http://schemas.microsoft.com/office/drawing/2014/main" id="{BBACCADC-1700-47FC-8ACF-88616473E5CF}"/>
                </a:ext>
              </a:extLst>
            </p:cNvPr>
            <p:cNvSpPr txBox="1"/>
            <p:nvPr/>
          </p:nvSpPr>
          <p:spPr>
            <a:xfrm rot="16200000">
              <a:off x="2493418" y="3024989"/>
              <a:ext cx="923897" cy="286077"/>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121" name="Left Brace 120">
              <a:extLst>
                <a:ext uri="{FF2B5EF4-FFF2-40B4-BE49-F238E27FC236}">
                  <a16:creationId xmlns:a16="http://schemas.microsoft.com/office/drawing/2014/main" id="{9F33452B-EA07-4FE7-940F-7D82E5D71E55}"/>
                </a:ext>
              </a:extLst>
            </p:cNvPr>
            <p:cNvSpPr/>
            <p:nvPr/>
          </p:nvSpPr>
          <p:spPr>
            <a:xfrm>
              <a:off x="3104222" y="2347917"/>
              <a:ext cx="223667" cy="1640221"/>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22" name="TextBox 52">
              <a:extLst>
                <a:ext uri="{FF2B5EF4-FFF2-40B4-BE49-F238E27FC236}">
                  <a16:creationId xmlns:a16="http://schemas.microsoft.com/office/drawing/2014/main" id="{03C15007-A311-46F3-96B0-203F93E354E3}"/>
                </a:ext>
              </a:extLst>
            </p:cNvPr>
            <p:cNvSpPr txBox="1"/>
            <p:nvPr/>
          </p:nvSpPr>
          <p:spPr>
            <a:xfrm rot="16200000">
              <a:off x="2278496" y="4870239"/>
              <a:ext cx="1353745" cy="286077"/>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23" name="Left Brace 122">
              <a:extLst>
                <a:ext uri="{FF2B5EF4-FFF2-40B4-BE49-F238E27FC236}">
                  <a16:creationId xmlns:a16="http://schemas.microsoft.com/office/drawing/2014/main" id="{312E61D8-22F0-4402-8DF7-87B8EB0034CD}"/>
                </a:ext>
              </a:extLst>
            </p:cNvPr>
            <p:cNvSpPr/>
            <p:nvPr/>
          </p:nvSpPr>
          <p:spPr>
            <a:xfrm>
              <a:off x="3104223" y="4398194"/>
              <a:ext cx="223667" cy="1230166"/>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5485E3-A3A4-43DF-BD30-1602407B64B1}"/>
                </a:ext>
              </a:extLst>
            </p:cNvPr>
            <p:cNvSpPr/>
            <p:nvPr/>
          </p:nvSpPr>
          <p:spPr>
            <a:xfrm>
              <a:off x="3327890" y="3801750"/>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O/S</a:t>
              </a:r>
            </a:p>
          </p:txBody>
        </p:sp>
        <p:sp>
          <p:nvSpPr>
            <p:cNvPr id="126" name="Rectangle 125">
              <a:extLst>
                <a:ext uri="{FF2B5EF4-FFF2-40B4-BE49-F238E27FC236}">
                  <a16:creationId xmlns:a16="http://schemas.microsoft.com/office/drawing/2014/main" id="{A35A8F55-BC4A-4EBC-9BAE-F037ED3B8550}"/>
                </a:ext>
              </a:extLst>
            </p:cNvPr>
            <p:cNvSpPr/>
            <p:nvPr/>
          </p:nvSpPr>
          <p:spPr>
            <a:xfrm>
              <a:off x="3327890" y="3391695"/>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Middleware</a:t>
              </a:r>
            </a:p>
          </p:txBody>
        </p:sp>
        <p:sp>
          <p:nvSpPr>
            <p:cNvPr id="127" name="Rectangle 126">
              <a:extLst>
                <a:ext uri="{FF2B5EF4-FFF2-40B4-BE49-F238E27FC236}">
                  <a16:creationId xmlns:a16="http://schemas.microsoft.com/office/drawing/2014/main" id="{009868C3-8355-4576-B81A-869BF5747D4A}"/>
                </a:ext>
              </a:extLst>
            </p:cNvPr>
            <p:cNvSpPr/>
            <p:nvPr/>
          </p:nvSpPr>
          <p:spPr>
            <a:xfrm>
              <a:off x="3327890" y="2571584"/>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28" name="Rectangle 127">
              <a:extLst>
                <a:ext uri="{FF2B5EF4-FFF2-40B4-BE49-F238E27FC236}">
                  <a16:creationId xmlns:a16="http://schemas.microsoft.com/office/drawing/2014/main" id="{FADFB0D1-8907-4C87-83A2-233256C59B7D}"/>
                </a:ext>
              </a:extLst>
            </p:cNvPr>
            <p:cNvSpPr>
              <a:spLocks/>
            </p:cNvSpPr>
            <p:nvPr/>
          </p:nvSpPr>
          <p:spPr>
            <a:xfrm>
              <a:off x="3327890" y="2161529"/>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Applications</a:t>
              </a:r>
            </a:p>
          </p:txBody>
        </p:sp>
        <p:sp>
          <p:nvSpPr>
            <p:cNvPr id="129" name="Rectangle 128">
              <a:extLst>
                <a:ext uri="{FF2B5EF4-FFF2-40B4-BE49-F238E27FC236}">
                  <a16:creationId xmlns:a16="http://schemas.microsoft.com/office/drawing/2014/main" id="{8F250687-9F94-4EDC-BF15-E9CCE259E26C}"/>
                </a:ext>
              </a:extLst>
            </p:cNvPr>
            <p:cNvSpPr/>
            <p:nvPr/>
          </p:nvSpPr>
          <p:spPr>
            <a:xfrm>
              <a:off x="3327890" y="2981639"/>
              <a:ext cx="1491110"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Runtime</a:t>
              </a:r>
            </a:p>
          </p:txBody>
        </p:sp>
        <p:sp>
          <p:nvSpPr>
            <p:cNvPr id="130" name="Rectangle 129">
              <a:extLst>
                <a:ext uri="{FF2B5EF4-FFF2-40B4-BE49-F238E27FC236}">
                  <a16:creationId xmlns:a16="http://schemas.microsoft.com/office/drawing/2014/main" id="{D4FF8808-9EBC-41F4-A3E5-CE76E4637F05}"/>
                </a:ext>
              </a:extLst>
            </p:cNvPr>
            <p:cNvSpPr/>
            <p:nvPr/>
          </p:nvSpPr>
          <p:spPr>
            <a:xfrm>
              <a:off x="3327889" y="5441971"/>
              <a:ext cx="1491110"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131" name="Rectangle 130">
              <a:extLst>
                <a:ext uri="{FF2B5EF4-FFF2-40B4-BE49-F238E27FC236}">
                  <a16:creationId xmlns:a16="http://schemas.microsoft.com/office/drawing/2014/main" id="{0AFFF08A-35D0-4D1C-8D1F-38F702D05DEC}"/>
                </a:ext>
              </a:extLst>
            </p:cNvPr>
            <p:cNvSpPr/>
            <p:nvPr/>
          </p:nvSpPr>
          <p:spPr>
            <a:xfrm>
              <a:off x="3327889" y="5031916"/>
              <a:ext cx="1491110"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132" name="Rectangle 131">
              <a:extLst>
                <a:ext uri="{FF2B5EF4-FFF2-40B4-BE49-F238E27FC236}">
                  <a16:creationId xmlns:a16="http://schemas.microsoft.com/office/drawing/2014/main" id="{D6611191-4682-4945-91A8-C95487536C4A}"/>
                </a:ext>
              </a:extLst>
            </p:cNvPr>
            <p:cNvSpPr/>
            <p:nvPr/>
          </p:nvSpPr>
          <p:spPr>
            <a:xfrm>
              <a:off x="3327889" y="4621861"/>
              <a:ext cx="1491110"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Servers</a:t>
              </a:r>
            </a:p>
          </p:txBody>
        </p:sp>
      </p:grpSp>
      <p:grpSp>
        <p:nvGrpSpPr>
          <p:cNvPr id="23" name="Group 22">
            <a:extLst>
              <a:ext uri="{FF2B5EF4-FFF2-40B4-BE49-F238E27FC236}">
                <a16:creationId xmlns:a16="http://schemas.microsoft.com/office/drawing/2014/main" id="{62BE3998-9A98-4F07-BEBE-EB90E3B7A564}"/>
              </a:ext>
            </a:extLst>
          </p:cNvPr>
          <p:cNvGrpSpPr/>
          <p:nvPr/>
        </p:nvGrpSpPr>
        <p:grpSpPr>
          <a:xfrm>
            <a:off x="5141178" y="1720207"/>
            <a:ext cx="2029256" cy="4303749"/>
            <a:chOff x="5141178" y="1511000"/>
            <a:chExt cx="2029256" cy="4303749"/>
          </a:xfrm>
        </p:grpSpPr>
        <p:sp>
          <p:nvSpPr>
            <p:cNvPr id="138" name="Rectangle 137">
              <a:extLst>
                <a:ext uri="{FF2B5EF4-FFF2-40B4-BE49-F238E27FC236}">
                  <a16:creationId xmlns:a16="http://schemas.microsoft.com/office/drawing/2014/main" id="{E747926B-C04A-4F1D-B9CA-BE2D7DC540BD}"/>
                </a:ext>
              </a:extLst>
            </p:cNvPr>
            <p:cNvSpPr/>
            <p:nvPr/>
          </p:nvSpPr>
          <p:spPr>
            <a:xfrm>
              <a:off x="5679321" y="1511000"/>
              <a:ext cx="1491111" cy="627864"/>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Platform</a:t>
              </a:r>
            </a:p>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(as a Service)</a:t>
              </a:r>
            </a:p>
          </p:txBody>
        </p:sp>
        <p:sp>
          <p:nvSpPr>
            <p:cNvPr id="139" name="Rectangle 138">
              <a:extLst>
                <a:ext uri="{FF2B5EF4-FFF2-40B4-BE49-F238E27FC236}">
                  <a16:creationId xmlns:a16="http://schemas.microsoft.com/office/drawing/2014/main" id="{191934D1-6AE5-448A-AF38-7A487FE4B242}"/>
                </a:ext>
              </a:extLst>
            </p:cNvPr>
            <p:cNvSpPr/>
            <p:nvPr/>
          </p:nvSpPr>
          <p:spPr>
            <a:xfrm>
              <a:off x="5679323" y="2571584"/>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140" name="Rectangle 139">
              <a:extLst>
                <a:ext uri="{FF2B5EF4-FFF2-40B4-BE49-F238E27FC236}">
                  <a16:creationId xmlns:a16="http://schemas.microsoft.com/office/drawing/2014/main" id="{AF0105F5-6AC8-462F-A1CD-792F191B33E8}"/>
                </a:ext>
              </a:extLst>
            </p:cNvPr>
            <p:cNvSpPr>
              <a:spLocks/>
            </p:cNvSpPr>
            <p:nvPr/>
          </p:nvSpPr>
          <p:spPr>
            <a:xfrm>
              <a:off x="5679323" y="2161529"/>
              <a:ext cx="1491111" cy="372778"/>
            </a:xfrm>
            <a:prstGeom prst="rect">
              <a:avLst/>
            </a:prstGeom>
            <a:solidFill>
              <a:srgbClr val="E2EAF5"/>
            </a:solidFill>
            <a:ln w="19050" cap="flat" cmpd="sng" algn="ctr">
              <a:solidFill>
                <a:srgbClr val="0078D7"/>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Applications</a:t>
              </a:r>
            </a:p>
          </p:txBody>
        </p:sp>
        <p:sp>
          <p:nvSpPr>
            <p:cNvPr id="141" name="TextBox 52">
              <a:extLst>
                <a:ext uri="{FF2B5EF4-FFF2-40B4-BE49-F238E27FC236}">
                  <a16:creationId xmlns:a16="http://schemas.microsoft.com/office/drawing/2014/main" id="{6335EEDF-8AEA-4C09-9CF9-E82FC2991B73}"/>
                </a:ext>
              </a:extLst>
            </p:cNvPr>
            <p:cNvSpPr txBox="1"/>
            <p:nvPr/>
          </p:nvSpPr>
          <p:spPr>
            <a:xfrm rot="16200000">
              <a:off x="4934024" y="2405960"/>
              <a:ext cx="745555" cy="331248"/>
            </a:xfrm>
            <a:prstGeom prst="rect">
              <a:avLst/>
            </a:prstGeom>
            <a:noFill/>
          </p:spPr>
          <p:txBody>
            <a:bodyPr vert="horz" wrap="none" lIns="146304" tIns="91440" rIns="146304" bIns="9144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You manage</a:t>
              </a:r>
            </a:p>
          </p:txBody>
        </p:sp>
        <p:sp>
          <p:nvSpPr>
            <p:cNvPr id="155" name="Left Brace 154">
              <a:extLst>
                <a:ext uri="{FF2B5EF4-FFF2-40B4-BE49-F238E27FC236}">
                  <a16:creationId xmlns:a16="http://schemas.microsoft.com/office/drawing/2014/main" id="{7E9C66B6-D850-48C6-B84E-F7650A938F9E}"/>
                </a:ext>
              </a:extLst>
            </p:cNvPr>
            <p:cNvSpPr/>
            <p:nvPr/>
          </p:nvSpPr>
          <p:spPr>
            <a:xfrm>
              <a:off x="5455656" y="2347917"/>
              <a:ext cx="223667" cy="372778"/>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56" name="TextBox 52">
              <a:extLst>
                <a:ext uri="{FF2B5EF4-FFF2-40B4-BE49-F238E27FC236}">
                  <a16:creationId xmlns:a16="http://schemas.microsoft.com/office/drawing/2014/main" id="{6DE86E27-9732-4386-A2E1-CF8CB8C0B75C}"/>
                </a:ext>
              </a:extLst>
            </p:cNvPr>
            <p:cNvSpPr txBox="1"/>
            <p:nvPr/>
          </p:nvSpPr>
          <p:spPr>
            <a:xfrm rot="16200000">
              <a:off x="4629930" y="4255156"/>
              <a:ext cx="1353745" cy="286078"/>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57" name="Left Brace 156">
              <a:extLst>
                <a:ext uri="{FF2B5EF4-FFF2-40B4-BE49-F238E27FC236}">
                  <a16:creationId xmlns:a16="http://schemas.microsoft.com/office/drawing/2014/main" id="{AB9BBA3E-D35F-40EC-97A4-0E2132EF2235}"/>
                </a:ext>
              </a:extLst>
            </p:cNvPr>
            <p:cNvSpPr/>
            <p:nvPr/>
          </p:nvSpPr>
          <p:spPr>
            <a:xfrm>
              <a:off x="5455656" y="3168028"/>
              <a:ext cx="223667" cy="2460332"/>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61" name="Rectangle 160">
              <a:extLst>
                <a:ext uri="{FF2B5EF4-FFF2-40B4-BE49-F238E27FC236}">
                  <a16:creationId xmlns:a16="http://schemas.microsoft.com/office/drawing/2014/main" id="{9669F025-2006-4070-B094-875AD861BF69}"/>
                </a:ext>
              </a:extLst>
            </p:cNvPr>
            <p:cNvSpPr/>
            <p:nvPr/>
          </p:nvSpPr>
          <p:spPr>
            <a:xfrm>
              <a:off x="5679322" y="5441971"/>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171" name="Rectangle 170">
              <a:extLst>
                <a:ext uri="{FF2B5EF4-FFF2-40B4-BE49-F238E27FC236}">
                  <a16:creationId xmlns:a16="http://schemas.microsoft.com/office/drawing/2014/main" id="{00A63781-6FF1-49A9-BFE5-1209BA837649}"/>
                </a:ext>
              </a:extLst>
            </p:cNvPr>
            <p:cNvSpPr/>
            <p:nvPr/>
          </p:nvSpPr>
          <p:spPr>
            <a:xfrm>
              <a:off x="5679322" y="5031916"/>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172" name="Rectangle 171">
              <a:extLst>
                <a:ext uri="{FF2B5EF4-FFF2-40B4-BE49-F238E27FC236}">
                  <a16:creationId xmlns:a16="http://schemas.microsoft.com/office/drawing/2014/main" id="{4A6A81FF-A3F5-4325-B394-50447C330D13}"/>
                </a:ext>
              </a:extLst>
            </p:cNvPr>
            <p:cNvSpPr/>
            <p:nvPr/>
          </p:nvSpPr>
          <p:spPr>
            <a:xfrm>
              <a:off x="5679322" y="4621861"/>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Servers</a:t>
              </a:r>
            </a:p>
          </p:txBody>
        </p:sp>
        <p:sp>
          <p:nvSpPr>
            <p:cNvPr id="173" name="Rectangle 172">
              <a:extLst>
                <a:ext uri="{FF2B5EF4-FFF2-40B4-BE49-F238E27FC236}">
                  <a16:creationId xmlns:a16="http://schemas.microsoft.com/office/drawing/2014/main" id="{A76E2E95-A436-4ED0-A5EF-EFCF30C215B1}"/>
                </a:ext>
              </a:extLst>
            </p:cNvPr>
            <p:cNvSpPr/>
            <p:nvPr/>
          </p:nvSpPr>
          <p:spPr>
            <a:xfrm>
              <a:off x="5679322" y="4211805"/>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Virtualization</a:t>
              </a:r>
            </a:p>
          </p:txBody>
        </p:sp>
        <p:sp>
          <p:nvSpPr>
            <p:cNvPr id="174" name="Rectangle 173">
              <a:extLst>
                <a:ext uri="{FF2B5EF4-FFF2-40B4-BE49-F238E27FC236}">
                  <a16:creationId xmlns:a16="http://schemas.microsoft.com/office/drawing/2014/main" id="{AD2C93AB-0CD2-4DA7-941D-A18494AD57FA}"/>
                </a:ext>
              </a:extLst>
            </p:cNvPr>
            <p:cNvSpPr/>
            <p:nvPr/>
          </p:nvSpPr>
          <p:spPr>
            <a:xfrm>
              <a:off x="5679322" y="3801750"/>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O/S</a:t>
              </a:r>
            </a:p>
          </p:txBody>
        </p:sp>
        <p:sp>
          <p:nvSpPr>
            <p:cNvPr id="180" name="Rectangle 179">
              <a:extLst>
                <a:ext uri="{FF2B5EF4-FFF2-40B4-BE49-F238E27FC236}">
                  <a16:creationId xmlns:a16="http://schemas.microsoft.com/office/drawing/2014/main" id="{E0395AA0-0644-4958-AC55-99635D38FAF7}"/>
                </a:ext>
              </a:extLst>
            </p:cNvPr>
            <p:cNvSpPr/>
            <p:nvPr/>
          </p:nvSpPr>
          <p:spPr>
            <a:xfrm>
              <a:off x="5679322" y="3391695"/>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Middleware</a:t>
              </a:r>
            </a:p>
          </p:txBody>
        </p:sp>
        <p:sp>
          <p:nvSpPr>
            <p:cNvPr id="181" name="Rectangle 180">
              <a:extLst>
                <a:ext uri="{FF2B5EF4-FFF2-40B4-BE49-F238E27FC236}">
                  <a16:creationId xmlns:a16="http://schemas.microsoft.com/office/drawing/2014/main" id="{55F7E302-2CFD-4831-8213-E418D5DB93DC}"/>
                </a:ext>
              </a:extLst>
            </p:cNvPr>
            <p:cNvSpPr/>
            <p:nvPr/>
          </p:nvSpPr>
          <p:spPr>
            <a:xfrm>
              <a:off x="5679322" y="2981639"/>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24" name="Group 23">
            <a:extLst>
              <a:ext uri="{FF2B5EF4-FFF2-40B4-BE49-F238E27FC236}">
                <a16:creationId xmlns:a16="http://schemas.microsoft.com/office/drawing/2014/main" id="{105EB98A-DDB3-450A-BF9D-A2C1F52741F3}"/>
              </a:ext>
            </a:extLst>
          </p:cNvPr>
          <p:cNvGrpSpPr/>
          <p:nvPr/>
        </p:nvGrpSpPr>
        <p:grpSpPr>
          <a:xfrm>
            <a:off x="7515195" y="1720207"/>
            <a:ext cx="1962177" cy="4303749"/>
            <a:chOff x="7515195" y="1511000"/>
            <a:chExt cx="1962177" cy="4303749"/>
          </a:xfrm>
        </p:grpSpPr>
        <p:sp>
          <p:nvSpPr>
            <p:cNvPr id="192" name="TextBox 52">
              <a:extLst>
                <a:ext uri="{FF2B5EF4-FFF2-40B4-BE49-F238E27FC236}">
                  <a16:creationId xmlns:a16="http://schemas.microsoft.com/office/drawing/2014/main" id="{4D81FD9B-0D1F-465B-B1D4-7381E68D8339}"/>
                </a:ext>
              </a:extLst>
            </p:cNvPr>
            <p:cNvSpPr txBox="1"/>
            <p:nvPr/>
          </p:nvSpPr>
          <p:spPr>
            <a:xfrm rot="16200000">
              <a:off x="6981361" y="3845100"/>
              <a:ext cx="1353745" cy="286078"/>
            </a:xfrm>
            <a:prstGeom prst="rect">
              <a:avLst/>
            </a:prstGeom>
            <a:noFill/>
          </p:spPr>
          <p:txBody>
            <a:bodyPr vert="horz" wrap="none" lIns="146304" tIns="91440" rIns="146304"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prstClr val="black"/>
                      </a:gs>
                      <a:gs pos="100000">
                        <a:prstClr val="black"/>
                      </a:gs>
                    </a:gsLst>
                    <a:lin ang="5400000" scaled="0"/>
                  </a:gradFill>
                  <a:effectLst/>
                  <a:uLnTx/>
                  <a:uFillTx/>
                  <a:latin typeface="Segoe UI" panose="020B0502040204020203" pitchFamily="34" charset="0"/>
                  <a:ea typeface="Kozuka Gothic Pro R" pitchFamily="34" charset="-128"/>
                  <a:cs typeface="Segoe UI" panose="020B0502040204020203" pitchFamily="34" charset="0"/>
                </a:rPr>
                <a:t>Managed by vendor</a:t>
              </a:r>
            </a:p>
          </p:txBody>
        </p:sp>
        <p:sp>
          <p:nvSpPr>
            <p:cNvPr id="197" name="Left Brace 196">
              <a:extLst>
                <a:ext uri="{FF2B5EF4-FFF2-40B4-BE49-F238E27FC236}">
                  <a16:creationId xmlns:a16="http://schemas.microsoft.com/office/drawing/2014/main" id="{E3FC4E22-840F-4AC7-BAAB-DDDDE1B4F532}"/>
                </a:ext>
              </a:extLst>
            </p:cNvPr>
            <p:cNvSpPr/>
            <p:nvPr/>
          </p:nvSpPr>
          <p:spPr>
            <a:xfrm>
              <a:off x="7807087" y="2347917"/>
              <a:ext cx="223667" cy="3280443"/>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lIns="146304" tIns="91440" rIns="146304" bIns="91440" rtlCol="0" anchor="ctr"/>
            <a:lstStyle/>
            <a:p>
              <a:pPr marL="0" marR="0" lvl="0" indent="0" algn="ctr" defTabSz="1242813" rtl="0" eaLnBrk="1" fontAlgn="auto" latinLnBrk="0" hangingPunct="1">
                <a:lnSpc>
                  <a:spcPct val="9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Segoe UI" pitchFamily="34" charset="0"/>
                <a:cs typeface="Segoe UI" pitchFamily="34" charset="0"/>
              </a:endParaRPr>
            </a:p>
          </p:txBody>
        </p:sp>
        <p:sp>
          <p:nvSpPr>
            <p:cNvPr id="198" name="Rectangle 197">
              <a:extLst>
                <a:ext uri="{FF2B5EF4-FFF2-40B4-BE49-F238E27FC236}">
                  <a16:creationId xmlns:a16="http://schemas.microsoft.com/office/drawing/2014/main" id="{CBF2CF84-9366-49F0-9959-E59110FB56B0}"/>
                </a:ext>
              </a:extLst>
            </p:cNvPr>
            <p:cNvSpPr/>
            <p:nvPr/>
          </p:nvSpPr>
          <p:spPr>
            <a:xfrm>
              <a:off x="7986261" y="1511000"/>
              <a:ext cx="1491111" cy="627864"/>
            </a:xfrm>
            <a:prstGeom prst="rect">
              <a:avLst/>
            </a:prstGeom>
            <a:noFill/>
            <a:ln w="9525" cap="flat" cmpd="sng" algn="ctr">
              <a:noFill/>
              <a:prstDash val="solid"/>
            </a:ln>
            <a:effectLst/>
          </p:spPr>
          <p:txBody>
            <a:bodyPr lIns="146304" tIns="91440" rIns="146304" bIns="9144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Software</a:t>
              </a:r>
            </a:p>
            <a:p>
              <a:pPr marL="0" marR="0" lvl="1" indent="0" algn="ctr" defTabSz="1242711" rtl="0" eaLnBrk="1" fontAlgn="base"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Kozuka Gothic Pro R" pitchFamily="34" charset="-128"/>
                  <a:cs typeface="+mn-cs"/>
                </a:rPr>
                <a:t>(as a Service)</a:t>
              </a:r>
            </a:p>
          </p:txBody>
        </p:sp>
        <p:sp>
          <p:nvSpPr>
            <p:cNvPr id="203" name="Rectangle 202">
              <a:extLst>
                <a:ext uri="{FF2B5EF4-FFF2-40B4-BE49-F238E27FC236}">
                  <a16:creationId xmlns:a16="http://schemas.microsoft.com/office/drawing/2014/main" id="{FF84CF35-9F03-4A26-A31D-E6D4EE159D4D}"/>
                </a:ext>
              </a:extLst>
            </p:cNvPr>
            <p:cNvSpPr/>
            <p:nvPr/>
          </p:nvSpPr>
          <p:spPr>
            <a:xfrm>
              <a:off x="7986261" y="5441971"/>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Networking</a:t>
              </a:r>
            </a:p>
          </p:txBody>
        </p:sp>
        <p:sp>
          <p:nvSpPr>
            <p:cNvPr id="204" name="Rectangle 203">
              <a:extLst>
                <a:ext uri="{FF2B5EF4-FFF2-40B4-BE49-F238E27FC236}">
                  <a16:creationId xmlns:a16="http://schemas.microsoft.com/office/drawing/2014/main" id="{F0C1A026-9B54-4B7E-BDC9-8C04F0397177}"/>
                </a:ext>
              </a:extLst>
            </p:cNvPr>
            <p:cNvSpPr/>
            <p:nvPr/>
          </p:nvSpPr>
          <p:spPr>
            <a:xfrm>
              <a:off x="7986261" y="5031916"/>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209" name="Rectangle 208">
              <a:extLst>
                <a:ext uri="{FF2B5EF4-FFF2-40B4-BE49-F238E27FC236}">
                  <a16:creationId xmlns:a16="http://schemas.microsoft.com/office/drawing/2014/main" id="{28D02A91-69F8-4695-9538-F4AD57B3B951}"/>
                </a:ext>
              </a:extLst>
            </p:cNvPr>
            <p:cNvSpPr/>
            <p:nvPr/>
          </p:nvSpPr>
          <p:spPr>
            <a:xfrm>
              <a:off x="7986261" y="4621861"/>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Servers</a:t>
              </a:r>
            </a:p>
          </p:txBody>
        </p:sp>
        <p:sp>
          <p:nvSpPr>
            <p:cNvPr id="210" name="Rectangle 209">
              <a:extLst>
                <a:ext uri="{FF2B5EF4-FFF2-40B4-BE49-F238E27FC236}">
                  <a16:creationId xmlns:a16="http://schemas.microsoft.com/office/drawing/2014/main" id="{40A0EC80-B32A-40FC-9DFA-C0EA2EE51480}"/>
                </a:ext>
              </a:extLst>
            </p:cNvPr>
            <p:cNvSpPr/>
            <p:nvPr/>
          </p:nvSpPr>
          <p:spPr>
            <a:xfrm>
              <a:off x="7986261" y="3801750"/>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O/S</a:t>
              </a:r>
            </a:p>
          </p:txBody>
        </p:sp>
        <p:sp>
          <p:nvSpPr>
            <p:cNvPr id="211" name="Rectangle 210">
              <a:extLst>
                <a:ext uri="{FF2B5EF4-FFF2-40B4-BE49-F238E27FC236}">
                  <a16:creationId xmlns:a16="http://schemas.microsoft.com/office/drawing/2014/main" id="{28EBD6BA-A8F3-4035-B481-1BFFBF8FD93C}"/>
                </a:ext>
              </a:extLst>
            </p:cNvPr>
            <p:cNvSpPr/>
            <p:nvPr/>
          </p:nvSpPr>
          <p:spPr>
            <a:xfrm>
              <a:off x="7986261" y="3391695"/>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Middleware</a:t>
              </a:r>
            </a:p>
          </p:txBody>
        </p:sp>
        <p:sp>
          <p:nvSpPr>
            <p:cNvPr id="212" name="Rectangle 211">
              <a:extLst>
                <a:ext uri="{FF2B5EF4-FFF2-40B4-BE49-F238E27FC236}">
                  <a16:creationId xmlns:a16="http://schemas.microsoft.com/office/drawing/2014/main" id="{C8D95187-32C0-4B01-8DF8-A48C56FEB083}"/>
                </a:ext>
              </a:extLst>
            </p:cNvPr>
            <p:cNvSpPr/>
            <p:nvPr/>
          </p:nvSpPr>
          <p:spPr>
            <a:xfrm>
              <a:off x="7986261" y="4211805"/>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Virtualization</a:t>
              </a:r>
            </a:p>
          </p:txBody>
        </p:sp>
        <p:sp>
          <p:nvSpPr>
            <p:cNvPr id="213" name="Rectangle 212">
              <a:extLst>
                <a:ext uri="{FF2B5EF4-FFF2-40B4-BE49-F238E27FC236}">
                  <a16:creationId xmlns:a16="http://schemas.microsoft.com/office/drawing/2014/main" id="{404E89F4-F41E-45DA-8351-854D2399AF69}"/>
                </a:ext>
              </a:extLst>
            </p:cNvPr>
            <p:cNvSpPr/>
            <p:nvPr/>
          </p:nvSpPr>
          <p:spPr>
            <a:xfrm>
              <a:off x="7986261" y="2571584"/>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214" name="Rectangle 213">
              <a:extLst>
                <a:ext uri="{FF2B5EF4-FFF2-40B4-BE49-F238E27FC236}">
                  <a16:creationId xmlns:a16="http://schemas.microsoft.com/office/drawing/2014/main" id="{6B9C86A2-03CA-4818-9D86-28171545677D}"/>
                </a:ext>
              </a:extLst>
            </p:cNvPr>
            <p:cNvSpPr>
              <a:spLocks/>
            </p:cNvSpPr>
            <p:nvPr/>
          </p:nvSpPr>
          <p:spPr>
            <a:xfrm>
              <a:off x="7986261" y="2161529"/>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Applications</a:t>
              </a:r>
            </a:p>
          </p:txBody>
        </p:sp>
        <p:sp>
          <p:nvSpPr>
            <p:cNvPr id="215" name="Rectangle 214">
              <a:extLst>
                <a:ext uri="{FF2B5EF4-FFF2-40B4-BE49-F238E27FC236}">
                  <a16:creationId xmlns:a16="http://schemas.microsoft.com/office/drawing/2014/main" id="{EE3FA0E7-CC02-432C-976B-44DA9112870D}"/>
                </a:ext>
              </a:extLst>
            </p:cNvPr>
            <p:cNvSpPr/>
            <p:nvPr/>
          </p:nvSpPr>
          <p:spPr>
            <a:xfrm>
              <a:off x="7986261" y="2981639"/>
              <a:ext cx="1491111" cy="372778"/>
            </a:xfrm>
            <a:prstGeom prst="rect">
              <a:avLst/>
            </a:prstGeom>
            <a:solidFill>
              <a:srgbClr val="E5E5E5"/>
            </a:solidFill>
            <a:ln w="19050" cap="flat" cmpd="sng" algn="ctr">
              <a:solidFill>
                <a:srgbClr val="8B8B8B"/>
              </a:solidFill>
              <a:prstDash val="solid"/>
              <a:miter lim="800000"/>
            </a:ln>
            <a:effectLst/>
          </p:spPr>
          <p:style>
            <a:lnRef idx="2">
              <a:scrgbClr r="0" g="0" b="0"/>
            </a:lnRef>
            <a:fillRef idx="1">
              <a:scrgbClr r="0" g="0" b="0"/>
            </a:fillRef>
            <a:effectRef idx="0">
              <a:scrgbClr r="0" g="0" b="0"/>
            </a:effectRef>
            <a:fontRef idx="minor">
              <a:schemeClr val="lt1"/>
            </a:fontRef>
          </p:style>
          <p:txBody>
            <a:bodyPr lIns="146304" tIns="91440" rIns="146304" bIns="91440" rtlCol="0" anchor="ctr" anchorCtr="0">
              <a:noAutofit/>
            </a:bodyPr>
            <a:lstStyle/>
            <a:p>
              <a:pPr marL="0" marR="0" lvl="0" indent="0" algn="ctr" defTabSz="1242813"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gradFill>
                    <a:gsLst>
                      <a:gs pos="1250">
                        <a:srgbClr val="737373"/>
                      </a:gs>
                      <a:gs pos="100000">
                        <a:srgbClr val="737373"/>
                      </a:gs>
                    </a:gsLst>
                    <a:lin ang="5400000" scaled="0"/>
                  </a:gradFill>
                  <a:effectLst/>
                  <a:uLnTx/>
                  <a:uFillTx/>
                  <a:latin typeface="Segoe UI Semibold" panose="020B0702040204020203" pitchFamily="34" charset="0"/>
                  <a:ea typeface="+mn-ea"/>
                  <a:cs typeface="Segoe UI Semibold" panose="020B0702040204020203" pitchFamily="34" charset="0"/>
                </a:rPr>
                <a:t>Runtime</a:t>
              </a:r>
            </a:p>
          </p:txBody>
        </p:sp>
      </p:grpSp>
    </p:spTree>
    <p:extLst>
      <p:ext uri="{BB962C8B-B14F-4D97-AF65-F5344CB8AC3E}">
        <p14:creationId xmlns:p14="http://schemas.microsoft.com/office/powerpoint/2010/main" val="49985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37"/>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A93BD65-122A-4403-A288-F45068213B0E}"/>
              </a:ext>
            </a:extLst>
          </p:cNvPr>
          <p:cNvGrpSpPr/>
          <p:nvPr/>
        </p:nvGrpSpPr>
        <p:grpSpPr>
          <a:xfrm>
            <a:off x="6481704" y="1410592"/>
            <a:ext cx="4842926" cy="5222941"/>
            <a:chOff x="5541328" y="481323"/>
            <a:chExt cx="5712507" cy="6100232"/>
          </a:xfrm>
        </p:grpSpPr>
        <p:sp>
          <p:nvSpPr>
            <p:cNvPr id="198" name="Freeform: Shape 197">
              <a:extLst>
                <a:ext uri="{FF2B5EF4-FFF2-40B4-BE49-F238E27FC236}">
                  <a16:creationId xmlns:a16="http://schemas.microsoft.com/office/drawing/2014/main" id="{1ADC9B0B-DF91-4851-BE58-762A0218DB02}"/>
                </a:ext>
              </a:extLst>
            </p:cNvPr>
            <p:cNvSpPr/>
            <p:nvPr/>
          </p:nvSpPr>
          <p:spPr bwMode="auto">
            <a:xfrm flipV="1">
              <a:off x="7538642" y="2323022"/>
              <a:ext cx="1816996" cy="100162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ctr"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199" name="TextBox 198">
              <a:extLst>
                <a:ext uri="{FF2B5EF4-FFF2-40B4-BE49-F238E27FC236}">
                  <a16:creationId xmlns:a16="http://schemas.microsoft.com/office/drawing/2014/main" id="{770D1C0C-CB93-4FED-8BF9-5B29D94F32B4}"/>
                </a:ext>
              </a:extLst>
            </p:cNvPr>
            <p:cNvSpPr txBox="1"/>
            <p:nvPr/>
          </p:nvSpPr>
          <p:spPr>
            <a:xfrm>
              <a:off x="6847620" y="3407343"/>
              <a:ext cx="3103084" cy="766877"/>
            </a:xfrm>
            <a:prstGeom prst="rect">
              <a:avLst/>
            </a:prstGeom>
            <a:noFill/>
          </p:spPr>
          <p:txBody>
            <a:bodyPr wrap="none" lIns="175736" tIns="140589" rIns="175736" bIns="140589" rtlCol="0">
              <a:spAutoFit/>
            </a:bodyPr>
            <a:lstStyle/>
            <a:p>
              <a:pPr marL="0" marR="0" lvl="0" indent="0" algn="ctr" defTabSz="878559" rtl="0" eaLnBrk="1" fontAlgn="auto" latinLnBrk="0" hangingPunct="1">
                <a:lnSpc>
                  <a:spcPct val="90000"/>
                </a:lnSpc>
                <a:spcBef>
                  <a:spcPts val="0"/>
                </a:spcBef>
                <a:spcAft>
                  <a:spcPts val="575"/>
                </a:spcAft>
                <a:buClrTx/>
                <a:buSzTx/>
                <a:buFontTx/>
                <a:buNone/>
                <a:tabLst/>
                <a:defRPr/>
              </a:pPr>
              <a:r>
                <a:rPr kumimoji="0" lang="en-US" sz="2691" b="0" i="0" u="none" strike="noStrike" kern="0" cap="none" spc="-48"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Intelligent cloud</a:t>
              </a:r>
            </a:p>
          </p:txBody>
        </p:sp>
        <p:sp>
          <p:nvSpPr>
            <p:cNvPr id="202" name="Freeform 5">
              <a:extLst>
                <a:ext uri="{FF2B5EF4-FFF2-40B4-BE49-F238E27FC236}">
                  <a16:creationId xmlns:a16="http://schemas.microsoft.com/office/drawing/2014/main" id="{9AD84CD4-0192-4AB5-9EC0-BC5550F05450}"/>
                </a:ext>
              </a:extLst>
            </p:cNvPr>
            <p:cNvSpPr>
              <a:spLocks/>
            </p:cNvSpPr>
            <p:nvPr/>
          </p:nvSpPr>
          <p:spPr bwMode="auto">
            <a:xfrm>
              <a:off x="5792670" y="736962"/>
              <a:ext cx="5211354" cy="5219631"/>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2700">
              <a:solidFill>
                <a:schemeClr val="tx2"/>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921" b="0" i="0" u="none" strike="noStrike" kern="0" cap="none" spc="0" normalizeH="0" baseline="0" noProof="0">
                <a:ln>
                  <a:noFill/>
                </a:ln>
                <a:solidFill>
                  <a:srgbClr val="0078D4"/>
                </a:solidFill>
                <a:effectLst/>
                <a:uLnTx/>
                <a:uFillTx/>
                <a:latin typeface="Segoe UI Semilight"/>
                <a:ea typeface="+mn-ea"/>
                <a:cs typeface="Segoe UI" pitchFamily="34" charset="0"/>
              </a:endParaRPr>
            </a:p>
          </p:txBody>
        </p:sp>
        <p:sp>
          <p:nvSpPr>
            <p:cNvPr id="203" name="Oval 202">
              <a:extLst>
                <a:ext uri="{FF2B5EF4-FFF2-40B4-BE49-F238E27FC236}">
                  <a16:creationId xmlns:a16="http://schemas.microsoft.com/office/drawing/2014/main" id="{8635044A-918A-4AB9-B70C-5B19BDEBD0EA}"/>
                </a:ext>
              </a:extLst>
            </p:cNvPr>
            <p:cNvSpPr/>
            <p:nvPr/>
          </p:nvSpPr>
          <p:spPr bwMode="auto">
            <a:xfrm>
              <a:off x="6240424" y="1188860"/>
              <a:ext cx="4314311" cy="4314311"/>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921" b="0" i="0" u="none" strike="noStrike" kern="120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04" name="Oval 203" descr="The devices, services and resources that are connected to the intelligent cloud" title="Intelligent cloud">
              <a:extLst>
                <a:ext uri="{FF2B5EF4-FFF2-40B4-BE49-F238E27FC236}">
                  <a16:creationId xmlns:a16="http://schemas.microsoft.com/office/drawing/2014/main" id="{EAC17D4C-BB5E-4B6A-BE20-23002FECAA56}"/>
                </a:ext>
              </a:extLst>
            </p:cNvPr>
            <p:cNvSpPr/>
            <p:nvPr/>
          </p:nvSpPr>
          <p:spPr bwMode="auto">
            <a:xfrm>
              <a:off x="5743971" y="692406"/>
              <a:ext cx="5307217" cy="5307217"/>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921" b="0" i="0" u="none" strike="noStrike" kern="120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nvGrpSpPr>
            <p:cNvPr id="205" name="Group 204">
              <a:extLst>
                <a:ext uri="{FF2B5EF4-FFF2-40B4-BE49-F238E27FC236}">
                  <a16:creationId xmlns:a16="http://schemas.microsoft.com/office/drawing/2014/main" id="{54EB2DEA-8A05-42E3-B117-7219843E1E69}"/>
                </a:ext>
              </a:extLst>
            </p:cNvPr>
            <p:cNvGrpSpPr/>
            <p:nvPr/>
          </p:nvGrpSpPr>
          <p:grpSpPr>
            <a:xfrm>
              <a:off x="10750628" y="2588120"/>
              <a:ext cx="503207" cy="503207"/>
              <a:chOff x="8666945" y="2708556"/>
              <a:chExt cx="523664" cy="523664"/>
            </a:xfrm>
          </p:grpSpPr>
          <p:sp useBgFill="1">
            <p:nvSpPr>
              <p:cNvPr id="206" name="Oval 205">
                <a:extLst>
                  <a:ext uri="{FF2B5EF4-FFF2-40B4-BE49-F238E27FC236}">
                    <a16:creationId xmlns:a16="http://schemas.microsoft.com/office/drawing/2014/main" id="{9B2C510E-E2FB-489D-B45D-BA662C54DFF8}"/>
                  </a:ext>
                </a:extLst>
              </p:cNvPr>
              <p:cNvSpPr/>
              <p:nvPr/>
            </p:nvSpPr>
            <p:spPr bwMode="auto">
              <a:xfrm rot="4740000">
                <a:off x="8666945" y="2708556"/>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07" name="plant_3">
                <a:extLst>
                  <a:ext uri="{FF2B5EF4-FFF2-40B4-BE49-F238E27FC236}">
                    <a16:creationId xmlns:a16="http://schemas.microsoft.com/office/drawing/2014/main" id="{749BEEB8-B5EB-401C-B5A5-3B76EC90077D}"/>
                  </a:ext>
                </a:extLst>
              </p:cNvPr>
              <p:cNvSpPr>
                <a:spLocks noChangeAspect="1" noEditPoints="1"/>
              </p:cNvSpPr>
              <p:nvPr/>
            </p:nvSpPr>
            <p:spPr bwMode="auto">
              <a:xfrm>
                <a:off x="8832866" y="2806701"/>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11" name="Group 210">
              <a:extLst>
                <a:ext uri="{FF2B5EF4-FFF2-40B4-BE49-F238E27FC236}">
                  <a16:creationId xmlns:a16="http://schemas.microsoft.com/office/drawing/2014/main" id="{89E409C6-D8FB-4C7D-973E-B97356E04EEF}"/>
                </a:ext>
              </a:extLst>
            </p:cNvPr>
            <p:cNvGrpSpPr/>
            <p:nvPr/>
          </p:nvGrpSpPr>
          <p:grpSpPr>
            <a:xfrm>
              <a:off x="7685218" y="481323"/>
              <a:ext cx="503207" cy="503207"/>
              <a:chOff x="5476915" y="516110"/>
              <a:chExt cx="523664" cy="523664"/>
            </a:xfrm>
          </p:grpSpPr>
          <p:sp useBgFill="1">
            <p:nvSpPr>
              <p:cNvPr id="212" name="Oval 211">
                <a:extLst>
                  <a:ext uri="{FF2B5EF4-FFF2-40B4-BE49-F238E27FC236}">
                    <a16:creationId xmlns:a16="http://schemas.microsoft.com/office/drawing/2014/main" id="{F34F9275-5E93-40E8-A0FD-58D7479701F1}"/>
                  </a:ext>
                </a:extLst>
              </p:cNvPr>
              <p:cNvSpPr/>
              <p:nvPr/>
            </p:nvSpPr>
            <p:spPr bwMode="auto">
              <a:xfrm rot="21000000" flipH="1">
                <a:off x="5476915" y="516110"/>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13" name="key">
                <a:extLst>
                  <a:ext uri="{FF2B5EF4-FFF2-40B4-BE49-F238E27FC236}">
                    <a16:creationId xmlns:a16="http://schemas.microsoft.com/office/drawing/2014/main" id="{68B35905-2263-44E4-8476-A464E15CBF1C}"/>
                  </a:ext>
                </a:extLst>
              </p:cNvPr>
              <p:cNvSpPr>
                <a:spLocks noChangeAspect="1" noEditPoints="1"/>
              </p:cNvSpPr>
              <p:nvPr/>
            </p:nvSpPr>
            <p:spPr bwMode="auto">
              <a:xfrm>
                <a:off x="5591044" y="630997"/>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14" name="Group 213">
              <a:extLst>
                <a:ext uri="{FF2B5EF4-FFF2-40B4-BE49-F238E27FC236}">
                  <a16:creationId xmlns:a16="http://schemas.microsoft.com/office/drawing/2014/main" id="{DA4A7EA5-26C5-4B79-B834-E277F3167736}"/>
                </a:ext>
              </a:extLst>
            </p:cNvPr>
            <p:cNvGrpSpPr/>
            <p:nvPr/>
          </p:nvGrpSpPr>
          <p:grpSpPr>
            <a:xfrm>
              <a:off x="6700831" y="869082"/>
              <a:ext cx="503207" cy="503207"/>
              <a:chOff x="4452509" y="919634"/>
              <a:chExt cx="523664" cy="523664"/>
            </a:xfrm>
          </p:grpSpPr>
          <p:sp useBgFill="1">
            <p:nvSpPr>
              <p:cNvPr id="215" name="Oval 214">
                <a:extLst>
                  <a:ext uri="{FF2B5EF4-FFF2-40B4-BE49-F238E27FC236}">
                    <a16:creationId xmlns:a16="http://schemas.microsoft.com/office/drawing/2014/main" id="{14A99B0F-368D-401B-9707-AD02B6D87D3A}"/>
                  </a:ext>
                </a:extLst>
              </p:cNvPr>
              <p:cNvSpPr/>
              <p:nvPr/>
            </p:nvSpPr>
            <p:spPr bwMode="auto">
              <a:xfrm rot="19620000" flipH="1">
                <a:off x="4452509" y="919634"/>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16" name="Temperature_med">
                <a:extLst>
                  <a:ext uri="{FF2B5EF4-FFF2-40B4-BE49-F238E27FC236}">
                    <a16:creationId xmlns:a16="http://schemas.microsoft.com/office/drawing/2014/main" id="{9219B32C-8715-46B2-8FFF-4C5CDCF8DF74}"/>
                  </a:ext>
                </a:extLst>
              </p:cNvPr>
              <p:cNvSpPr>
                <a:spLocks noChangeAspect="1" noEditPoints="1"/>
              </p:cNvSpPr>
              <p:nvPr/>
            </p:nvSpPr>
            <p:spPr bwMode="auto">
              <a:xfrm>
                <a:off x="4642457"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17" name="Group 216">
              <a:extLst>
                <a:ext uri="{FF2B5EF4-FFF2-40B4-BE49-F238E27FC236}">
                  <a16:creationId xmlns:a16="http://schemas.microsoft.com/office/drawing/2014/main" id="{E53CC953-44D2-427B-9909-746DF50BAE29}"/>
                </a:ext>
              </a:extLst>
            </p:cNvPr>
            <p:cNvGrpSpPr/>
            <p:nvPr/>
          </p:nvGrpSpPr>
          <p:grpSpPr>
            <a:xfrm>
              <a:off x="5972439" y="1572483"/>
              <a:ext cx="503207" cy="503207"/>
              <a:chOff x="3694504" y="1651631"/>
              <a:chExt cx="523664" cy="523664"/>
            </a:xfrm>
          </p:grpSpPr>
          <p:sp useBgFill="1">
            <p:nvSpPr>
              <p:cNvPr id="218" name="Oval 217">
                <a:extLst>
                  <a:ext uri="{FF2B5EF4-FFF2-40B4-BE49-F238E27FC236}">
                    <a16:creationId xmlns:a16="http://schemas.microsoft.com/office/drawing/2014/main" id="{F5AF69D5-D609-4CCB-B7B8-41DEC5998034}"/>
                  </a:ext>
                </a:extLst>
              </p:cNvPr>
              <p:cNvSpPr/>
              <p:nvPr/>
            </p:nvSpPr>
            <p:spPr bwMode="auto">
              <a:xfrm rot="18300000" flipH="1">
                <a:off x="3694504" y="1651631"/>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19" name="News_E900">
                <a:extLst>
                  <a:ext uri="{FF2B5EF4-FFF2-40B4-BE49-F238E27FC236}">
                    <a16:creationId xmlns:a16="http://schemas.microsoft.com/office/drawing/2014/main" id="{449D905F-B35A-48FB-A5AA-51903E25FF94}"/>
                  </a:ext>
                </a:extLst>
              </p:cNvPr>
              <p:cNvSpPr>
                <a:spLocks noChangeAspect="1" noEditPoints="1"/>
              </p:cNvSpPr>
              <p:nvPr/>
            </p:nvSpPr>
            <p:spPr bwMode="auto">
              <a:xfrm>
                <a:off x="3791529" y="1803455"/>
                <a:ext cx="329615" cy="22001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20" name="Group 219">
              <a:extLst>
                <a:ext uri="{FF2B5EF4-FFF2-40B4-BE49-F238E27FC236}">
                  <a16:creationId xmlns:a16="http://schemas.microsoft.com/office/drawing/2014/main" id="{52CB4D56-C2B0-442D-BF0F-92E7F0FDD546}"/>
                </a:ext>
              </a:extLst>
            </p:cNvPr>
            <p:cNvGrpSpPr/>
            <p:nvPr/>
          </p:nvGrpSpPr>
          <p:grpSpPr>
            <a:xfrm>
              <a:off x="5920649" y="4539557"/>
              <a:ext cx="503207" cy="503207"/>
              <a:chOff x="3640609" y="4739328"/>
              <a:chExt cx="523664" cy="523664"/>
            </a:xfrm>
          </p:grpSpPr>
          <p:sp useBgFill="1">
            <p:nvSpPr>
              <p:cNvPr id="221" name="Oval 220">
                <a:extLst>
                  <a:ext uri="{FF2B5EF4-FFF2-40B4-BE49-F238E27FC236}">
                    <a16:creationId xmlns:a16="http://schemas.microsoft.com/office/drawing/2014/main" id="{8D49BA1B-11DB-47D4-8A05-305CAFE9669A}"/>
                  </a:ext>
                </a:extLst>
              </p:cNvPr>
              <p:cNvSpPr/>
              <p:nvPr/>
            </p:nvSpPr>
            <p:spPr bwMode="auto">
              <a:xfrm rot="3420000">
                <a:off x="3640609" y="4739328"/>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22" name="ShoppingCart_E7BF">
                <a:extLst>
                  <a:ext uri="{FF2B5EF4-FFF2-40B4-BE49-F238E27FC236}">
                    <a16:creationId xmlns:a16="http://schemas.microsoft.com/office/drawing/2014/main" id="{587E1E4D-0BCF-43E8-98F8-B44329060025}"/>
                  </a:ext>
                </a:extLst>
              </p:cNvPr>
              <p:cNvSpPr>
                <a:spLocks noChangeAspect="1" noEditPoints="1"/>
              </p:cNvSpPr>
              <p:nvPr/>
            </p:nvSpPr>
            <p:spPr bwMode="auto">
              <a:xfrm>
                <a:off x="3739395" y="4862513"/>
                <a:ext cx="326092" cy="2772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23" name="Group 222">
              <a:extLst>
                <a:ext uri="{FF2B5EF4-FFF2-40B4-BE49-F238E27FC236}">
                  <a16:creationId xmlns:a16="http://schemas.microsoft.com/office/drawing/2014/main" id="{CE37FB96-2BE9-4C97-A0ED-18FF1B906673}"/>
                </a:ext>
              </a:extLst>
            </p:cNvPr>
            <p:cNvGrpSpPr/>
            <p:nvPr/>
          </p:nvGrpSpPr>
          <p:grpSpPr>
            <a:xfrm>
              <a:off x="9668938" y="4617373"/>
              <a:ext cx="507072" cy="507072"/>
              <a:chOff x="7541280" y="4820305"/>
              <a:chExt cx="527686" cy="527686"/>
            </a:xfrm>
          </p:grpSpPr>
          <p:sp useBgFill="1">
            <p:nvSpPr>
              <p:cNvPr id="224" name="Oval 223">
                <a:extLst>
                  <a:ext uri="{FF2B5EF4-FFF2-40B4-BE49-F238E27FC236}">
                    <a16:creationId xmlns:a16="http://schemas.microsoft.com/office/drawing/2014/main" id="{FE306451-EAF8-4513-985D-A9D186A7DED9}"/>
                  </a:ext>
                </a:extLst>
              </p:cNvPr>
              <p:cNvSpPr/>
              <p:nvPr/>
            </p:nvSpPr>
            <p:spPr bwMode="auto">
              <a:xfrm rot="18900000" flipH="1">
                <a:off x="7541280" y="4820305"/>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25" name="building_11">
                <a:extLst>
                  <a:ext uri="{FF2B5EF4-FFF2-40B4-BE49-F238E27FC236}">
                    <a16:creationId xmlns:a16="http://schemas.microsoft.com/office/drawing/2014/main" id="{AAF5FAB2-2B11-4259-91C8-DF9F749F402F}"/>
                  </a:ext>
                </a:extLst>
              </p:cNvPr>
              <p:cNvSpPr>
                <a:spLocks noChangeAspect="1" noEditPoints="1"/>
              </p:cNvSpPr>
              <p:nvPr/>
            </p:nvSpPr>
            <p:spPr bwMode="auto">
              <a:xfrm>
                <a:off x="7599615" y="4973522"/>
                <a:ext cx="411016" cy="221252"/>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29" name="Group 228">
              <a:extLst>
                <a:ext uri="{FF2B5EF4-FFF2-40B4-BE49-F238E27FC236}">
                  <a16:creationId xmlns:a16="http://schemas.microsoft.com/office/drawing/2014/main" id="{9B5D98DE-A306-44DB-9D33-DDA3AE12D6FD}"/>
                </a:ext>
              </a:extLst>
            </p:cNvPr>
            <p:cNvGrpSpPr/>
            <p:nvPr/>
          </p:nvGrpSpPr>
          <p:grpSpPr>
            <a:xfrm>
              <a:off x="5550560" y="2542739"/>
              <a:ext cx="503207" cy="503207"/>
              <a:chOff x="3255474" y="2661331"/>
              <a:chExt cx="523664" cy="523664"/>
            </a:xfrm>
          </p:grpSpPr>
          <p:sp useBgFill="1">
            <p:nvSpPr>
              <p:cNvPr id="230" name="Oval 229">
                <a:extLst>
                  <a:ext uri="{FF2B5EF4-FFF2-40B4-BE49-F238E27FC236}">
                    <a16:creationId xmlns:a16="http://schemas.microsoft.com/office/drawing/2014/main" id="{95245A55-5B2C-413B-A152-217C0AF63E5F}"/>
                  </a:ext>
                </a:extLst>
              </p:cNvPr>
              <p:cNvSpPr/>
              <p:nvPr/>
            </p:nvSpPr>
            <p:spPr bwMode="auto">
              <a:xfrm rot="16920000" flipH="1">
                <a:off x="3255474" y="2661331"/>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31" name="Freeform 13">
                <a:extLst>
                  <a:ext uri="{FF2B5EF4-FFF2-40B4-BE49-F238E27FC236}">
                    <a16:creationId xmlns:a16="http://schemas.microsoft.com/office/drawing/2014/main" id="{6C1C3905-1F41-4201-82BF-F5FD26EC386F}"/>
                  </a:ext>
                </a:extLst>
              </p:cNvPr>
              <p:cNvSpPr>
                <a:spLocks noEditPoints="1"/>
              </p:cNvSpPr>
              <p:nvPr/>
            </p:nvSpPr>
            <p:spPr bwMode="auto">
              <a:xfrm>
                <a:off x="3357962" y="2775201"/>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grpSp>
        <p:grpSp>
          <p:nvGrpSpPr>
            <p:cNvPr id="232" name="Group 231">
              <a:extLst>
                <a:ext uri="{FF2B5EF4-FFF2-40B4-BE49-F238E27FC236}">
                  <a16:creationId xmlns:a16="http://schemas.microsoft.com/office/drawing/2014/main" id="{1E7AE490-D6F0-476E-9285-D427DB47B60C}"/>
                </a:ext>
              </a:extLst>
            </p:cNvPr>
            <p:cNvGrpSpPr/>
            <p:nvPr/>
          </p:nvGrpSpPr>
          <p:grpSpPr>
            <a:xfrm>
              <a:off x="8697650" y="498994"/>
              <a:ext cx="503207" cy="503207"/>
              <a:chOff x="6530506" y="534500"/>
              <a:chExt cx="523664" cy="523664"/>
            </a:xfrm>
          </p:grpSpPr>
          <p:sp useBgFill="1">
            <p:nvSpPr>
              <p:cNvPr id="233" name="Oval 232">
                <a:extLst>
                  <a:ext uri="{FF2B5EF4-FFF2-40B4-BE49-F238E27FC236}">
                    <a16:creationId xmlns:a16="http://schemas.microsoft.com/office/drawing/2014/main" id="{CD1D05F9-05A5-431E-A5E0-7C02AD3ACD1F}"/>
                  </a:ext>
                </a:extLst>
              </p:cNvPr>
              <p:cNvSpPr/>
              <p:nvPr/>
            </p:nvSpPr>
            <p:spPr bwMode="auto">
              <a:xfrm rot="720000" flipH="1">
                <a:off x="6530506" y="534500"/>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34" name="Freeform 33">
                <a:extLst>
                  <a:ext uri="{FF2B5EF4-FFF2-40B4-BE49-F238E27FC236}">
                    <a16:creationId xmlns:a16="http://schemas.microsoft.com/office/drawing/2014/main" id="{0BFA28D2-DE64-4761-9684-B1DDE1C4BE13}"/>
                  </a:ext>
                </a:extLst>
              </p:cNvPr>
              <p:cNvSpPr>
                <a:spLocks/>
              </p:cNvSpPr>
              <p:nvPr/>
            </p:nvSpPr>
            <p:spPr bwMode="auto">
              <a:xfrm>
                <a:off x="6633706" y="661988"/>
                <a:ext cx="317264" cy="26868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35" name="Group 234">
              <a:extLst>
                <a:ext uri="{FF2B5EF4-FFF2-40B4-BE49-F238E27FC236}">
                  <a16:creationId xmlns:a16="http://schemas.microsoft.com/office/drawing/2014/main" id="{C4A2E592-EBBA-4EEA-A254-11C93979F82C}"/>
                </a:ext>
              </a:extLst>
            </p:cNvPr>
            <p:cNvGrpSpPr/>
            <p:nvPr/>
          </p:nvGrpSpPr>
          <p:grpSpPr>
            <a:xfrm>
              <a:off x="5541328" y="3600705"/>
              <a:ext cx="503207" cy="503207"/>
              <a:chOff x="3245867" y="3762307"/>
              <a:chExt cx="523664" cy="523664"/>
            </a:xfrm>
          </p:grpSpPr>
          <p:sp useBgFill="1">
            <p:nvSpPr>
              <p:cNvPr id="236" name="Oval 235">
                <a:extLst>
                  <a:ext uri="{FF2B5EF4-FFF2-40B4-BE49-F238E27FC236}">
                    <a16:creationId xmlns:a16="http://schemas.microsoft.com/office/drawing/2014/main" id="{9C4A465D-6D47-4244-9898-F0C4088C8430}"/>
                  </a:ext>
                </a:extLst>
              </p:cNvPr>
              <p:cNvSpPr/>
              <p:nvPr/>
            </p:nvSpPr>
            <p:spPr bwMode="auto">
              <a:xfrm rot="4740000">
                <a:off x="3245867" y="3762307"/>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37" name="Freeform 17">
                <a:extLst>
                  <a:ext uri="{FF2B5EF4-FFF2-40B4-BE49-F238E27FC236}">
                    <a16:creationId xmlns:a16="http://schemas.microsoft.com/office/drawing/2014/main" id="{3A587C90-BC98-4920-B053-D0893804531D}"/>
                  </a:ext>
                </a:extLst>
              </p:cNvPr>
              <p:cNvSpPr>
                <a:spLocks noEditPoints="1"/>
              </p:cNvSpPr>
              <p:nvPr/>
            </p:nvSpPr>
            <p:spPr bwMode="auto">
              <a:xfrm>
                <a:off x="3335338" y="3865138"/>
                <a:ext cx="344722" cy="3180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grpSp>
        <p:grpSp>
          <p:nvGrpSpPr>
            <p:cNvPr id="238" name="Group 237">
              <a:extLst>
                <a:ext uri="{FF2B5EF4-FFF2-40B4-BE49-F238E27FC236}">
                  <a16:creationId xmlns:a16="http://schemas.microsoft.com/office/drawing/2014/main" id="{EDD8D4C7-AB49-4527-AE92-DF5FB8E16E5B}"/>
                </a:ext>
              </a:extLst>
            </p:cNvPr>
            <p:cNvGrpSpPr/>
            <p:nvPr/>
          </p:nvGrpSpPr>
          <p:grpSpPr>
            <a:xfrm>
              <a:off x="10371307" y="1649267"/>
              <a:ext cx="503207" cy="503207"/>
              <a:chOff x="8272203" y="1731535"/>
              <a:chExt cx="523664" cy="523664"/>
            </a:xfrm>
          </p:grpSpPr>
          <p:sp useBgFill="1">
            <p:nvSpPr>
              <p:cNvPr id="239" name="Oval 238">
                <a:extLst>
                  <a:ext uri="{FF2B5EF4-FFF2-40B4-BE49-F238E27FC236}">
                    <a16:creationId xmlns:a16="http://schemas.microsoft.com/office/drawing/2014/main" id="{CBDCD8EB-7F5B-4816-9679-352E1986526A}"/>
                  </a:ext>
                </a:extLst>
              </p:cNvPr>
              <p:cNvSpPr/>
              <p:nvPr/>
            </p:nvSpPr>
            <p:spPr bwMode="auto">
              <a:xfrm rot="3420000">
                <a:off x="8272203" y="1731535"/>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40" name="Freeform 5">
                <a:extLst>
                  <a:ext uri="{FF2B5EF4-FFF2-40B4-BE49-F238E27FC236}">
                    <a16:creationId xmlns:a16="http://schemas.microsoft.com/office/drawing/2014/main" id="{87A89F3C-2C76-4A19-93F5-692C43704640}"/>
                  </a:ext>
                </a:extLst>
              </p:cNvPr>
              <p:cNvSpPr>
                <a:spLocks noEditPoints="1"/>
              </p:cNvSpPr>
              <p:nvPr/>
            </p:nvSpPr>
            <p:spPr bwMode="auto">
              <a:xfrm>
                <a:off x="8434250" y="1881876"/>
                <a:ext cx="199570" cy="2229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41" name="Group 240">
              <a:extLst>
                <a:ext uri="{FF2B5EF4-FFF2-40B4-BE49-F238E27FC236}">
                  <a16:creationId xmlns:a16="http://schemas.microsoft.com/office/drawing/2014/main" id="{C752C4F8-361D-4237-BD91-D59CEF672881}"/>
                </a:ext>
              </a:extLst>
            </p:cNvPr>
            <p:cNvGrpSpPr/>
            <p:nvPr/>
          </p:nvGrpSpPr>
          <p:grpSpPr>
            <a:xfrm>
              <a:off x="9629740" y="894642"/>
              <a:ext cx="503207" cy="503207"/>
              <a:chOff x="7500489" y="946234"/>
              <a:chExt cx="523664" cy="523664"/>
            </a:xfrm>
          </p:grpSpPr>
          <p:sp useBgFill="1">
            <p:nvSpPr>
              <p:cNvPr id="242" name="Oval 241">
                <a:extLst>
                  <a:ext uri="{FF2B5EF4-FFF2-40B4-BE49-F238E27FC236}">
                    <a16:creationId xmlns:a16="http://schemas.microsoft.com/office/drawing/2014/main" id="{062E0030-C31F-4343-8D02-35795A3E0B85}"/>
                  </a:ext>
                </a:extLst>
              </p:cNvPr>
              <p:cNvSpPr/>
              <p:nvPr/>
            </p:nvSpPr>
            <p:spPr bwMode="auto">
              <a:xfrm rot="2040000">
                <a:off x="7500489" y="946234"/>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43" name="Freeform 5">
                <a:extLst>
                  <a:ext uri="{FF2B5EF4-FFF2-40B4-BE49-F238E27FC236}">
                    <a16:creationId xmlns:a16="http://schemas.microsoft.com/office/drawing/2014/main" id="{4B6788C3-C5E0-4DAE-84C3-F6C1DC233307}"/>
                  </a:ext>
                </a:extLst>
              </p:cNvPr>
              <p:cNvSpPr>
                <a:spLocks noEditPoints="1"/>
              </p:cNvSpPr>
              <p:nvPr/>
            </p:nvSpPr>
            <p:spPr bwMode="auto">
              <a:xfrm>
                <a:off x="7665070" y="1052514"/>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44" name="Group 243">
              <a:extLst>
                <a:ext uri="{FF2B5EF4-FFF2-40B4-BE49-F238E27FC236}">
                  <a16:creationId xmlns:a16="http://schemas.microsoft.com/office/drawing/2014/main" id="{B6FB8411-F740-4C37-9D8D-FFCE9C318C42}"/>
                </a:ext>
              </a:extLst>
            </p:cNvPr>
            <p:cNvGrpSpPr/>
            <p:nvPr/>
          </p:nvGrpSpPr>
          <p:grpSpPr>
            <a:xfrm>
              <a:off x="5987522" y="3092480"/>
              <a:ext cx="507072" cy="507072"/>
              <a:chOff x="3710200" y="3233420"/>
              <a:chExt cx="527686" cy="527686"/>
            </a:xfrm>
          </p:grpSpPr>
          <p:sp useBgFill="1">
            <p:nvSpPr>
              <p:cNvPr id="245" name="Oval 244">
                <a:extLst>
                  <a:ext uri="{FF2B5EF4-FFF2-40B4-BE49-F238E27FC236}">
                    <a16:creationId xmlns:a16="http://schemas.microsoft.com/office/drawing/2014/main" id="{7B209AC3-7A86-4225-842C-94B48DEDAA3A}"/>
                  </a:ext>
                </a:extLst>
              </p:cNvPr>
              <p:cNvSpPr/>
              <p:nvPr/>
            </p:nvSpPr>
            <p:spPr bwMode="auto">
              <a:xfrm rot="5400000">
                <a:off x="3710200" y="3233420"/>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46" name="DeveloperTools_EC7A">
                <a:extLst>
                  <a:ext uri="{FF2B5EF4-FFF2-40B4-BE49-F238E27FC236}">
                    <a16:creationId xmlns:a16="http://schemas.microsoft.com/office/drawing/2014/main" id="{D44D54EF-42BD-46B0-90D7-BD007F085DE6}"/>
                  </a:ext>
                </a:extLst>
              </p:cNvPr>
              <p:cNvSpPr>
                <a:spLocks noChangeAspect="1" noEditPoints="1"/>
              </p:cNvSpPr>
              <p:nvPr/>
            </p:nvSpPr>
            <p:spPr bwMode="auto">
              <a:xfrm>
                <a:off x="3872869" y="3337848"/>
                <a:ext cx="202348" cy="31883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47" name="Group 246">
              <a:extLst>
                <a:ext uri="{FF2B5EF4-FFF2-40B4-BE49-F238E27FC236}">
                  <a16:creationId xmlns:a16="http://schemas.microsoft.com/office/drawing/2014/main" id="{FCA56108-E0FE-4BCE-95E7-B99F0BD13DE7}"/>
                </a:ext>
              </a:extLst>
            </p:cNvPr>
            <p:cNvGrpSpPr/>
            <p:nvPr/>
          </p:nvGrpSpPr>
          <p:grpSpPr>
            <a:xfrm>
              <a:off x="8144046" y="5249004"/>
              <a:ext cx="507072" cy="507072"/>
              <a:chOff x="5954395" y="5477615"/>
              <a:chExt cx="527686" cy="527686"/>
            </a:xfrm>
          </p:grpSpPr>
          <p:sp useBgFill="1">
            <p:nvSpPr>
              <p:cNvPr id="248" name="Oval 247">
                <a:extLst>
                  <a:ext uri="{FF2B5EF4-FFF2-40B4-BE49-F238E27FC236}">
                    <a16:creationId xmlns:a16="http://schemas.microsoft.com/office/drawing/2014/main" id="{5D49E003-5DFC-4043-819B-27DAC866FE6B}"/>
                  </a:ext>
                </a:extLst>
              </p:cNvPr>
              <p:cNvSpPr/>
              <p:nvPr/>
            </p:nvSpPr>
            <p:spPr bwMode="auto">
              <a:xfrm>
                <a:off x="5954395" y="5477615"/>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nvGrpSpPr>
              <p:cNvPr id="249" name="Group 196">
                <a:extLst>
                  <a:ext uri="{FF2B5EF4-FFF2-40B4-BE49-F238E27FC236}">
                    <a16:creationId xmlns:a16="http://schemas.microsoft.com/office/drawing/2014/main" id="{1619A89A-AFAE-41C3-9E84-9D2AF713EF2F}"/>
                  </a:ext>
                </a:extLst>
              </p:cNvPr>
              <p:cNvGrpSpPr>
                <a:grpSpLocks noChangeAspect="1"/>
              </p:cNvGrpSpPr>
              <p:nvPr/>
            </p:nvGrpSpPr>
            <p:grpSpPr bwMode="auto">
              <a:xfrm>
                <a:off x="6130084" y="5573481"/>
                <a:ext cx="176308" cy="335955"/>
                <a:chOff x="7261" y="805"/>
                <a:chExt cx="127" cy="242"/>
              </a:xfrm>
            </p:grpSpPr>
            <p:sp>
              <p:nvSpPr>
                <p:cNvPr id="250" name="Freeform 197">
                  <a:extLst>
                    <a:ext uri="{FF2B5EF4-FFF2-40B4-BE49-F238E27FC236}">
                      <a16:creationId xmlns:a16="http://schemas.microsoft.com/office/drawing/2014/main" id="{91BA491C-72BD-49C0-9D38-35EFEC259D5C}"/>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51" name="Freeform 198">
                  <a:extLst>
                    <a:ext uri="{FF2B5EF4-FFF2-40B4-BE49-F238E27FC236}">
                      <a16:creationId xmlns:a16="http://schemas.microsoft.com/office/drawing/2014/main" id="{43EF43D0-B380-4FF5-91EB-F9E1D9050535}"/>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52" name="Freeform 199">
                  <a:extLst>
                    <a:ext uri="{FF2B5EF4-FFF2-40B4-BE49-F238E27FC236}">
                      <a16:creationId xmlns:a16="http://schemas.microsoft.com/office/drawing/2014/main" id="{663A852A-7066-4A02-A7CF-BDE348042A4A}"/>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53" name="Freeform 200">
                  <a:extLst>
                    <a:ext uri="{FF2B5EF4-FFF2-40B4-BE49-F238E27FC236}">
                      <a16:creationId xmlns:a16="http://schemas.microsoft.com/office/drawing/2014/main" id="{5163E551-090A-46FD-A6FE-64606DDBCDD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54" name="Oval 201">
                  <a:extLst>
                    <a:ext uri="{FF2B5EF4-FFF2-40B4-BE49-F238E27FC236}">
                      <a16:creationId xmlns:a16="http://schemas.microsoft.com/office/drawing/2014/main" id="{21C01F5D-A5DD-4E47-82B8-12CA3F7BC549}"/>
                    </a:ext>
                  </a:extLst>
                </p:cNvPr>
                <p:cNvSpPr>
                  <a:spLocks noChangeArrowheads="1"/>
                </p:cNvSpPr>
                <p:nvPr/>
              </p:nvSpPr>
              <p:spPr bwMode="auto">
                <a:xfrm>
                  <a:off x="7287" y="878"/>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55" name="Oval 202">
                  <a:extLst>
                    <a:ext uri="{FF2B5EF4-FFF2-40B4-BE49-F238E27FC236}">
                      <a16:creationId xmlns:a16="http://schemas.microsoft.com/office/drawing/2014/main" id="{7D338BFB-82A1-4FEE-A166-CC7FC358A1E6}"/>
                    </a:ext>
                  </a:extLst>
                </p:cNvPr>
                <p:cNvSpPr>
                  <a:spLocks noChangeArrowheads="1"/>
                </p:cNvSpPr>
                <p:nvPr/>
              </p:nvSpPr>
              <p:spPr bwMode="auto">
                <a:xfrm>
                  <a:off x="7287" y="923"/>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56" name="Oval 203">
                  <a:extLst>
                    <a:ext uri="{FF2B5EF4-FFF2-40B4-BE49-F238E27FC236}">
                      <a16:creationId xmlns:a16="http://schemas.microsoft.com/office/drawing/2014/main" id="{6B97D30E-9B84-4EA3-920C-0E95DE20FA52}"/>
                    </a:ext>
                  </a:extLst>
                </p:cNvPr>
                <p:cNvSpPr>
                  <a:spLocks noChangeArrowheads="1"/>
                </p:cNvSpPr>
                <p:nvPr/>
              </p:nvSpPr>
              <p:spPr bwMode="auto">
                <a:xfrm>
                  <a:off x="7287" y="967"/>
                  <a:ext cx="9" cy="8"/>
                </a:xfrm>
                <a:prstGeom prst="ellips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grpSp>
          <p:nvGrpSpPr>
            <p:cNvPr id="257" name="Group 256">
              <a:extLst>
                <a:ext uri="{FF2B5EF4-FFF2-40B4-BE49-F238E27FC236}">
                  <a16:creationId xmlns:a16="http://schemas.microsoft.com/office/drawing/2014/main" id="{AE9515C2-E86B-42CF-BD4A-2E0FA1BC8E08}"/>
                </a:ext>
              </a:extLst>
            </p:cNvPr>
            <p:cNvGrpSpPr/>
            <p:nvPr/>
          </p:nvGrpSpPr>
          <p:grpSpPr>
            <a:xfrm>
              <a:off x="7336199" y="5091974"/>
              <a:ext cx="507072" cy="507072"/>
              <a:chOff x="5113705" y="5314201"/>
              <a:chExt cx="527686" cy="527686"/>
            </a:xfrm>
          </p:grpSpPr>
          <p:sp useBgFill="1">
            <p:nvSpPr>
              <p:cNvPr id="258" name="Oval 257">
                <a:extLst>
                  <a:ext uri="{FF2B5EF4-FFF2-40B4-BE49-F238E27FC236}">
                    <a16:creationId xmlns:a16="http://schemas.microsoft.com/office/drawing/2014/main" id="{9B9A1ABD-99E4-46AA-8AE1-DF3555F6B339}"/>
                  </a:ext>
                </a:extLst>
              </p:cNvPr>
              <p:cNvSpPr/>
              <p:nvPr/>
            </p:nvSpPr>
            <p:spPr bwMode="auto">
              <a:xfrm rot="1320000">
                <a:off x="5113705" y="5314201"/>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nvGrpSpPr>
              <p:cNvPr id="259" name="Group 4">
                <a:extLst>
                  <a:ext uri="{FF2B5EF4-FFF2-40B4-BE49-F238E27FC236}">
                    <a16:creationId xmlns:a16="http://schemas.microsoft.com/office/drawing/2014/main" id="{A2821604-8AAC-468A-99C2-C77B43E3A3FF}"/>
                  </a:ext>
                </a:extLst>
              </p:cNvPr>
              <p:cNvGrpSpPr>
                <a:grpSpLocks noChangeAspect="1"/>
              </p:cNvGrpSpPr>
              <p:nvPr/>
            </p:nvGrpSpPr>
            <p:grpSpPr bwMode="auto">
              <a:xfrm>
                <a:off x="5199802" y="5476962"/>
                <a:ext cx="355492" cy="202164"/>
                <a:chOff x="4568" y="3459"/>
                <a:chExt cx="313" cy="178"/>
              </a:xfrm>
            </p:grpSpPr>
            <p:sp>
              <p:nvSpPr>
                <p:cNvPr id="260" name="Freeform 5">
                  <a:extLst>
                    <a:ext uri="{FF2B5EF4-FFF2-40B4-BE49-F238E27FC236}">
                      <a16:creationId xmlns:a16="http://schemas.microsoft.com/office/drawing/2014/main" id="{82F99AC7-79A5-4CD2-A228-00E2F6DAD0A1}"/>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61" name="Freeform 6">
                  <a:extLst>
                    <a:ext uri="{FF2B5EF4-FFF2-40B4-BE49-F238E27FC236}">
                      <a16:creationId xmlns:a16="http://schemas.microsoft.com/office/drawing/2014/main" id="{C59BE817-6CB6-4DE9-B80A-1FA76FDACBA2}"/>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62" name="Line 7">
                  <a:extLst>
                    <a:ext uri="{FF2B5EF4-FFF2-40B4-BE49-F238E27FC236}">
                      <a16:creationId xmlns:a16="http://schemas.microsoft.com/office/drawing/2014/main" id="{3E3F9607-8E65-45EB-BF8F-6D021206218E}"/>
                    </a:ext>
                  </a:extLst>
                </p:cNvPr>
                <p:cNvSpPr>
                  <a:spLocks noChangeShapeType="1"/>
                </p:cNvSpPr>
                <p:nvPr/>
              </p:nvSpPr>
              <p:spPr bwMode="auto">
                <a:xfrm>
                  <a:off x="4568"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63" name="Line 8">
                  <a:extLst>
                    <a:ext uri="{FF2B5EF4-FFF2-40B4-BE49-F238E27FC236}">
                      <a16:creationId xmlns:a16="http://schemas.microsoft.com/office/drawing/2014/main" id="{72D0E268-1E85-4D24-A599-F46D29BFAA89}"/>
                    </a:ext>
                  </a:extLst>
                </p:cNvPr>
                <p:cNvSpPr>
                  <a:spLocks noChangeShapeType="1"/>
                </p:cNvSpPr>
                <p:nvPr/>
              </p:nvSpPr>
              <p:spPr bwMode="auto">
                <a:xfrm>
                  <a:off x="4614"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64" name="Freeform 9">
                  <a:extLst>
                    <a:ext uri="{FF2B5EF4-FFF2-40B4-BE49-F238E27FC236}">
                      <a16:creationId xmlns:a16="http://schemas.microsoft.com/office/drawing/2014/main" id="{94BE31E3-8194-4DA4-9E89-2ACE32650E46}"/>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65" name="Line 10">
                  <a:extLst>
                    <a:ext uri="{FF2B5EF4-FFF2-40B4-BE49-F238E27FC236}">
                      <a16:creationId xmlns:a16="http://schemas.microsoft.com/office/drawing/2014/main" id="{2CFB42BE-7231-4649-B325-2E1E24F05AE7}"/>
                    </a:ext>
                  </a:extLst>
                </p:cNvPr>
                <p:cNvSpPr>
                  <a:spLocks noChangeShapeType="1"/>
                </p:cNvSpPr>
                <p:nvPr/>
              </p:nvSpPr>
              <p:spPr bwMode="auto">
                <a:xfrm>
                  <a:off x="4627"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66" name="Line 11">
                  <a:extLst>
                    <a:ext uri="{FF2B5EF4-FFF2-40B4-BE49-F238E27FC236}">
                      <a16:creationId xmlns:a16="http://schemas.microsoft.com/office/drawing/2014/main" id="{827C8A94-75B7-4432-93EF-A616B0527C93}"/>
                    </a:ext>
                  </a:extLst>
                </p:cNvPr>
                <p:cNvSpPr>
                  <a:spLocks noChangeShapeType="1"/>
                </p:cNvSpPr>
                <p:nvPr/>
              </p:nvSpPr>
              <p:spPr bwMode="auto">
                <a:xfrm>
                  <a:off x="4627"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67" name="Freeform 12">
                  <a:extLst>
                    <a:ext uri="{FF2B5EF4-FFF2-40B4-BE49-F238E27FC236}">
                      <a16:creationId xmlns:a16="http://schemas.microsoft.com/office/drawing/2014/main" id="{F494ABC9-0A19-4572-86AE-D06DD046430B}"/>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68" name="Line 13">
                  <a:extLst>
                    <a:ext uri="{FF2B5EF4-FFF2-40B4-BE49-F238E27FC236}">
                      <a16:creationId xmlns:a16="http://schemas.microsoft.com/office/drawing/2014/main" id="{915F8EA4-5421-4522-95B6-A33B2AE27F64}"/>
                    </a:ext>
                  </a:extLst>
                </p:cNvPr>
                <p:cNvSpPr>
                  <a:spLocks noChangeShapeType="1"/>
                </p:cNvSpPr>
                <p:nvPr/>
              </p:nvSpPr>
              <p:spPr bwMode="auto">
                <a:xfrm flipH="1">
                  <a:off x="4789" y="3479"/>
                  <a:ext cx="9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69" name="Line 14">
                  <a:extLst>
                    <a:ext uri="{FF2B5EF4-FFF2-40B4-BE49-F238E27FC236}">
                      <a16:creationId xmlns:a16="http://schemas.microsoft.com/office/drawing/2014/main" id="{871312C3-9307-4175-B835-55946347F4B9}"/>
                    </a:ext>
                  </a:extLst>
                </p:cNvPr>
                <p:cNvSpPr>
                  <a:spLocks noChangeShapeType="1"/>
                </p:cNvSpPr>
                <p:nvPr/>
              </p:nvSpPr>
              <p:spPr bwMode="auto">
                <a:xfrm>
                  <a:off x="4835" y="3479"/>
                  <a:ext cx="0" cy="32"/>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70" name="Freeform 15">
                  <a:extLst>
                    <a:ext uri="{FF2B5EF4-FFF2-40B4-BE49-F238E27FC236}">
                      <a16:creationId xmlns:a16="http://schemas.microsoft.com/office/drawing/2014/main" id="{0C5CEB5A-5C5F-44AD-B8E5-FEBF07B94AFF}"/>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71" name="Line 16">
                  <a:extLst>
                    <a:ext uri="{FF2B5EF4-FFF2-40B4-BE49-F238E27FC236}">
                      <a16:creationId xmlns:a16="http://schemas.microsoft.com/office/drawing/2014/main" id="{367EFDE8-6C05-4012-8EAC-82E07B08FD87}"/>
                    </a:ext>
                  </a:extLst>
                </p:cNvPr>
                <p:cNvSpPr>
                  <a:spLocks noChangeShapeType="1"/>
                </p:cNvSpPr>
                <p:nvPr/>
              </p:nvSpPr>
              <p:spPr bwMode="auto">
                <a:xfrm flipH="1">
                  <a:off x="4804" y="3526"/>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72" name="Line 17">
                  <a:extLst>
                    <a:ext uri="{FF2B5EF4-FFF2-40B4-BE49-F238E27FC236}">
                      <a16:creationId xmlns:a16="http://schemas.microsoft.com/office/drawing/2014/main" id="{B6F87D8A-CD40-4327-9CE9-16EB87150F78}"/>
                    </a:ext>
                  </a:extLst>
                </p:cNvPr>
                <p:cNvSpPr>
                  <a:spLocks noChangeShapeType="1"/>
                </p:cNvSpPr>
                <p:nvPr/>
              </p:nvSpPr>
              <p:spPr bwMode="auto">
                <a:xfrm flipH="1">
                  <a:off x="4804" y="3558"/>
                  <a:ext cx="18"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73" name="Line 18">
                  <a:extLst>
                    <a:ext uri="{FF2B5EF4-FFF2-40B4-BE49-F238E27FC236}">
                      <a16:creationId xmlns:a16="http://schemas.microsoft.com/office/drawing/2014/main" id="{410D948C-AEED-4F52-8826-7B60E8176316}"/>
                    </a:ext>
                  </a:extLst>
                </p:cNvPr>
                <p:cNvSpPr>
                  <a:spLocks noChangeShapeType="1"/>
                </p:cNvSpPr>
                <p:nvPr/>
              </p:nvSpPr>
              <p:spPr bwMode="auto">
                <a:xfrm flipH="1">
                  <a:off x="4638"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74" name="Line 19">
                  <a:extLst>
                    <a:ext uri="{FF2B5EF4-FFF2-40B4-BE49-F238E27FC236}">
                      <a16:creationId xmlns:a16="http://schemas.microsoft.com/office/drawing/2014/main" id="{C6425819-9C0B-4996-9413-2C69C8DD1467}"/>
                    </a:ext>
                  </a:extLst>
                </p:cNvPr>
                <p:cNvSpPr>
                  <a:spLocks noChangeShapeType="1"/>
                </p:cNvSpPr>
                <p:nvPr/>
              </p:nvSpPr>
              <p:spPr bwMode="auto">
                <a:xfrm>
                  <a:off x="4777" y="3573"/>
                  <a:ext cx="33" cy="64"/>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75" name="Line 20">
                  <a:extLst>
                    <a:ext uri="{FF2B5EF4-FFF2-40B4-BE49-F238E27FC236}">
                      <a16:creationId xmlns:a16="http://schemas.microsoft.com/office/drawing/2014/main" id="{1BE1AABF-A1D4-4364-90BF-F8D71B5FA27C}"/>
                    </a:ext>
                  </a:extLst>
                </p:cNvPr>
                <p:cNvSpPr>
                  <a:spLocks noChangeShapeType="1"/>
                </p:cNvSpPr>
                <p:nvPr/>
              </p:nvSpPr>
              <p:spPr bwMode="auto">
                <a:xfrm>
                  <a:off x="4683" y="3552"/>
                  <a:ext cx="8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76" name="Freeform 21">
                  <a:extLst>
                    <a:ext uri="{FF2B5EF4-FFF2-40B4-BE49-F238E27FC236}">
                      <a16:creationId xmlns:a16="http://schemas.microsoft.com/office/drawing/2014/main" id="{8665AAE9-1C7E-4590-B21D-75ACEE075797}"/>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grpSp>
          <p:nvGrpSpPr>
            <p:cNvPr id="277" name="Group 276">
              <a:extLst>
                <a:ext uri="{FF2B5EF4-FFF2-40B4-BE49-F238E27FC236}">
                  <a16:creationId xmlns:a16="http://schemas.microsoft.com/office/drawing/2014/main" id="{5C87D26A-94CD-44DB-A03C-AA614AB693C9}"/>
                </a:ext>
              </a:extLst>
            </p:cNvPr>
            <p:cNvGrpSpPr/>
            <p:nvPr/>
          </p:nvGrpSpPr>
          <p:grpSpPr>
            <a:xfrm>
              <a:off x="6619153" y="1567587"/>
              <a:ext cx="507072" cy="507072"/>
              <a:chOff x="4367508" y="1646534"/>
              <a:chExt cx="527686" cy="527686"/>
            </a:xfrm>
          </p:grpSpPr>
          <p:sp useBgFill="1">
            <p:nvSpPr>
              <p:cNvPr id="278" name="Oval 277">
                <a:extLst>
                  <a:ext uri="{FF2B5EF4-FFF2-40B4-BE49-F238E27FC236}">
                    <a16:creationId xmlns:a16="http://schemas.microsoft.com/office/drawing/2014/main" id="{0281C2CD-B13E-4F73-A4A2-472DD85FFB82}"/>
                  </a:ext>
                </a:extLst>
              </p:cNvPr>
              <p:cNvSpPr/>
              <p:nvPr/>
            </p:nvSpPr>
            <p:spPr bwMode="auto">
              <a:xfrm rot="18900000" flipH="1">
                <a:off x="4367508" y="1646534"/>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79" name="Freeform 5">
                <a:extLst>
                  <a:ext uri="{FF2B5EF4-FFF2-40B4-BE49-F238E27FC236}">
                    <a16:creationId xmlns:a16="http://schemas.microsoft.com/office/drawing/2014/main" id="{5F75F446-D082-4DF3-9BB8-EABC99262382}"/>
                  </a:ext>
                </a:extLst>
              </p:cNvPr>
              <p:cNvSpPr>
                <a:spLocks noEditPoints="1"/>
              </p:cNvSpPr>
              <p:nvPr/>
            </p:nvSpPr>
            <p:spPr bwMode="auto">
              <a:xfrm>
                <a:off x="4474153" y="1815803"/>
                <a:ext cx="314396" cy="18914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grpSp>
        <p:grpSp>
          <p:nvGrpSpPr>
            <p:cNvPr id="280" name="Group 279">
              <a:extLst>
                <a:ext uri="{FF2B5EF4-FFF2-40B4-BE49-F238E27FC236}">
                  <a16:creationId xmlns:a16="http://schemas.microsoft.com/office/drawing/2014/main" id="{252AA8A7-EF2E-4B98-BD5D-AD04F8086B6D}"/>
                </a:ext>
              </a:extLst>
            </p:cNvPr>
            <p:cNvGrpSpPr/>
            <p:nvPr/>
          </p:nvGrpSpPr>
          <p:grpSpPr>
            <a:xfrm>
              <a:off x="6158955" y="2249859"/>
              <a:ext cx="507070" cy="507070"/>
              <a:chOff x="3888602" y="2356543"/>
              <a:chExt cx="527684" cy="527684"/>
            </a:xfrm>
          </p:grpSpPr>
          <p:sp useBgFill="1">
            <p:nvSpPr>
              <p:cNvPr id="281" name="Oval 280">
                <a:extLst>
                  <a:ext uri="{FF2B5EF4-FFF2-40B4-BE49-F238E27FC236}">
                    <a16:creationId xmlns:a16="http://schemas.microsoft.com/office/drawing/2014/main" id="{AD0E01AA-4CF0-4477-B870-6A85233C69C5}"/>
                  </a:ext>
                </a:extLst>
              </p:cNvPr>
              <p:cNvSpPr/>
              <p:nvPr/>
            </p:nvSpPr>
            <p:spPr bwMode="auto">
              <a:xfrm rot="17580000" flipH="1">
                <a:off x="3888602" y="2356543"/>
                <a:ext cx="527684" cy="5276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82" name="Freeform 5">
                <a:extLst>
                  <a:ext uri="{FF2B5EF4-FFF2-40B4-BE49-F238E27FC236}">
                    <a16:creationId xmlns:a16="http://schemas.microsoft.com/office/drawing/2014/main" id="{403B74AE-DBB4-4918-B144-D8E4E7C7306D}"/>
                  </a:ext>
                </a:extLst>
              </p:cNvPr>
              <p:cNvSpPr>
                <a:spLocks noEditPoints="1"/>
              </p:cNvSpPr>
              <p:nvPr/>
            </p:nvSpPr>
            <p:spPr bwMode="auto">
              <a:xfrm>
                <a:off x="3976885" y="2528888"/>
                <a:ext cx="351120" cy="18299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83" name="Group 282">
              <a:extLst>
                <a:ext uri="{FF2B5EF4-FFF2-40B4-BE49-F238E27FC236}">
                  <a16:creationId xmlns:a16="http://schemas.microsoft.com/office/drawing/2014/main" id="{033BCF91-5D39-44AB-B4FF-299B5080BEE2}"/>
                </a:ext>
              </a:extLst>
            </p:cNvPr>
            <p:cNvGrpSpPr/>
            <p:nvPr/>
          </p:nvGrpSpPr>
          <p:grpSpPr>
            <a:xfrm>
              <a:off x="9668939" y="1567587"/>
              <a:ext cx="507072" cy="507072"/>
              <a:chOff x="7541281" y="1646534"/>
              <a:chExt cx="527686" cy="527686"/>
            </a:xfrm>
          </p:grpSpPr>
          <p:sp useBgFill="1">
            <p:nvSpPr>
              <p:cNvPr id="284" name="Oval 283">
                <a:extLst>
                  <a:ext uri="{FF2B5EF4-FFF2-40B4-BE49-F238E27FC236}">
                    <a16:creationId xmlns:a16="http://schemas.microsoft.com/office/drawing/2014/main" id="{4B14ECE6-3B6A-4E61-8F5F-A46B259868C9}"/>
                  </a:ext>
                </a:extLst>
              </p:cNvPr>
              <p:cNvSpPr/>
              <p:nvPr/>
            </p:nvSpPr>
            <p:spPr bwMode="auto">
              <a:xfrm rot="2700000">
                <a:off x="7541281" y="1646534"/>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nvGrpSpPr>
              <p:cNvPr id="285" name="Group 284">
                <a:extLst>
                  <a:ext uri="{FF2B5EF4-FFF2-40B4-BE49-F238E27FC236}">
                    <a16:creationId xmlns:a16="http://schemas.microsoft.com/office/drawing/2014/main" id="{026A3388-6EE0-42EA-AEA8-D91F8DC65BD1}"/>
                  </a:ext>
                </a:extLst>
              </p:cNvPr>
              <p:cNvGrpSpPr/>
              <p:nvPr/>
            </p:nvGrpSpPr>
            <p:grpSpPr>
              <a:xfrm>
                <a:off x="7633632" y="1841500"/>
                <a:ext cx="342986" cy="137754"/>
                <a:chOff x="11103157" y="4417749"/>
                <a:chExt cx="347337" cy="139502"/>
              </a:xfrm>
            </p:grpSpPr>
            <p:sp>
              <p:nvSpPr>
                <p:cNvPr id="286" name="Rectangle 285">
                  <a:extLst>
                    <a:ext uri="{FF2B5EF4-FFF2-40B4-BE49-F238E27FC236}">
                      <a16:creationId xmlns:a16="http://schemas.microsoft.com/office/drawing/2014/main" id="{56F5BF5B-FE07-4B8F-9C8C-1CE74158268F}"/>
                    </a:ext>
                  </a:extLst>
                </p:cNvPr>
                <p:cNvSpPr>
                  <a:spLocks noChangeArrowheads="1"/>
                </p:cNvSpPr>
                <p:nvPr/>
              </p:nvSpPr>
              <p:spPr bwMode="auto">
                <a:xfrm>
                  <a:off x="11103157" y="4417749"/>
                  <a:ext cx="347337" cy="139502"/>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87" name="Line 277">
                  <a:extLst>
                    <a:ext uri="{FF2B5EF4-FFF2-40B4-BE49-F238E27FC236}">
                      <a16:creationId xmlns:a16="http://schemas.microsoft.com/office/drawing/2014/main" id="{0715D0B9-3DA3-4EB5-AFCE-F5B1EE190F42}"/>
                    </a:ext>
                  </a:extLst>
                </p:cNvPr>
                <p:cNvSpPr>
                  <a:spLocks noChangeShapeType="1"/>
                </p:cNvSpPr>
                <p:nvPr/>
              </p:nvSpPr>
              <p:spPr bwMode="auto">
                <a:xfrm flipH="1">
                  <a:off x="11103157" y="4488923"/>
                  <a:ext cx="149469"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288" name="Oval 287">
                  <a:extLst>
                    <a:ext uri="{FF2B5EF4-FFF2-40B4-BE49-F238E27FC236}">
                      <a16:creationId xmlns:a16="http://schemas.microsoft.com/office/drawing/2014/main" id="{3F383D5A-5286-4D78-8066-5E3315C04752}"/>
                    </a:ext>
                  </a:extLst>
                </p:cNvPr>
                <p:cNvSpPr>
                  <a:spLocks noChangeArrowheads="1"/>
                </p:cNvSpPr>
                <p:nvPr/>
              </p:nvSpPr>
              <p:spPr bwMode="auto">
                <a:xfrm>
                  <a:off x="11373624" y="4480383"/>
                  <a:ext cx="12812" cy="14235"/>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grpSp>
        </p:grpSp>
        <p:grpSp>
          <p:nvGrpSpPr>
            <p:cNvPr id="289" name="Group 288">
              <a:extLst>
                <a:ext uri="{FF2B5EF4-FFF2-40B4-BE49-F238E27FC236}">
                  <a16:creationId xmlns:a16="http://schemas.microsoft.com/office/drawing/2014/main" id="{6EB5B7BD-E74E-4203-A64B-84677A21CC01}"/>
                </a:ext>
              </a:extLst>
            </p:cNvPr>
            <p:cNvGrpSpPr/>
            <p:nvPr/>
          </p:nvGrpSpPr>
          <p:grpSpPr>
            <a:xfrm>
              <a:off x="6158955" y="3935103"/>
              <a:ext cx="507072" cy="507072"/>
              <a:chOff x="3888602" y="4110297"/>
              <a:chExt cx="527686" cy="527686"/>
            </a:xfrm>
          </p:grpSpPr>
          <p:sp useBgFill="1">
            <p:nvSpPr>
              <p:cNvPr id="290" name="Oval 289">
                <a:extLst>
                  <a:ext uri="{FF2B5EF4-FFF2-40B4-BE49-F238E27FC236}">
                    <a16:creationId xmlns:a16="http://schemas.microsoft.com/office/drawing/2014/main" id="{F4A1815C-E84D-48B7-A9FC-F1D9F95136AB}"/>
                  </a:ext>
                </a:extLst>
              </p:cNvPr>
              <p:cNvSpPr/>
              <p:nvPr/>
            </p:nvSpPr>
            <p:spPr bwMode="auto">
              <a:xfrm rot="4020000">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91" name="Freeform 41">
                <a:extLst>
                  <a:ext uri="{FF2B5EF4-FFF2-40B4-BE49-F238E27FC236}">
                    <a16:creationId xmlns:a16="http://schemas.microsoft.com/office/drawing/2014/main" id="{051C4993-C56C-40AE-BAF8-F5225C792113}"/>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92" name="Group 291">
              <a:extLst>
                <a:ext uri="{FF2B5EF4-FFF2-40B4-BE49-F238E27FC236}">
                  <a16:creationId xmlns:a16="http://schemas.microsoft.com/office/drawing/2014/main" id="{184AA1CE-145D-41BF-9062-D1CFB4D453CE}"/>
                </a:ext>
              </a:extLst>
            </p:cNvPr>
            <p:cNvGrpSpPr/>
            <p:nvPr/>
          </p:nvGrpSpPr>
          <p:grpSpPr>
            <a:xfrm>
              <a:off x="10129138" y="3935104"/>
              <a:ext cx="507070" cy="507070"/>
              <a:chOff x="8020188" y="4110298"/>
              <a:chExt cx="527684" cy="527684"/>
            </a:xfrm>
          </p:grpSpPr>
          <p:sp useBgFill="1">
            <p:nvSpPr>
              <p:cNvPr id="293" name="Oval 292">
                <a:extLst>
                  <a:ext uri="{FF2B5EF4-FFF2-40B4-BE49-F238E27FC236}">
                    <a16:creationId xmlns:a16="http://schemas.microsoft.com/office/drawing/2014/main" id="{83064E22-DC34-4557-AFA3-9B69C32FF648}"/>
                  </a:ext>
                </a:extLst>
              </p:cNvPr>
              <p:cNvSpPr/>
              <p:nvPr/>
            </p:nvSpPr>
            <p:spPr bwMode="auto">
              <a:xfrm rot="17580000" flipH="1">
                <a:off x="8020188" y="4110298"/>
                <a:ext cx="527684" cy="5276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94" name="bus">
                <a:extLst>
                  <a:ext uri="{FF2B5EF4-FFF2-40B4-BE49-F238E27FC236}">
                    <a16:creationId xmlns:a16="http://schemas.microsoft.com/office/drawing/2014/main" id="{7D768BA0-2CD6-4989-8CC8-D26B219C2E94}"/>
                  </a:ext>
                </a:extLst>
              </p:cNvPr>
              <p:cNvSpPr>
                <a:spLocks noChangeAspect="1" noEditPoints="1"/>
              </p:cNvSpPr>
              <p:nvPr/>
            </p:nvSpPr>
            <p:spPr bwMode="auto">
              <a:xfrm>
                <a:off x="8162803" y="4252914"/>
                <a:ext cx="242456" cy="242454"/>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95" name="Group 294">
              <a:extLst>
                <a:ext uri="{FF2B5EF4-FFF2-40B4-BE49-F238E27FC236}">
                  <a16:creationId xmlns:a16="http://schemas.microsoft.com/office/drawing/2014/main" id="{5CC2DFAB-D9D3-4484-9D50-B920EB338887}"/>
                </a:ext>
              </a:extLst>
            </p:cNvPr>
            <p:cNvGrpSpPr/>
            <p:nvPr/>
          </p:nvGrpSpPr>
          <p:grpSpPr>
            <a:xfrm>
              <a:off x="10300572" y="3092480"/>
              <a:ext cx="507072" cy="507072"/>
              <a:chOff x="8198591" y="3233420"/>
              <a:chExt cx="527686" cy="527686"/>
            </a:xfrm>
          </p:grpSpPr>
          <p:sp useBgFill="1">
            <p:nvSpPr>
              <p:cNvPr id="296" name="Oval 295">
                <a:extLst>
                  <a:ext uri="{FF2B5EF4-FFF2-40B4-BE49-F238E27FC236}">
                    <a16:creationId xmlns:a16="http://schemas.microsoft.com/office/drawing/2014/main" id="{70931727-3716-4BCB-9C8B-F24920988673}"/>
                  </a:ext>
                </a:extLst>
              </p:cNvPr>
              <p:cNvSpPr/>
              <p:nvPr/>
            </p:nvSpPr>
            <p:spPr bwMode="auto">
              <a:xfrm rot="5400000">
                <a:off x="8198591" y="3233420"/>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297" name="Airplane_E709">
                <a:extLst>
                  <a:ext uri="{FF2B5EF4-FFF2-40B4-BE49-F238E27FC236}">
                    <a16:creationId xmlns:a16="http://schemas.microsoft.com/office/drawing/2014/main" id="{EA204DA2-8A11-4968-B253-59F298A05DFF}"/>
                  </a:ext>
                </a:extLst>
              </p:cNvPr>
              <p:cNvSpPr>
                <a:spLocks noChangeAspect="1"/>
              </p:cNvSpPr>
              <p:nvPr/>
            </p:nvSpPr>
            <p:spPr bwMode="auto">
              <a:xfrm>
                <a:off x="8319857" y="3352801"/>
                <a:ext cx="285156" cy="28892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298" name="Group 297">
              <a:extLst>
                <a:ext uri="{FF2B5EF4-FFF2-40B4-BE49-F238E27FC236}">
                  <a16:creationId xmlns:a16="http://schemas.microsoft.com/office/drawing/2014/main" id="{85245B84-9FA3-491B-ADE3-04D10CEE65B7}"/>
                </a:ext>
              </a:extLst>
            </p:cNvPr>
            <p:cNvGrpSpPr/>
            <p:nvPr/>
          </p:nvGrpSpPr>
          <p:grpSpPr>
            <a:xfrm>
              <a:off x="6619154" y="4617373"/>
              <a:ext cx="507072" cy="507072"/>
              <a:chOff x="4367509" y="4820305"/>
              <a:chExt cx="527686" cy="527686"/>
            </a:xfrm>
          </p:grpSpPr>
          <p:sp useBgFill="1">
            <p:nvSpPr>
              <p:cNvPr id="299" name="Oval 298">
                <a:extLst>
                  <a:ext uri="{FF2B5EF4-FFF2-40B4-BE49-F238E27FC236}">
                    <a16:creationId xmlns:a16="http://schemas.microsoft.com/office/drawing/2014/main" id="{15B37736-5099-4DE2-B1F6-D999F6C2042C}"/>
                  </a:ext>
                </a:extLst>
              </p:cNvPr>
              <p:cNvSpPr/>
              <p:nvPr/>
            </p:nvSpPr>
            <p:spPr bwMode="auto">
              <a:xfrm rot="2700000">
                <a:off x="4367509" y="4820305"/>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nvGrpSpPr>
              <p:cNvPr id="300" name="Group 4">
                <a:extLst>
                  <a:ext uri="{FF2B5EF4-FFF2-40B4-BE49-F238E27FC236}">
                    <a16:creationId xmlns:a16="http://schemas.microsoft.com/office/drawing/2014/main" id="{CF220C0D-785B-49F2-A32F-51EB8575A40E}"/>
                  </a:ext>
                </a:extLst>
              </p:cNvPr>
              <p:cNvGrpSpPr>
                <a:grpSpLocks noChangeAspect="1"/>
              </p:cNvGrpSpPr>
              <p:nvPr/>
            </p:nvGrpSpPr>
            <p:grpSpPr bwMode="auto">
              <a:xfrm>
                <a:off x="4493886" y="4948927"/>
                <a:ext cx="274932" cy="270442"/>
                <a:chOff x="3794" y="2083"/>
                <a:chExt cx="245" cy="241"/>
              </a:xfrm>
            </p:grpSpPr>
            <p:sp>
              <p:nvSpPr>
                <p:cNvPr id="301" name="Rectangle 300">
                  <a:extLst>
                    <a:ext uri="{FF2B5EF4-FFF2-40B4-BE49-F238E27FC236}">
                      <a16:creationId xmlns:a16="http://schemas.microsoft.com/office/drawing/2014/main" id="{2E2EE3D4-F5D5-4982-AE52-BB8A674A0AD6}"/>
                    </a:ext>
                  </a:extLst>
                </p:cNvPr>
                <p:cNvSpPr>
                  <a:spLocks noChangeArrowheads="1"/>
                </p:cNvSpPr>
                <p:nvPr/>
              </p:nvSpPr>
              <p:spPr bwMode="auto">
                <a:xfrm>
                  <a:off x="3794" y="2083"/>
                  <a:ext cx="245" cy="138"/>
                </a:xfrm>
                <a:prstGeom prst="rect">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302" name="Freeform 6">
                  <a:extLst>
                    <a:ext uri="{FF2B5EF4-FFF2-40B4-BE49-F238E27FC236}">
                      <a16:creationId xmlns:a16="http://schemas.microsoft.com/office/drawing/2014/main" id="{11641495-F1A4-4466-9EC2-EF48463DB45F}"/>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303" name="Line 7">
                  <a:extLst>
                    <a:ext uri="{FF2B5EF4-FFF2-40B4-BE49-F238E27FC236}">
                      <a16:creationId xmlns:a16="http://schemas.microsoft.com/office/drawing/2014/main" id="{3D72546C-8467-4752-9DC0-0F9BAA7A573B}"/>
                    </a:ext>
                  </a:extLst>
                </p:cNvPr>
                <p:cNvSpPr>
                  <a:spLocks noChangeShapeType="1"/>
                </p:cNvSpPr>
                <p:nvPr/>
              </p:nvSpPr>
              <p:spPr bwMode="auto">
                <a:xfrm>
                  <a:off x="3917" y="2221"/>
                  <a:ext cx="0" cy="36"/>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304" name="Line 8">
                  <a:extLst>
                    <a:ext uri="{FF2B5EF4-FFF2-40B4-BE49-F238E27FC236}">
                      <a16:creationId xmlns:a16="http://schemas.microsoft.com/office/drawing/2014/main" id="{E02BBD49-B4A7-47A0-BBF4-818BDF5701BC}"/>
                    </a:ext>
                  </a:extLst>
                </p:cNvPr>
                <p:cNvSpPr>
                  <a:spLocks noChangeShapeType="1"/>
                </p:cNvSpPr>
                <p:nvPr/>
              </p:nvSpPr>
              <p:spPr bwMode="auto">
                <a:xfrm>
                  <a:off x="3873" y="2255"/>
                  <a:ext cx="86" cy="0"/>
                </a:xfrm>
                <a:prstGeom prst="line">
                  <a:avLst/>
                </a:pr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grpSp>
          <p:nvGrpSpPr>
            <p:cNvPr id="305" name="Group 304">
              <a:extLst>
                <a:ext uri="{FF2B5EF4-FFF2-40B4-BE49-F238E27FC236}">
                  <a16:creationId xmlns:a16="http://schemas.microsoft.com/office/drawing/2014/main" id="{60DDB346-F13D-494D-B7BC-5C387FF765A6}"/>
                </a:ext>
              </a:extLst>
            </p:cNvPr>
            <p:cNvGrpSpPr/>
            <p:nvPr/>
          </p:nvGrpSpPr>
          <p:grpSpPr>
            <a:xfrm>
              <a:off x="10129138" y="2249858"/>
              <a:ext cx="507072" cy="507072"/>
              <a:chOff x="8020188" y="2356542"/>
              <a:chExt cx="527686" cy="527686"/>
            </a:xfrm>
          </p:grpSpPr>
          <p:sp useBgFill="1">
            <p:nvSpPr>
              <p:cNvPr id="306" name="Oval 305">
                <a:extLst>
                  <a:ext uri="{FF2B5EF4-FFF2-40B4-BE49-F238E27FC236}">
                    <a16:creationId xmlns:a16="http://schemas.microsoft.com/office/drawing/2014/main" id="{08FFACF2-A9CB-4057-9605-4EF0EAB3EE5F}"/>
                  </a:ext>
                </a:extLst>
              </p:cNvPr>
              <p:cNvSpPr/>
              <p:nvPr/>
            </p:nvSpPr>
            <p:spPr bwMode="auto">
              <a:xfrm rot="4020000">
                <a:off x="8020188" y="2356542"/>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307" name="Freeform 5">
                <a:extLst>
                  <a:ext uri="{FF2B5EF4-FFF2-40B4-BE49-F238E27FC236}">
                    <a16:creationId xmlns:a16="http://schemas.microsoft.com/office/drawing/2014/main" id="{F3726604-DE9D-48F2-BB5C-F8234C3A5D01}"/>
                  </a:ext>
                </a:extLst>
              </p:cNvPr>
              <p:cNvSpPr>
                <a:spLocks noEditPoints="1"/>
              </p:cNvSpPr>
              <p:nvPr/>
            </p:nvSpPr>
            <p:spPr bwMode="auto">
              <a:xfrm>
                <a:off x="8162249" y="2463220"/>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308" name="Group 307">
              <a:extLst>
                <a:ext uri="{FF2B5EF4-FFF2-40B4-BE49-F238E27FC236}">
                  <a16:creationId xmlns:a16="http://schemas.microsoft.com/office/drawing/2014/main" id="{B526BC2E-5D53-4558-896A-4266EC06BCAF}"/>
                </a:ext>
              </a:extLst>
            </p:cNvPr>
            <p:cNvGrpSpPr/>
            <p:nvPr/>
          </p:nvGrpSpPr>
          <p:grpSpPr>
            <a:xfrm>
              <a:off x="8951893" y="5091974"/>
              <a:ext cx="507072" cy="507072"/>
              <a:chOff x="6795084" y="5314201"/>
              <a:chExt cx="527686" cy="527686"/>
            </a:xfrm>
          </p:grpSpPr>
          <p:sp useBgFill="1">
            <p:nvSpPr>
              <p:cNvPr id="309" name="Oval 308">
                <a:extLst>
                  <a:ext uri="{FF2B5EF4-FFF2-40B4-BE49-F238E27FC236}">
                    <a16:creationId xmlns:a16="http://schemas.microsoft.com/office/drawing/2014/main" id="{97EAC8A3-F559-4790-94CE-6EDE7812FD3F}"/>
                  </a:ext>
                </a:extLst>
              </p:cNvPr>
              <p:cNvSpPr/>
              <p:nvPr/>
            </p:nvSpPr>
            <p:spPr bwMode="auto">
              <a:xfrm rot="20280000" flipH="1">
                <a:off x="6795084" y="5314201"/>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nvGrpSpPr>
              <p:cNvPr id="310" name="Group 8">
                <a:extLst>
                  <a:ext uri="{FF2B5EF4-FFF2-40B4-BE49-F238E27FC236}">
                    <a16:creationId xmlns:a16="http://schemas.microsoft.com/office/drawing/2014/main" id="{664CBD42-2CFC-4542-8D12-7E24AA51DAA7}"/>
                  </a:ext>
                </a:extLst>
              </p:cNvPr>
              <p:cNvGrpSpPr>
                <a:grpSpLocks noChangeAspect="1"/>
              </p:cNvGrpSpPr>
              <p:nvPr/>
            </p:nvGrpSpPr>
            <p:grpSpPr bwMode="auto">
              <a:xfrm>
                <a:off x="6879509" y="5432267"/>
                <a:ext cx="358836" cy="291554"/>
                <a:chOff x="5458" y="3157"/>
                <a:chExt cx="304" cy="247"/>
              </a:xfrm>
            </p:grpSpPr>
            <p:sp>
              <p:nvSpPr>
                <p:cNvPr id="311" name="Freeform 9">
                  <a:extLst>
                    <a:ext uri="{FF2B5EF4-FFF2-40B4-BE49-F238E27FC236}">
                      <a16:creationId xmlns:a16="http://schemas.microsoft.com/office/drawing/2014/main" id="{006CCD31-AAE6-420A-8E6E-844A0800DB2D}"/>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312" name="Freeform 10">
                  <a:extLst>
                    <a:ext uri="{FF2B5EF4-FFF2-40B4-BE49-F238E27FC236}">
                      <a16:creationId xmlns:a16="http://schemas.microsoft.com/office/drawing/2014/main" id="{A2358446-BCEF-4CAC-B429-486B076C2B1D}"/>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78D4"/>
                    </a:solidFill>
                    <a:effectLst/>
                    <a:uLnTx/>
                    <a:uFillTx/>
                    <a:latin typeface="Segoe UI Semilight"/>
                    <a:ea typeface="+mn-ea"/>
                    <a:cs typeface="+mn-cs"/>
                  </a:endParaRPr>
                </a:p>
              </p:txBody>
            </p:sp>
          </p:grpSp>
        </p:grpSp>
        <p:grpSp>
          <p:nvGrpSpPr>
            <p:cNvPr id="313" name="Group 312">
              <a:extLst>
                <a:ext uri="{FF2B5EF4-FFF2-40B4-BE49-F238E27FC236}">
                  <a16:creationId xmlns:a16="http://schemas.microsoft.com/office/drawing/2014/main" id="{B371DF1E-961E-4E3C-8F33-67361BBA0F9A}"/>
                </a:ext>
              </a:extLst>
            </p:cNvPr>
            <p:cNvGrpSpPr/>
            <p:nvPr/>
          </p:nvGrpSpPr>
          <p:grpSpPr>
            <a:xfrm>
              <a:off x="6662216" y="5294181"/>
              <a:ext cx="503207" cy="503207"/>
              <a:chOff x="4412323" y="5524629"/>
              <a:chExt cx="523664" cy="523664"/>
            </a:xfrm>
          </p:grpSpPr>
          <p:sp useBgFill="1">
            <p:nvSpPr>
              <p:cNvPr id="314" name="Oval 313">
                <a:extLst>
                  <a:ext uri="{FF2B5EF4-FFF2-40B4-BE49-F238E27FC236}">
                    <a16:creationId xmlns:a16="http://schemas.microsoft.com/office/drawing/2014/main" id="{4F7BA010-4A9F-47F5-ABA4-2119156FA80C}"/>
                  </a:ext>
                </a:extLst>
              </p:cNvPr>
              <p:cNvSpPr/>
              <p:nvPr/>
            </p:nvSpPr>
            <p:spPr bwMode="auto">
              <a:xfrm rot="2040000">
                <a:off x="4412323" y="5524629"/>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315" name="Freeform 25">
                <a:extLst>
                  <a:ext uri="{FF2B5EF4-FFF2-40B4-BE49-F238E27FC236}">
                    <a16:creationId xmlns:a16="http://schemas.microsoft.com/office/drawing/2014/main" id="{576A9861-B202-4565-AEF4-9192089F4110}"/>
                  </a:ext>
                </a:extLst>
              </p:cNvPr>
              <p:cNvSpPr>
                <a:spLocks noEditPoints="1"/>
              </p:cNvSpPr>
              <p:nvPr/>
            </p:nvSpPr>
            <p:spPr bwMode="auto">
              <a:xfrm>
                <a:off x="4522311" y="5638101"/>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grpSp>
        <p:grpSp>
          <p:nvGrpSpPr>
            <p:cNvPr id="316" name="Group 315">
              <a:extLst>
                <a:ext uri="{FF2B5EF4-FFF2-40B4-BE49-F238E27FC236}">
                  <a16:creationId xmlns:a16="http://schemas.microsoft.com/office/drawing/2014/main" id="{CF3EF85C-6029-4A82-B71E-6EF4728F5BD5}"/>
                </a:ext>
              </a:extLst>
            </p:cNvPr>
            <p:cNvGrpSpPr/>
            <p:nvPr/>
          </p:nvGrpSpPr>
          <p:grpSpPr>
            <a:xfrm>
              <a:off x="10319515" y="4616340"/>
              <a:ext cx="503207" cy="503207"/>
              <a:chOff x="8218306" y="4819232"/>
              <a:chExt cx="523664" cy="523664"/>
            </a:xfrm>
          </p:grpSpPr>
          <p:sp useBgFill="1">
            <p:nvSpPr>
              <p:cNvPr id="317" name="Oval 316">
                <a:extLst>
                  <a:ext uri="{FF2B5EF4-FFF2-40B4-BE49-F238E27FC236}">
                    <a16:creationId xmlns:a16="http://schemas.microsoft.com/office/drawing/2014/main" id="{5A448470-2860-4DC2-9FC3-C01D86C8DF5B}"/>
                  </a:ext>
                </a:extLst>
              </p:cNvPr>
              <p:cNvSpPr/>
              <p:nvPr/>
            </p:nvSpPr>
            <p:spPr bwMode="auto">
              <a:xfrm rot="18300000" flipH="1">
                <a:off x="8218306" y="4819232"/>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318" name="speedometer_2">
                <a:extLst>
                  <a:ext uri="{FF2B5EF4-FFF2-40B4-BE49-F238E27FC236}">
                    <a16:creationId xmlns:a16="http://schemas.microsoft.com/office/drawing/2014/main" id="{37780E10-2DAA-4E4F-8EFE-E63D2D2A775D}"/>
                  </a:ext>
                </a:extLst>
              </p:cNvPr>
              <p:cNvSpPr>
                <a:spLocks noChangeAspect="1" noEditPoints="1"/>
              </p:cNvSpPr>
              <p:nvPr/>
            </p:nvSpPr>
            <p:spPr bwMode="auto">
              <a:xfrm>
                <a:off x="8333024" y="4933950"/>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319" name="Group 318">
              <a:extLst>
                <a:ext uri="{FF2B5EF4-FFF2-40B4-BE49-F238E27FC236}">
                  <a16:creationId xmlns:a16="http://schemas.microsoft.com/office/drawing/2014/main" id="{D4C293DA-E8C9-42C7-8AE4-0CF237F0BC33}"/>
                </a:ext>
              </a:extLst>
            </p:cNvPr>
            <p:cNvGrpSpPr/>
            <p:nvPr/>
          </p:nvGrpSpPr>
          <p:grpSpPr>
            <a:xfrm>
              <a:off x="9591123" y="5319741"/>
              <a:ext cx="503207" cy="503207"/>
              <a:chOff x="7460301" y="5551229"/>
              <a:chExt cx="523664" cy="523664"/>
            </a:xfrm>
          </p:grpSpPr>
          <p:sp useBgFill="1">
            <p:nvSpPr>
              <p:cNvPr id="320" name="Oval 319">
                <a:extLst>
                  <a:ext uri="{FF2B5EF4-FFF2-40B4-BE49-F238E27FC236}">
                    <a16:creationId xmlns:a16="http://schemas.microsoft.com/office/drawing/2014/main" id="{88E73A91-D60D-43F2-8C34-7109C748B7A7}"/>
                  </a:ext>
                </a:extLst>
              </p:cNvPr>
              <p:cNvSpPr/>
              <p:nvPr/>
            </p:nvSpPr>
            <p:spPr bwMode="auto">
              <a:xfrm rot="19620000" flipH="1">
                <a:off x="7460301" y="5551229"/>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321" name="document_6">
                <a:extLst>
                  <a:ext uri="{FF2B5EF4-FFF2-40B4-BE49-F238E27FC236}">
                    <a16:creationId xmlns:a16="http://schemas.microsoft.com/office/drawing/2014/main" id="{A961200A-24E8-4615-B6A3-8E3E7814D285}"/>
                  </a:ext>
                </a:extLst>
              </p:cNvPr>
              <p:cNvSpPr>
                <a:spLocks noChangeAspect="1" noEditPoints="1"/>
              </p:cNvSpPr>
              <p:nvPr/>
            </p:nvSpPr>
            <p:spPr bwMode="auto">
              <a:xfrm>
                <a:off x="7609395" y="5672138"/>
                <a:ext cx="225476" cy="28184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322" name="Group 321">
              <a:extLst>
                <a:ext uri="{FF2B5EF4-FFF2-40B4-BE49-F238E27FC236}">
                  <a16:creationId xmlns:a16="http://schemas.microsoft.com/office/drawing/2014/main" id="{8E20FA44-5243-4B8D-84C5-482715C426F4}"/>
                </a:ext>
              </a:extLst>
            </p:cNvPr>
            <p:cNvGrpSpPr/>
            <p:nvPr/>
          </p:nvGrpSpPr>
          <p:grpSpPr>
            <a:xfrm>
              <a:off x="10741394" y="3646084"/>
              <a:ext cx="503207" cy="503207"/>
              <a:chOff x="8657336" y="3809532"/>
              <a:chExt cx="523664" cy="523664"/>
            </a:xfrm>
          </p:grpSpPr>
          <p:sp useBgFill="1">
            <p:nvSpPr>
              <p:cNvPr id="323" name="Oval 322">
                <a:extLst>
                  <a:ext uri="{FF2B5EF4-FFF2-40B4-BE49-F238E27FC236}">
                    <a16:creationId xmlns:a16="http://schemas.microsoft.com/office/drawing/2014/main" id="{725558F1-D133-4D39-A960-5545121ADDF8}"/>
                  </a:ext>
                </a:extLst>
              </p:cNvPr>
              <p:cNvSpPr/>
              <p:nvPr/>
            </p:nvSpPr>
            <p:spPr bwMode="auto">
              <a:xfrm rot="16920000" flipH="1">
                <a:off x="8657336" y="3809532"/>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nvGrpSpPr>
              <p:cNvPr id="324" name="Group 323">
                <a:extLst>
                  <a:ext uri="{FF2B5EF4-FFF2-40B4-BE49-F238E27FC236}">
                    <a16:creationId xmlns:a16="http://schemas.microsoft.com/office/drawing/2014/main" id="{544987DA-42F6-4C10-8D53-6501F10B4EA8}"/>
                  </a:ext>
                </a:extLst>
              </p:cNvPr>
              <p:cNvGrpSpPr/>
              <p:nvPr/>
            </p:nvGrpSpPr>
            <p:grpSpPr>
              <a:xfrm>
                <a:off x="8746154" y="3970338"/>
                <a:ext cx="346030" cy="202052"/>
                <a:chOff x="11030366" y="2382953"/>
                <a:chExt cx="397040" cy="231838"/>
              </a:xfrm>
            </p:grpSpPr>
            <p:sp>
              <p:nvSpPr>
                <p:cNvPr id="325" name="Freeform 77">
                  <a:extLst>
                    <a:ext uri="{FF2B5EF4-FFF2-40B4-BE49-F238E27FC236}">
                      <a16:creationId xmlns:a16="http://schemas.microsoft.com/office/drawing/2014/main" id="{5C679A87-1947-46D3-859B-75DD95DD7225}"/>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326" name="Freeform 78">
                  <a:extLst>
                    <a:ext uri="{FF2B5EF4-FFF2-40B4-BE49-F238E27FC236}">
                      <a16:creationId xmlns:a16="http://schemas.microsoft.com/office/drawing/2014/main" id="{3EE56CC2-C8B2-4BA2-9688-690FBDC47189}"/>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78D4"/>
                    </a:solidFill>
                    <a:effectLst/>
                    <a:uLnTx/>
                    <a:uFillTx/>
                    <a:latin typeface="Segoe UI Semilight"/>
                    <a:ea typeface="+mn-ea"/>
                    <a:cs typeface="+mn-cs"/>
                  </a:endParaRPr>
                </a:p>
              </p:txBody>
            </p:sp>
          </p:grpSp>
        </p:grpSp>
        <p:sp useBgFill="1">
          <p:nvSpPr>
            <p:cNvPr id="327" name="Oval 326">
              <a:extLst>
                <a:ext uri="{FF2B5EF4-FFF2-40B4-BE49-F238E27FC236}">
                  <a16:creationId xmlns:a16="http://schemas.microsoft.com/office/drawing/2014/main" id="{8E0B29F6-2632-417A-85F2-538D602A8F14}"/>
                </a:ext>
              </a:extLst>
            </p:cNvPr>
            <p:cNvSpPr/>
            <p:nvPr/>
          </p:nvSpPr>
          <p:spPr bwMode="auto">
            <a:xfrm flipH="1">
              <a:off x="8144045" y="935955"/>
              <a:ext cx="507072" cy="50707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useBgFill="1">
          <p:nvSpPr>
            <p:cNvPr id="328" name="Oval 327">
              <a:extLst>
                <a:ext uri="{FF2B5EF4-FFF2-40B4-BE49-F238E27FC236}">
                  <a16:creationId xmlns:a16="http://schemas.microsoft.com/office/drawing/2014/main" id="{AB63B0D3-E53E-4700-9216-6BA8FF7E7426}"/>
                </a:ext>
              </a:extLst>
            </p:cNvPr>
            <p:cNvSpPr/>
            <p:nvPr/>
          </p:nvSpPr>
          <p:spPr bwMode="auto">
            <a:xfrm rot="1320000">
              <a:off x="8951894" y="1092985"/>
              <a:ext cx="507072" cy="50707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useBgFill="1">
          <p:nvSpPr>
            <p:cNvPr id="329" name="Oval 328">
              <a:extLst>
                <a:ext uri="{FF2B5EF4-FFF2-40B4-BE49-F238E27FC236}">
                  <a16:creationId xmlns:a16="http://schemas.microsoft.com/office/drawing/2014/main" id="{D9A27D95-697F-479C-AE92-3ADF748E32CA}"/>
                </a:ext>
              </a:extLst>
            </p:cNvPr>
            <p:cNvSpPr/>
            <p:nvPr/>
          </p:nvSpPr>
          <p:spPr bwMode="auto">
            <a:xfrm rot="20280000" flipH="1">
              <a:off x="7336198" y="1092985"/>
              <a:ext cx="507072" cy="50707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nvGrpSpPr>
            <p:cNvPr id="330" name="Group 329">
              <a:extLst>
                <a:ext uri="{FF2B5EF4-FFF2-40B4-BE49-F238E27FC236}">
                  <a16:creationId xmlns:a16="http://schemas.microsoft.com/office/drawing/2014/main" id="{0CF36B43-DE2A-43F8-B6F2-C8688A2F29B5}"/>
                </a:ext>
              </a:extLst>
            </p:cNvPr>
            <p:cNvGrpSpPr/>
            <p:nvPr/>
          </p:nvGrpSpPr>
          <p:grpSpPr>
            <a:xfrm>
              <a:off x="7448521" y="1242945"/>
              <a:ext cx="282424" cy="207150"/>
              <a:chOff x="4036202" y="3031654"/>
              <a:chExt cx="514225" cy="377173"/>
            </a:xfrm>
          </p:grpSpPr>
          <p:sp>
            <p:nvSpPr>
              <p:cNvPr id="331" name="Freeform 9">
                <a:extLst>
                  <a:ext uri="{FF2B5EF4-FFF2-40B4-BE49-F238E27FC236}">
                    <a16:creationId xmlns:a16="http://schemas.microsoft.com/office/drawing/2014/main" id="{1C315359-B1FD-4F6E-99A1-026314339942}"/>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332" name="Rectangle 331">
                <a:extLst>
                  <a:ext uri="{FF2B5EF4-FFF2-40B4-BE49-F238E27FC236}">
                    <a16:creationId xmlns:a16="http://schemas.microsoft.com/office/drawing/2014/main" id="{7B1F70FE-3E41-4910-AE7C-8BD8308A33C9}"/>
                  </a:ext>
                </a:extLst>
              </p:cNvPr>
              <p:cNvSpPr/>
              <p:nvPr/>
            </p:nvSpPr>
            <p:spPr bwMode="auto">
              <a:xfrm>
                <a:off x="4203700" y="3117850"/>
                <a:ext cx="95250" cy="95250"/>
              </a:xfrm>
              <a:prstGeom prst="rect">
                <a:avLst/>
              </a:prstGeom>
              <a:noFill/>
              <a:ln>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grpSp>
          <p:nvGrpSpPr>
            <p:cNvPr id="333" name="Group 332">
              <a:extLst>
                <a:ext uri="{FF2B5EF4-FFF2-40B4-BE49-F238E27FC236}">
                  <a16:creationId xmlns:a16="http://schemas.microsoft.com/office/drawing/2014/main" id="{5275352D-9FD5-4F81-9D1B-3F54CC0F5C61}"/>
                </a:ext>
              </a:extLst>
            </p:cNvPr>
            <p:cNvGrpSpPr/>
            <p:nvPr/>
          </p:nvGrpSpPr>
          <p:grpSpPr>
            <a:xfrm>
              <a:off x="8232323" y="1079296"/>
              <a:ext cx="330521" cy="220387"/>
              <a:chOff x="4658896" y="2838920"/>
              <a:chExt cx="854707" cy="569907"/>
            </a:xfrm>
          </p:grpSpPr>
          <p:sp>
            <p:nvSpPr>
              <p:cNvPr id="334" name="Freeform 5">
                <a:extLst>
                  <a:ext uri="{FF2B5EF4-FFF2-40B4-BE49-F238E27FC236}">
                    <a16:creationId xmlns:a16="http://schemas.microsoft.com/office/drawing/2014/main" id="{9CAD89CD-4469-4847-983D-64C2E6D9EFBC}"/>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335" name="Isosceles Triangle 334">
                <a:extLst>
                  <a:ext uri="{FF2B5EF4-FFF2-40B4-BE49-F238E27FC236}">
                    <a16:creationId xmlns:a16="http://schemas.microsoft.com/office/drawing/2014/main" id="{69D7975D-D263-472C-AED0-0B15E17600DF}"/>
                  </a:ext>
                </a:extLst>
              </p:cNvPr>
              <p:cNvSpPr/>
              <p:nvPr/>
            </p:nvSpPr>
            <p:spPr bwMode="auto">
              <a:xfrm>
                <a:off x="4921250" y="2965450"/>
                <a:ext cx="169418" cy="14605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grpSp>
          <p:nvGrpSpPr>
            <p:cNvPr id="336" name="Group 335">
              <a:extLst>
                <a:ext uri="{FF2B5EF4-FFF2-40B4-BE49-F238E27FC236}">
                  <a16:creationId xmlns:a16="http://schemas.microsoft.com/office/drawing/2014/main" id="{B7C25549-19FE-42C1-BFBF-CFFC35EEEF45}"/>
                </a:ext>
              </a:extLst>
            </p:cNvPr>
            <p:cNvGrpSpPr/>
            <p:nvPr/>
          </p:nvGrpSpPr>
          <p:grpSpPr>
            <a:xfrm>
              <a:off x="9121885" y="1207578"/>
              <a:ext cx="167086" cy="277889"/>
              <a:chOff x="5622072" y="3034107"/>
              <a:chExt cx="225306" cy="374720"/>
            </a:xfrm>
          </p:grpSpPr>
          <p:sp>
            <p:nvSpPr>
              <p:cNvPr id="337" name="Freeform 5">
                <a:extLst>
                  <a:ext uri="{FF2B5EF4-FFF2-40B4-BE49-F238E27FC236}">
                    <a16:creationId xmlns:a16="http://schemas.microsoft.com/office/drawing/2014/main" id="{22C4EDB9-25DF-4419-A171-653841ECB3B3}"/>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338" name="Oval 337">
                <a:extLst>
                  <a:ext uri="{FF2B5EF4-FFF2-40B4-BE49-F238E27FC236}">
                    <a16:creationId xmlns:a16="http://schemas.microsoft.com/office/drawing/2014/main" id="{49E0CDD8-EBB5-4401-984F-C16F4FDFF1F7}"/>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grpSp>
        <p:sp>
          <p:nvSpPr>
            <p:cNvPr id="339" name="Intelligent Cloud">
              <a:extLst>
                <a:ext uri="{FF2B5EF4-FFF2-40B4-BE49-F238E27FC236}">
                  <a16:creationId xmlns:a16="http://schemas.microsoft.com/office/drawing/2014/main" id="{9C57B8D7-ECC4-44BE-8D0B-35A52D01FA8D}"/>
                </a:ext>
              </a:extLst>
            </p:cNvPr>
            <p:cNvSpPr txBox="1"/>
            <p:nvPr/>
          </p:nvSpPr>
          <p:spPr>
            <a:xfrm>
              <a:off x="6943595" y="5814678"/>
              <a:ext cx="3032820" cy="766877"/>
            </a:xfrm>
            <a:prstGeom prst="rect">
              <a:avLst/>
            </a:prstGeom>
            <a:noFill/>
            <a:ln>
              <a:noFill/>
            </a:ln>
          </p:spPr>
          <p:txBody>
            <a:bodyPr wrap="none" lIns="175736" tIns="140589" rIns="175736" bIns="140589" rtlCol="0">
              <a:spAutoFit/>
            </a:bodyPr>
            <a:lstStyle/>
            <a:p>
              <a:pPr marL="0" marR="0" lvl="0" indent="0" algn="ctr" defTabSz="878559" rtl="0" eaLnBrk="1" fontAlgn="auto" latinLnBrk="0" hangingPunct="1">
                <a:lnSpc>
                  <a:spcPct val="90000"/>
                </a:lnSpc>
                <a:spcBef>
                  <a:spcPts val="0"/>
                </a:spcBef>
                <a:spcAft>
                  <a:spcPts val="575"/>
                </a:spcAft>
                <a:buClrTx/>
                <a:buSzTx/>
                <a:buFontTx/>
                <a:buNone/>
                <a:tabLst/>
                <a:defRPr/>
              </a:pPr>
              <a:r>
                <a:rPr kumimoji="0" lang="en-US" sz="2691" b="0" i="0" u="none" strike="noStrike" kern="0" cap="none" spc="-48"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Intelligent edge</a:t>
              </a:r>
            </a:p>
          </p:txBody>
        </p:sp>
      </p:grpSp>
      <p:grpSp>
        <p:nvGrpSpPr>
          <p:cNvPr id="22" name="Group 21">
            <a:extLst>
              <a:ext uri="{FF2B5EF4-FFF2-40B4-BE49-F238E27FC236}">
                <a16:creationId xmlns:a16="http://schemas.microsoft.com/office/drawing/2014/main" id="{A2537A98-8BD8-4712-9F4B-EDFD3C7FE7ED}"/>
              </a:ext>
            </a:extLst>
          </p:cNvPr>
          <p:cNvGrpSpPr/>
          <p:nvPr/>
        </p:nvGrpSpPr>
        <p:grpSpPr>
          <a:xfrm>
            <a:off x="1556645" y="4252461"/>
            <a:ext cx="5091532" cy="1120620"/>
            <a:chOff x="7570374" y="4108732"/>
            <a:chExt cx="5298522" cy="1166178"/>
          </a:xfrm>
        </p:grpSpPr>
        <p:sp>
          <p:nvSpPr>
            <p:cNvPr id="2" name="Rectangle 1">
              <a:extLst>
                <a:ext uri="{FF2B5EF4-FFF2-40B4-BE49-F238E27FC236}">
                  <a16:creationId xmlns:a16="http://schemas.microsoft.com/office/drawing/2014/main" id="{EAA796DB-E04D-44CC-B9A5-57704B0BF26E}"/>
                </a:ext>
              </a:extLst>
            </p:cNvPr>
            <p:cNvSpPr/>
            <p:nvPr/>
          </p:nvSpPr>
          <p:spPr bwMode="auto">
            <a:xfrm>
              <a:off x="8460893" y="4108732"/>
              <a:ext cx="4408003" cy="116617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2307" b="0" i="0" u="none" strike="noStrike" kern="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Serverless</a:t>
              </a:r>
            </a:p>
          </p:txBody>
        </p:sp>
        <p:grpSp>
          <p:nvGrpSpPr>
            <p:cNvPr id="3" name="Group 2">
              <a:extLst>
                <a:ext uri="{FF2B5EF4-FFF2-40B4-BE49-F238E27FC236}">
                  <a16:creationId xmlns:a16="http://schemas.microsoft.com/office/drawing/2014/main" id="{3175D359-B53A-4B0C-B11D-A6B4CEECA5D3}"/>
                </a:ext>
              </a:extLst>
            </p:cNvPr>
            <p:cNvGrpSpPr/>
            <p:nvPr/>
          </p:nvGrpSpPr>
          <p:grpSpPr>
            <a:xfrm>
              <a:off x="7570374" y="4364825"/>
              <a:ext cx="649622" cy="653992"/>
              <a:chOff x="7527828" y="1603651"/>
              <a:chExt cx="943158" cy="949502"/>
            </a:xfrm>
          </p:grpSpPr>
          <p:sp>
            <p:nvSpPr>
              <p:cNvPr id="4" name="Freeform 22">
                <a:extLst>
                  <a:ext uri="{FF2B5EF4-FFF2-40B4-BE49-F238E27FC236}">
                    <a16:creationId xmlns:a16="http://schemas.microsoft.com/office/drawing/2014/main" id="{796CCD65-E631-438C-99FE-BCFC1FD70DE3}"/>
                  </a:ext>
                </a:extLst>
              </p:cNvPr>
              <p:cNvSpPr>
                <a:spLocks/>
              </p:cNvSpPr>
              <p:nvPr/>
            </p:nvSpPr>
            <p:spPr bwMode="auto">
              <a:xfrm>
                <a:off x="7994247" y="1860287"/>
                <a:ext cx="166410" cy="31800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5" name="Oval 4">
                <a:extLst>
                  <a:ext uri="{FF2B5EF4-FFF2-40B4-BE49-F238E27FC236}">
                    <a16:creationId xmlns:a16="http://schemas.microsoft.com/office/drawing/2014/main" id="{68BFE69E-D6B9-40E1-A29C-5036D10CB0FD}"/>
                  </a:ext>
                </a:extLst>
              </p:cNvPr>
              <p:cNvSpPr/>
              <p:nvPr/>
            </p:nvSpPr>
            <p:spPr bwMode="auto">
              <a:xfrm>
                <a:off x="7579902" y="1667336"/>
                <a:ext cx="833061" cy="83306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err="1">
                  <a:ln>
                    <a:noFill/>
                  </a:ln>
                  <a:solidFill>
                    <a:srgbClr val="0078D4"/>
                  </a:solidFill>
                  <a:effectLst/>
                  <a:uLnTx/>
                  <a:uFillTx/>
                  <a:latin typeface="Segoe UI Semilight"/>
                  <a:ea typeface="+mn-ea"/>
                  <a:cs typeface="+mn-cs"/>
                </a:endParaRPr>
              </a:p>
            </p:txBody>
          </p:sp>
          <p:sp useBgFill="1">
            <p:nvSpPr>
              <p:cNvPr id="6" name="Rectangle 5">
                <a:extLst>
                  <a:ext uri="{FF2B5EF4-FFF2-40B4-BE49-F238E27FC236}">
                    <a16:creationId xmlns:a16="http://schemas.microsoft.com/office/drawing/2014/main" id="{B3992772-BCF6-48D4-8631-8494FB6FFC8B}"/>
                  </a:ext>
                </a:extLst>
              </p:cNvPr>
              <p:cNvSpPr/>
              <p:nvPr/>
            </p:nvSpPr>
            <p:spPr bwMode="auto">
              <a:xfrm rot="20637905">
                <a:off x="8350247" y="1930610"/>
                <a:ext cx="115754" cy="99639"/>
              </a:xfrm>
              <a:prstGeom prst="rect">
                <a:avLst/>
              </a:prstGeom>
              <a:ln w="15875">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solidFill>
                    <a:srgbClr val="0078D4"/>
                  </a:solidFill>
                  <a:effectLst/>
                  <a:uLnTx/>
                  <a:uFillTx/>
                  <a:latin typeface="Segoe UI Semilight"/>
                  <a:ea typeface="Segoe UI" pitchFamily="34" charset="0"/>
                  <a:cs typeface="Segoe UI" pitchFamily="34" charset="0"/>
                </a:endParaRPr>
              </a:p>
            </p:txBody>
          </p:sp>
          <p:sp>
            <p:nvSpPr>
              <p:cNvPr id="7" name="Freeform 36">
                <a:extLst>
                  <a:ext uri="{FF2B5EF4-FFF2-40B4-BE49-F238E27FC236}">
                    <a16:creationId xmlns:a16="http://schemas.microsoft.com/office/drawing/2014/main" id="{C822E1C1-A405-4DD9-87E5-6FDBA0FB3B43}"/>
                  </a:ext>
                </a:extLst>
              </p:cNvPr>
              <p:cNvSpPr>
                <a:spLocks/>
              </p:cNvSpPr>
              <p:nvPr/>
            </p:nvSpPr>
            <p:spPr bwMode="auto">
              <a:xfrm rot="12755080">
                <a:off x="8369481" y="2041285"/>
                <a:ext cx="101505" cy="103183"/>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useBgFill="1">
            <p:nvSpPr>
              <p:cNvPr id="8" name="Oval 19">
                <a:extLst>
                  <a:ext uri="{FF2B5EF4-FFF2-40B4-BE49-F238E27FC236}">
                    <a16:creationId xmlns:a16="http://schemas.microsoft.com/office/drawing/2014/main" id="{FBE3718E-0C24-481C-A1B8-E7AEBE4BD7AC}"/>
                  </a:ext>
                </a:extLst>
              </p:cNvPr>
              <p:cNvSpPr>
                <a:spLocks noChangeArrowheads="1"/>
              </p:cNvSpPr>
              <p:nvPr/>
            </p:nvSpPr>
            <p:spPr bwMode="auto">
              <a:xfrm>
                <a:off x="7939779" y="1603651"/>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useBgFill="1">
            <p:nvSpPr>
              <p:cNvPr id="9" name="Oval 20">
                <a:extLst>
                  <a:ext uri="{FF2B5EF4-FFF2-40B4-BE49-F238E27FC236}">
                    <a16:creationId xmlns:a16="http://schemas.microsoft.com/office/drawing/2014/main" id="{B40C1227-6C82-4D14-87D3-37F4B4E9C180}"/>
                  </a:ext>
                </a:extLst>
              </p:cNvPr>
              <p:cNvSpPr>
                <a:spLocks noChangeArrowheads="1"/>
              </p:cNvSpPr>
              <p:nvPr/>
            </p:nvSpPr>
            <p:spPr bwMode="auto">
              <a:xfrm>
                <a:off x="7527828" y="2015601"/>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useBgFill="1">
            <p:nvSpPr>
              <p:cNvPr id="10" name="Oval 21">
                <a:extLst>
                  <a:ext uri="{FF2B5EF4-FFF2-40B4-BE49-F238E27FC236}">
                    <a16:creationId xmlns:a16="http://schemas.microsoft.com/office/drawing/2014/main" id="{E108485B-7C07-44CE-8C88-942F9DF58C0C}"/>
                  </a:ext>
                </a:extLst>
              </p:cNvPr>
              <p:cNvSpPr>
                <a:spLocks noChangeArrowheads="1"/>
              </p:cNvSpPr>
              <p:nvPr/>
            </p:nvSpPr>
            <p:spPr bwMode="auto">
              <a:xfrm>
                <a:off x="7939779" y="2439846"/>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grpSp>
      </p:grpSp>
      <p:grpSp>
        <p:nvGrpSpPr>
          <p:cNvPr id="20" name="Group 19">
            <a:extLst>
              <a:ext uri="{FF2B5EF4-FFF2-40B4-BE49-F238E27FC236}">
                <a16:creationId xmlns:a16="http://schemas.microsoft.com/office/drawing/2014/main" id="{1616D94F-E801-455E-BA0C-6E5A0D44F186}"/>
              </a:ext>
            </a:extLst>
          </p:cNvPr>
          <p:cNvGrpSpPr/>
          <p:nvPr/>
        </p:nvGrpSpPr>
        <p:grpSpPr>
          <a:xfrm>
            <a:off x="1554080" y="1956677"/>
            <a:ext cx="5094098" cy="1120620"/>
            <a:chOff x="7567704" y="1719615"/>
            <a:chExt cx="5301192" cy="1166178"/>
          </a:xfrm>
        </p:grpSpPr>
        <p:sp>
          <p:nvSpPr>
            <p:cNvPr id="13" name="Rectangle 12">
              <a:extLst>
                <a:ext uri="{FF2B5EF4-FFF2-40B4-BE49-F238E27FC236}">
                  <a16:creationId xmlns:a16="http://schemas.microsoft.com/office/drawing/2014/main" id="{6E3D3CAE-DA34-4725-9165-131057B3C41B}"/>
                </a:ext>
              </a:extLst>
            </p:cNvPr>
            <p:cNvSpPr/>
            <p:nvPr/>
          </p:nvSpPr>
          <p:spPr bwMode="auto">
            <a:xfrm>
              <a:off x="8460893" y="1719615"/>
              <a:ext cx="4408003" cy="116617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2307" b="0" i="0" u="none" strike="noStrike" kern="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Multi-device,</a:t>
              </a:r>
              <a:br>
                <a:rPr kumimoji="0" lang="en-US" sz="2307" b="0" i="0" u="none" strike="noStrike" kern="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2307" b="0" i="0" u="none" strike="noStrike" kern="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Multi-sense</a:t>
              </a:r>
            </a:p>
          </p:txBody>
        </p:sp>
        <p:grpSp>
          <p:nvGrpSpPr>
            <p:cNvPr id="23" name="Group 22">
              <a:extLst>
                <a:ext uri="{FF2B5EF4-FFF2-40B4-BE49-F238E27FC236}">
                  <a16:creationId xmlns:a16="http://schemas.microsoft.com/office/drawing/2014/main" id="{E4BAE1BE-77AA-4CE2-88E8-6B9653A9B48D}"/>
                </a:ext>
              </a:extLst>
            </p:cNvPr>
            <p:cNvGrpSpPr/>
            <p:nvPr/>
          </p:nvGrpSpPr>
          <p:grpSpPr>
            <a:xfrm>
              <a:off x="7567704" y="2051763"/>
              <a:ext cx="654962" cy="501882"/>
              <a:chOff x="3435452" y="1174750"/>
              <a:chExt cx="950912" cy="728663"/>
            </a:xfrm>
          </p:grpSpPr>
          <p:sp>
            <p:nvSpPr>
              <p:cNvPr id="24" name="Line 5">
                <a:extLst>
                  <a:ext uri="{FF2B5EF4-FFF2-40B4-BE49-F238E27FC236}">
                    <a16:creationId xmlns:a16="http://schemas.microsoft.com/office/drawing/2014/main" id="{871BF623-C3EF-4E26-9F76-40CDBA5290E2}"/>
                  </a:ext>
                </a:extLst>
              </p:cNvPr>
              <p:cNvSpPr>
                <a:spLocks noChangeShapeType="1"/>
              </p:cNvSpPr>
              <p:nvPr/>
            </p:nvSpPr>
            <p:spPr bwMode="auto">
              <a:xfrm>
                <a:off x="4084740" y="1903413"/>
                <a:ext cx="192087"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25" name="Freeform 6">
                <a:extLst>
                  <a:ext uri="{FF2B5EF4-FFF2-40B4-BE49-F238E27FC236}">
                    <a16:creationId xmlns:a16="http://schemas.microsoft.com/office/drawing/2014/main" id="{DEA7641F-DFA7-4BBA-9738-81604E62BE39}"/>
                  </a:ext>
                </a:extLst>
              </p:cNvPr>
              <p:cNvSpPr>
                <a:spLocks/>
              </p:cNvSpPr>
              <p:nvPr/>
            </p:nvSpPr>
            <p:spPr bwMode="auto">
              <a:xfrm>
                <a:off x="3508477" y="1581150"/>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26" name="Freeform 7">
                <a:extLst>
                  <a:ext uri="{FF2B5EF4-FFF2-40B4-BE49-F238E27FC236}">
                    <a16:creationId xmlns:a16="http://schemas.microsoft.com/office/drawing/2014/main" id="{A19DD276-28C7-43DA-B695-875F37C06470}"/>
                  </a:ext>
                </a:extLst>
              </p:cNvPr>
              <p:cNvSpPr>
                <a:spLocks/>
              </p:cNvSpPr>
              <p:nvPr/>
            </p:nvSpPr>
            <p:spPr bwMode="auto">
              <a:xfrm>
                <a:off x="3435452" y="1403350"/>
                <a:ext cx="681037" cy="500063"/>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27" name="Line 9">
                <a:extLst>
                  <a:ext uri="{FF2B5EF4-FFF2-40B4-BE49-F238E27FC236}">
                    <a16:creationId xmlns:a16="http://schemas.microsoft.com/office/drawing/2014/main" id="{8A45A980-CCEF-4011-9E29-52C8AD7CE0B2}"/>
                  </a:ext>
                </a:extLst>
              </p:cNvPr>
              <p:cNvSpPr>
                <a:spLocks noChangeShapeType="1"/>
              </p:cNvSpPr>
              <p:nvPr/>
            </p:nvSpPr>
            <p:spPr bwMode="auto">
              <a:xfrm flipH="1">
                <a:off x="3583090" y="1835150"/>
                <a:ext cx="444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28" name="Freeform 10">
                <a:extLst>
                  <a:ext uri="{FF2B5EF4-FFF2-40B4-BE49-F238E27FC236}">
                    <a16:creationId xmlns:a16="http://schemas.microsoft.com/office/drawing/2014/main" id="{B5B10D07-CD73-479F-931F-AD9491E577AD}"/>
                  </a:ext>
                </a:extLst>
              </p:cNvPr>
              <p:cNvSpPr>
                <a:spLocks/>
              </p:cNvSpPr>
              <p:nvPr/>
            </p:nvSpPr>
            <p:spPr bwMode="auto">
              <a:xfrm>
                <a:off x="3435452" y="1174750"/>
                <a:ext cx="950912" cy="587375"/>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29" name="Line 9">
                <a:extLst>
                  <a:ext uri="{FF2B5EF4-FFF2-40B4-BE49-F238E27FC236}">
                    <a16:creationId xmlns:a16="http://schemas.microsoft.com/office/drawing/2014/main" id="{67C644F0-9B29-4765-B914-8F46855539D7}"/>
                  </a:ext>
                </a:extLst>
              </p:cNvPr>
              <p:cNvSpPr>
                <a:spLocks noChangeShapeType="1"/>
              </p:cNvSpPr>
              <p:nvPr/>
            </p:nvSpPr>
            <p:spPr bwMode="auto">
              <a:xfrm flipH="1">
                <a:off x="3753745" y="1835150"/>
                <a:ext cx="444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30" name="Freeform 11">
                <a:extLst>
                  <a:ext uri="{FF2B5EF4-FFF2-40B4-BE49-F238E27FC236}">
                    <a16:creationId xmlns:a16="http://schemas.microsoft.com/office/drawing/2014/main" id="{14CAB05E-8027-45FF-9A82-896523F24592}"/>
                  </a:ext>
                </a:extLst>
              </p:cNvPr>
              <p:cNvSpPr>
                <a:spLocks/>
              </p:cNvSpPr>
              <p:nvPr/>
            </p:nvSpPr>
            <p:spPr bwMode="auto">
              <a:xfrm rot="10800000">
                <a:off x="3602829" y="1335881"/>
                <a:ext cx="640657" cy="359570"/>
              </a:xfrm>
              <a:custGeom>
                <a:avLst/>
                <a:gdLst>
                  <a:gd name="T0" fmla="*/ 0 w 197"/>
                  <a:gd name="T1" fmla="*/ 145 h 145"/>
                  <a:gd name="T2" fmla="*/ 197 w 197"/>
                  <a:gd name="T3" fmla="*/ 0 h 145"/>
                </a:gdLst>
                <a:ahLst/>
                <a:cxnLst>
                  <a:cxn ang="0">
                    <a:pos x="T0" y="T1"/>
                  </a:cxn>
                  <a:cxn ang="0">
                    <a:pos x="T2" y="T3"/>
                  </a:cxn>
                </a:cxnLst>
                <a:rect l="0" t="0" r="r" b="b"/>
                <a:pathLst>
                  <a:path w="197" h="145">
                    <a:moveTo>
                      <a:pt x="0" y="145"/>
                    </a:moveTo>
                    <a:cubicBezTo>
                      <a:pt x="0" y="145"/>
                      <a:pt x="32" y="0"/>
                      <a:pt x="197" y="0"/>
                    </a:cubicBezTo>
                  </a:path>
                </a:pathLst>
              </a:custGeom>
              <a:noFill/>
              <a:ln w="19050" cap="rnd">
                <a:solidFill>
                  <a:schemeClr val="tx2"/>
                </a:solidFill>
                <a:prstDash val="solid"/>
                <a:miter lim="800000"/>
                <a:headEnd/>
                <a:tailEnd/>
              </a:ln>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31" name="Oval 6">
                <a:extLst>
                  <a:ext uri="{FF2B5EF4-FFF2-40B4-BE49-F238E27FC236}">
                    <a16:creationId xmlns:a16="http://schemas.microsoft.com/office/drawing/2014/main" id="{913891D7-A4FF-4B51-8360-030D91FF0186}"/>
                  </a:ext>
                </a:extLst>
              </p:cNvPr>
              <p:cNvSpPr>
                <a:spLocks noChangeArrowheads="1"/>
              </p:cNvSpPr>
              <p:nvPr/>
            </p:nvSpPr>
            <p:spPr bwMode="auto">
              <a:xfrm>
                <a:off x="3548863" y="1638548"/>
                <a:ext cx="109728" cy="109728"/>
              </a:xfrm>
              <a:prstGeom prst="ellipse">
                <a:avLst/>
              </a:prstGeom>
              <a:solidFill>
                <a:schemeClr val="bg2"/>
              </a:solidFill>
              <a:ln w="19050" cap="rnd">
                <a:solidFill>
                  <a:schemeClr val="tx2"/>
                </a:solidFill>
                <a:prstDash val="solid"/>
                <a:miter lim="800000"/>
                <a:headEnd/>
                <a:tailEnd/>
              </a:ln>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32" name="Oval 6">
                <a:extLst>
                  <a:ext uri="{FF2B5EF4-FFF2-40B4-BE49-F238E27FC236}">
                    <a16:creationId xmlns:a16="http://schemas.microsoft.com/office/drawing/2014/main" id="{D6DCA1C1-9D41-49FA-9816-A1DBB02A8246}"/>
                  </a:ext>
                </a:extLst>
              </p:cNvPr>
              <p:cNvSpPr>
                <a:spLocks noChangeArrowheads="1"/>
              </p:cNvSpPr>
              <p:nvPr/>
            </p:nvSpPr>
            <p:spPr bwMode="auto">
              <a:xfrm>
                <a:off x="3871917" y="1587008"/>
                <a:ext cx="109728" cy="109728"/>
              </a:xfrm>
              <a:prstGeom prst="ellipse">
                <a:avLst/>
              </a:prstGeom>
              <a:solidFill>
                <a:schemeClr val="bg2"/>
              </a:solidFill>
              <a:ln w="19050" cap="rnd">
                <a:solidFill>
                  <a:schemeClr val="tx2"/>
                </a:solidFill>
                <a:prstDash val="solid"/>
                <a:miter lim="800000"/>
                <a:headEnd/>
                <a:tailEnd/>
              </a:ln>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p:nvSpPr>
              <p:cNvPr id="33" name="Oval 6">
                <a:extLst>
                  <a:ext uri="{FF2B5EF4-FFF2-40B4-BE49-F238E27FC236}">
                    <a16:creationId xmlns:a16="http://schemas.microsoft.com/office/drawing/2014/main" id="{15254B7C-7C16-4C40-A4D0-D04BC15E256E}"/>
                  </a:ext>
                </a:extLst>
              </p:cNvPr>
              <p:cNvSpPr>
                <a:spLocks noChangeArrowheads="1"/>
              </p:cNvSpPr>
              <p:nvPr/>
            </p:nvSpPr>
            <p:spPr bwMode="auto">
              <a:xfrm>
                <a:off x="4184061" y="1256863"/>
                <a:ext cx="109728" cy="109728"/>
              </a:xfrm>
              <a:prstGeom prst="ellipse">
                <a:avLst/>
              </a:prstGeom>
              <a:solidFill>
                <a:schemeClr val="bg2"/>
              </a:solidFill>
              <a:ln w="19050" cap="rnd">
                <a:solidFill>
                  <a:schemeClr val="tx2"/>
                </a:solidFill>
                <a:prstDash val="solid"/>
                <a:miter lim="800000"/>
                <a:headEnd/>
                <a:tailEnd/>
              </a:ln>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9CD45D77-C9B3-4F9D-A33D-B91306973C51}"/>
              </a:ext>
            </a:extLst>
          </p:cNvPr>
          <p:cNvGrpSpPr/>
          <p:nvPr/>
        </p:nvGrpSpPr>
        <p:grpSpPr>
          <a:xfrm>
            <a:off x="1480265" y="3104569"/>
            <a:ext cx="5167916" cy="1120620"/>
            <a:chOff x="7490885" y="2914173"/>
            <a:chExt cx="5378011" cy="1166178"/>
          </a:xfrm>
        </p:grpSpPr>
        <p:sp>
          <p:nvSpPr>
            <p:cNvPr id="11" name="Rectangle 10">
              <a:extLst>
                <a:ext uri="{FF2B5EF4-FFF2-40B4-BE49-F238E27FC236}">
                  <a16:creationId xmlns:a16="http://schemas.microsoft.com/office/drawing/2014/main" id="{12EB2D3B-0F29-438F-BFE3-4969FD8EF9A6}"/>
                </a:ext>
              </a:extLst>
            </p:cNvPr>
            <p:cNvSpPr/>
            <p:nvPr/>
          </p:nvSpPr>
          <p:spPr bwMode="auto">
            <a:xfrm>
              <a:off x="8460893" y="2914173"/>
              <a:ext cx="4408003" cy="116617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2307" b="0" i="0" u="none" strike="noStrike" kern="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Artificial </a:t>
              </a:r>
              <a:br>
                <a:rPr kumimoji="0" lang="en-US" sz="2307" b="0" i="0" u="none" strike="noStrike" kern="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br>
              <a:r>
                <a:rPr kumimoji="0" lang="en-US" sz="2307" b="0" i="0" u="none" strike="noStrike" kern="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Intelligence</a:t>
              </a:r>
            </a:p>
          </p:txBody>
        </p:sp>
        <p:grpSp>
          <p:nvGrpSpPr>
            <p:cNvPr id="34" name="Group 33">
              <a:extLst>
                <a:ext uri="{FF2B5EF4-FFF2-40B4-BE49-F238E27FC236}">
                  <a16:creationId xmlns:a16="http://schemas.microsoft.com/office/drawing/2014/main" id="{2AC990A6-3E61-47FA-B916-F300A647043F}"/>
                </a:ext>
              </a:extLst>
            </p:cNvPr>
            <p:cNvGrpSpPr/>
            <p:nvPr/>
          </p:nvGrpSpPr>
          <p:grpSpPr>
            <a:xfrm>
              <a:off x="7490885" y="3176346"/>
              <a:ext cx="808600" cy="641832"/>
              <a:chOff x="4223626" y="2353385"/>
              <a:chExt cx="1173971" cy="931848"/>
            </a:xfrm>
          </p:grpSpPr>
          <p:grpSp>
            <p:nvGrpSpPr>
              <p:cNvPr id="35" name="Group 34">
                <a:extLst>
                  <a:ext uri="{FF2B5EF4-FFF2-40B4-BE49-F238E27FC236}">
                    <a16:creationId xmlns:a16="http://schemas.microsoft.com/office/drawing/2014/main" id="{9539028D-C523-4C23-BCAA-4F128A4F77D9}"/>
                  </a:ext>
                </a:extLst>
              </p:cNvPr>
              <p:cNvGrpSpPr/>
              <p:nvPr/>
            </p:nvGrpSpPr>
            <p:grpSpPr>
              <a:xfrm>
                <a:off x="4273550" y="2402418"/>
                <a:ext cx="1079500" cy="840315"/>
                <a:chOff x="4273550" y="2402418"/>
                <a:chExt cx="1079500" cy="840315"/>
              </a:xfrm>
            </p:grpSpPr>
            <p:cxnSp>
              <p:nvCxnSpPr>
                <p:cNvPr id="44" name="Straight Connector 43">
                  <a:extLst>
                    <a:ext uri="{FF2B5EF4-FFF2-40B4-BE49-F238E27FC236}">
                      <a16:creationId xmlns:a16="http://schemas.microsoft.com/office/drawing/2014/main" id="{93C26409-80BA-4F41-9D6C-54FEC1D5A5B2}"/>
                    </a:ext>
                  </a:extLst>
                </p:cNvPr>
                <p:cNvCxnSpPr>
                  <a:cxnSpLocks/>
                </p:cNvCxnSpPr>
                <p:nvPr/>
              </p:nvCxnSpPr>
              <p:spPr>
                <a:xfrm>
                  <a:off x="4997450" y="2413000"/>
                  <a:ext cx="355600" cy="23283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 name="Straight Connector 44">
                  <a:extLst>
                    <a:ext uri="{FF2B5EF4-FFF2-40B4-BE49-F238E27FC236}">
                      <a16:creationId xmlns:a16="http://schemas.microsoft.com/office/drawing/2014/main" id="{FD2C5E1A-F4C4-44DE-96D8-5198B7D5F9E5}"/>
                    </a:ext>
                  </a:extLst>
                </p:cNvPr>
                <p:cNvCxnSpPr>
                  <a:cxnSpLocks/>
                </p:cNvCxnSpPr>
                <p:nvPr/>
              </p:nvCxnSpPr>
              <p:spPr>
                <a:xfrm>
                  <a:off x="4997450" y="2413000"/>
                  <a:ext cx="296333" cy="7217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91862860-FF71-4F83-B77A-4DB30A114C12}"/>
                    </a:ext>
                  </a:extLst>
                </p:cNvPr>
                <p:cNvCxnSpPr>
                  <a:cxnSpLocks/>
                </p:cNvCxnSpPr>
                <p:nvPr/>
              </p:nvCxnSpPr>
              <p:spPr>
                <a:xfrm flipV="1">
                  <a:off x="4762500" y="3143250"/>
                  <a:ext cx="520700" cy="867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 name="Straight Connector 46">
                  <a:extLst>
                    <a:ext uri="{FF2B5EF4-FFF2-40B4-BE49-F238E27FC236}">
                      <a16:creationId xmlns:a16="http://schemas.microsoft.com/office/drawing/2014/main" id="{88718169-942D-40F5-8F28-990BFDF42527}"/>
                    </a:ext>
                  </a:extLst>
                </p:cNvPr>
                <p:cNvCxnSpPr>
                  <a:cxnSpLocks/>
                </p:cNvCxnSpPr>
                <p:nvPr/>
              </p:nvCxnSpPr>
              <p:spPr>
                <a:xfrm flipV="1">
                  <a:off x="5039783" y="2641600"/>
                  <a:ext cx="300567" cy="24130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 name="Straight Connector 47">
                  <a:extLst>
                    <a:ext uri="{FF2B5EF4-FFF2-40B4-BE49-F238E27FC236}">
                      <a16:creationId xmlns:a16="http://schemas.microsoft.com/office/drawing/2014/main" id="{BDE6163A-0E06-4452-A147-B7351B29C1BB}"/>
                    </a:ext>
                  </a:extLst>
                </p:cNvPr>
                <p:cNvCxnSpPr>
                  <a:cxnSpLocks/>
                </p:cNvCxnSpPr>
                <p:nvPr/>
              </p:nvCxnSpPr>
              <p:spPr>
                <a:xfrm flipV="1">
                  <a:off x="4413250" y="2413001"/>
                  <a:ext cx="571500" cy="126999"/>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 name="Straight Connector 48">
                  <a:extLst>
                    <a:ext uri="{FF2B5EF4-FFF2-40B4-BE49-F238E27FC236}">
                      <a16:creationId xmlns:a16="http://schemas.microsoft.com/office/drawing/2014/main" id="{1CBB9EF2-FE6F-4D07-AD59-99199968FCD9}"/>
                    </a:ext>
                  </a:extLst>
                </p:cNvPr>
                <p:cNvCxnSpPr>
                  <a:cxnSpLocks/>
                  <a:endCxn id="36" idx="3"/>
                </p:cNvCxnSpPr>
                <p:nvPr/>
              </p:nvCxnSpPr>
              <p:spPr>
                <a:xfrm flipV="1">
                  <a:off x="4703233" y="2450099"/>
                  <a:ext cx="251425" cy="248651"/>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0" name="Straight Connector 49">
                  <a:extLst>
                    <a:ext uri="{FF2B5EF4-FFF2-40B4-BE49-F238E27FC236}">
                      <a16:creationId xmlns:a16="http://schemas.microsoft.com/office/drawing/2014/main" id="{20E4967E-2E58-4060-B77B-1BAA0D68791C}"/>
                    </a:ext>
                  </a:extLst>
                </p:cNvPr>
                <p:cNvCxnSpPr>
                  <a:cxnSpLocks/>
                </p:cNvCxnSpPr>
                <p:nvPr/>
              </p:nvCxnSpPr>
              <p:spPr>
                <a:xfrm flipV="1">
                  <a:off x="4762500" y="2402418"/>
                  <a:ext cx="232833" cy="821265"/>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 name="Straight Connector 50">
                  <a:extLst>
                    <a:ext uri="{FF2B5EF4-FFF2-40B4-BE49-F238E27FC236}">
                      <a16:creationId xmlns:a16="http://schemas.microsoft.com/office/drawing/2014/main" id="{5D2E9044-1C7E-4ADC-92C7-8B8A7EFBA24C}"/>
                    </a:ext>
                  </a:extLst>
                </p:cNvPr>
                <p:cNvCxnSpPr>
                  <a:cxnSpLocks/>
                </p:cNvCxnSpPr>
                <p:nvPr/>
              </p:nvCxnSpPr>
              <p:spPr>
                <a:xfrm flipH="1" flipV="1">
                  <a:off x="4273550" y="2984500"/>
                  <a:ext cx="495300" cy="2518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1FA4B781-9485-4BC9-8E7C-57E422D8377A}"/>
                    </a:ext>
                  </a:extLst>
                </p:cNvPr>
                <p:cNvCxnSpPr>
                  <a:cxnSpLocks/>
                </p:cNvCxnSpPr>
                <p:nvPr/>
              </p:nvCxnSpPr>
              <p:spPr>
                <a:xfrm flipH="1" flipV="1">
                  <a:off x="4417483" y="2537884"/>
                  <a:ext cx="647700" cy="33866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25FD060D-2AEB-4C03-A96F-F9F9D2E5A20C}"/>
                    </a:ext>
                  </a:extLst>
                </p:cNvPr>
                <p:cNvCxnSpPr>
                  <a:cxnSpLocks/>
                </p:cNvCxnSpPr>
                <p:nvPr/>
              </p:nvCxnSpPr>
              <p:spPr>
                <a:xfrm flipV="1">
                  <a:off x="4277783" y="2874433"/>
                  <a:ext cx="770467" cy="10795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4" name="Straight Connector 53">
                  <a:extLst>
                    <a:ext uri="{FF2B5EF4-FFF2-40B4-BE49-F238E27FC236}">
                      <a16:creationId xmlns:a16="http://schemas.microsoft.com/office/drawing/2014/main" id="{9C87E7AB-4072-4BCA-9D8C-EF47714D27F6}"/>
                    </a:ext>
                  </a:extLst>
                </p:cNvPr>
                <p:cNvCxnSpPr>
                  <a:cxnSpLocks/>
                </p:cNvCxnSpPr>
                <p:nvPr/>
              </p:nvCxnSpPr>
              <p:spPr>
                <a:xfrm flipH="1" flipV="1">
                  <a:off x="4413250" y="2531533"/>
                  <a:ext cx="353483" cy="69850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 name="Straight Connector 54">
                  <a:extLst>
                    <a:ext uri="{FF2B5EF4-FFF2-40B4-BE49-F238E27FC236}">
                      <a16:creationId xmlns:a16="http://schemas.microsoft.com/office/drawing/2014/main" id="{52712BD1-019D-429C-89CD-3F688D002D57}"/>
                    </a:ext>
                  </a:extLst>
                </p:cNvPr>
                <p:cNvCxnSpPr>
                  <a:cxnSpLocks/>
                </p:cNvCxnSpPr>
                <p:nvPr/>
              </p:nvCxnSpPr>
              <p:spPr>
                <a:xfrm flipH="1" flipV="1">
                  <a:off x="4715933" y="2698750"/>
                  <a:ext cx="50800" cy="5439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6" name="Straight Connector 55">
                  <a:extLst>
                    <a:ext uri="{FF2B5EF4-FFF2-40B4-BE49-F238E27FC236}">
                      <a16:creationId xmlns:a16="http://schemas.microsoft.com/office/drawing/2014/main" id="{A5F80202-F61C-4B60-8004-3BDB9C879D23}"/>
                    </a:ext>
                  </a:extLst>
                </p:cNvPr>
                <p:cNvCxnSpPr>
                  <a:cxnSpLocks/>
                </p:cNvCxnSpPr>
                <p:nvPr/>
              </p:nvCxnSpPr>
              <p:spPr>
                <a:xfrm flipH="1" flipV="1">
                  <a:off x="5052483" y="2899834"/>
                  <a:ext cx="234950" cy="21801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7" name="Straight Connector 56">
                  <a:extLst>
                    <a:ext uri="{FF2B5EF4-FFF2-40B4-BE49-F238E27FC236}">
                      <a16:creationId xmlns:a16="http://schemas.microsoft.com/office/drawing/2014/main" id="{75025530-B02A-4532-80D0-27385114DB8A}"/>
                    </a:ext>
                  </a:extLst>
                </p:cNvPr>
                <p:cNvCxnSpPr>
                  <a:cxnSpLocks/>
                </p:cNvCxnSpPr>
                <p:nvPr/>
              </p:nvCxnSpPr>
              <p:spPr>
                <a:xfrm flipV="1">
                  <a:off x="4762500" y="2876550"/>
                  <a:ext cx="292101" cy="34078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6" name="Oval 19">
                <a:extLst>
                  <a:ext uri="{FF2B5EF4-FFF2-40B4-BE49-F238E27FC236}">
                    <a16:creationId xmlns:a16="http://schemas.microsoft.com/office/drawing/2014/main" id="{582CB2A0-E0DC-4B86-AA38-9E2E22329FD3}"/>
                  </a:ext>
                </a:extLst>
              </p:cNvPr>
              <p:cNvSpPr>
                <a:spLocks noChangeArrowheads="1"/>
              </p:cNvSpPr>
              <p:nvPr/>
            </p:nvSpPr>
            <p:spPr bwMode="auto">
              <a:xfrm>
                <a:off x="4938065" y="2353385"/>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useBgFill="1">
            <p:nvSpPr>
              <p:cNvPr id="37" name="Oval 19">
                <a:extLst>
                  <a:ext uri="{FF2B5EF4-FFF2-40B4-BE49-F238E27FC236}">
                    <a16:creationId xmlns:a16="http://schemas.microsoft.com/office/drawing/2014/main" id="{5A0C2904-D0DF-4AFC-9B26-03B3DF8D9D11}"/>
                  </a:ext>
                </a:extLst>
              </p:cNvPr>
              <p:cNvSpPr>
                <a:spLocks noChangeArrowheads="1"/>
              </p:cNvSpPr>
              <p:nvPr/>
            </p:nvSpPr>
            <p:spPr bwMode="auto">
              <a:xfrm>
                <a:off x="5284290" y="2582712"/>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useBgFill="1">
            <p:nvSpPr>
              <p:cNvPr id="38" name="Oval 19">
                <a:extLst>
                  <a:ext uri="{FF2B5EF4-FFF2-40B4-BE49-F238E27FC236}">
                    <a16:creationId xmlns:a16="http://schemas.microsoft.com/office/drawing/2014/main" id="{E3882B7A-18E6-42C6-9E84-6AFA64F17CCF}"/>
                  </a:ext>
                </a:extLst>
              </p:cNvPr>
              <p:cNvSpPr>
                <a:spLocks noChangeArrowheads="1"/>
              </p:cNvSpPr>
              <p:nvPr/>
            </p:nvSpPr>
            <p:spPr bwMode="auto">
              <a:xfrm>
                <a:off x="4992571" y="2824202"/>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0078D4"/>
                  </a:solidFill>
                  <a:effectLst/>
                  <a:uLnTx/>
                  <a:uFillTx/>
                  <a:latin typeface="Segoe UI Semilight"/>
                  <a:ea typeface="+mn-ea"/>
                  <a:cs typeface="+mn-cs"/>
                </a:endParaRPr>
              </a:p>
            </p:txBody>
          </p:sp>
          <p:sp useBgFill="1">
            <p:nvSpPr>
              <p:cNvPr id="39" name="Oval 19">
                <a:extLst>
                  <a:ext uri="{FF2B5EF4-FFF2-40B4-BE49-F238E27FC236}">
                    <a16:creationId xmlns:a16="http://schemas.microsoft.com/office/drawing/2014/main" id="{03333D58-2E43-412D-A6A5-6C5D9F8CCC5B}"/>
                  </a:ext>
                </a:extLst>
              </p:cNvPr>
              <p:cNvSpPr>
                <a:spLocks noChangeArrowheads="1"/>
              </p:cNvSpPr>
              <p:nvPr/>
            </p:nvSpPr>
            <p:spPr bwMode="auto">
              <a:xfrm>
                <a:off x="5227637" y="3071688"/>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useBgFill="1">
            <p:nvSpPr>
              <p:cNvPr id="40" name="Oval 19">
                <a:extLst>
                  <a:ext uri="{FF2B5EF4-FFF2-40B4-BE49-F238E27FC236}">
                    <a16:creationId xmlns:a16="http://schemas.microsoft.com/office/drawing/2014/main" id="{374BFD16-B747-4D5C-BD4C-9A8C0BE87B69}"/>
                  </a:ext>
                </a:extLst>
              </p:cNvPr>
              <p:cNvSpPr>
                <a:spLocks noChangeArrowheads="1"/>
              </p:cNvSpPr>
              <p:nvPr/>
            </p:nvSpPr>
            <p:spPr bwMode="auto">
              <a:xfrm>
                <a:off x="4703544" y="3171926"/>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useBgFill="1">
            <p:nvSpPr>
              <p:cNvPr id="41" name="Oval 19">
                <a:extLst>
                  <a:ext uri="{FF2B5EF4-FFF2-40B4-BE49-F238E27FC236}">
                    <a16:creationId xmlns:a16="http://schemas.microsoft.com/office/drawing/2014/main" id="{0C4BAF31-E558-4DE0-AD35-158CA56C323F}"/>
                  </a:ext>
                </a:extLst>
              </p:cNvPr>
              <p:cNvSpPr>
                <a:spLocks noChangeArrowheads="1"/>
              </p:cNvSpPr>
              <p:nvPr/>
            </p:nvSpPr>
            <p:spPr bwMode="auto">
              <a:xfrm>
                <a:off x="4223626" y="2924064"/>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useBgFill="1">
            <p:nvSpPr>
              <p:cNvPr id="42" name="Oval 19">
                <a:extLst>
                  <a:ext uri="{FF2B5EF4-FFF2-40B4-BE49-F238E27FC236}">
                    <a16:creationId xmlns:a16="http://schemas.microsoft.com/office/drawing/2014/main" id="{409E4F55-752A-4296-A873-C306E3C7696A}"/>
                  </a:ext>
                </a:extLst>
              </p:cNvPr>
              <p:cNvSpPr>
                <a:spLocks noChangeArrowheads="1"/>
              </p:cNvSpPr>
              <p:nvPr/>
            </p:nvSpPr>
            <p:spPr bwMode="auto">
              <a:xfrm>
                <a:off x="4655543" y="2638231"/>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sp useBgFill="1">
            <p:nvSpPr>
              <p:cNvPr id="43" name="Oval 19">
                <a:extLst>
                  <a:ext uri="{FF2B5EF4-FFF2-40B4-BE49-F238E27FC236}">
                    <a16:creationId xmlns:a16="http://schemas.microsoft.com/office/drawing/2014/main" id="{CB54FAAC-3A7E-4B33-A760-CF1F9BE69E5A}"/>
                  </a:ext>
                </a:extLst>
              </p:cNvPr>
              <p:cNvSpPr>
                <a:spLocks noChangeArrowheads="1"/>
              </p:cNvSpPr>
              <p:nvPr/>
            </p:nvSpPr>
            <p:spPr bwMode="auto">
              <a:xfrm>
                <a:off x="4363387" y="2482918"/>
                <a:ext cx="113307" cy="113307"/>
              </a:xfrm>
              <a:prstGeom prst="ellipse">
                <a:avLst/>
              </a:prstGeom>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0078D4"/>
                  </a:solidFill>
                  <a:effectLst/>
                  <a:uLnTx/>
                  <a:uFillTx/>
                  <a:latin typeface="Segoe UI Semilight"/>
                  <a:ea typeface="+mn-ea"/>
                  <a:cs typeface="+mn-cs"/>
                </a:endParaRPr>
              </a:p>
            </p:txBody>
          </p:sp>
        </p:grpSp>
      </p:grpSp>
      <p:sp>
        <p:nvSpPr>
          <p:cNvPr id="12" name="TextBox 11">
            <a:extLst>
              <a:ext uri="{FF2B5EF4-FFF2-40B4-BE49-F238E27FC236}">
                <a16:creationId xmlns:a16="http://schemas.microsoft.com/office/drawing/2014/main" id="{4BEE23AE-F88E-4C2D-B3F0-9671BC7E5A6A}"/>
              </a:ext>
            </a:extLst>
          </p:cNvPr>
          <p:cNvSpPr txBox="1"/>
          <p:nvPr/>
        </p:nvSpPr>
        <p:spPr>
          <a:xfrm>
            <a:off x="260817" y="283981"/>
            <a:ext cx="9863919" cy="8494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0078D4"/>
                </a:solidFill>
                <a:effectLst/>
                <a:uLnTx/>
                <a:uFillTx/>
                <a:latin typeface="Segoe UI Light"/>
                <a:ea typeface="+mn-ea"/>
                <a:cs typeface="+mn-cs"/>
              </a:rPr>
              <a:t>Hybrid = Intelligent Cloud + Intelligent Edge</a:t>
            </a:r>
          </a:p>
        </p:txBody>
      </p:sp>
    </p:spTree>
    <p:extLst>
      <p:ext uri="{BB962C8B-B14F-4D97-AF65-F5344CB8AC3E}">
        <p14:creationId xmlns:p14="http://schemas.microsoft.com/office/powerpoint/2010/main" val="4142078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3.4312E-6 3.31366E-6 L 3.4312E-6 0.02564 " pathEditMode="relative" rAng="0" ptsTypes="AA">
                                      <p:cBhvr>
                                        <p:cTn id="9" dur="500" spd="-100000" fill="hold"/>
                                        <p:tgtEl>
                                          <p:spTgt spid="20"/>
                                        </p:tgtEl>
                                        <p:attrNameLst>
                                          <p:attrName>ppt_x</p:attrName>
                                          <p:attrName>ppt_y</p:attrName>
                                        </p:attrNameLst>
                                      </p:cBhvr>
                                      <p:rCtr x="0" y="1271"/>
                                    </p:animMotion>
                                  </p:childTnLst>
                                </p:cTn>
                              </p:par>
                              <p:par>
                                <p:cTn id="10" presetID="10" presetClass="entr" presetSubtype="0" fill="hold"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nodeType="withEffect">
                                  <p:stCondLst>
                                    <p:cond delay="100"/>
                                  </p:stCondLst>
                                  <p:childTnLst>
                                    <p:animMotion origin="layout" path="M -2.99974E-6 0 L -2.99974E-6 0.02565 " pathEditMode="relative" rAng="0" ptsTypes="AA">
                                      <p:cBhvr>
                                        <p:cTn id="14" dur="500" spd="-100000" fill="hold"/>
                                        <p:tgtEl>
                                          <p:spTgt spid="21"/>
                                        </p:tgtEl>
                                        <p:attrNameLst>
                                          <p:attrName>ppt_x</p:attrName>
                                          <p:attrName>ppt_y</p:attrName>
                                        </p:attrNameLst>
                                      </p:cBhvr>
                                      <p:rCtr x="0" y="1271"/>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4.21751E-6 3.64957E-6 L -4.21751E-6 0.02564 " pathEditMode="relative" rAng="0" ptsTypes="AA">
                                      <p:cBhvr>
                                        <p:cTn id="19" dur="500" spd="-100000" fill="hold"/>
                                        <p:tgtEl>
                                          <p:spTgt spid="22"/>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3589491" y="3133696"/>
            <a:ext cx="5198228" cy="732773"/>
          </a:xfrm>
          <a:prstGeom prst="rect">
            <a:avLst/>
          </a:prstGeom>
          <a:noFill/>
        </p:spPr>
        <p:txBody>
          <a:bodyPr wrap="non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0078D4"/>
                </a:solidFill>
                <a:effectLst/>
                <a:uLnTx/>
                <a:uFillTx/>
                <a:latin typeface="Segoe UI Light" panose="020B0502040204020203" pitchFamily="34" charset="0"/>
                <a:ea typeface="+mn-ea"/>
                <a:cs typeface="Segoe UI Light" panose="020B0502040204020203" pitchFamily="34" charset="0"/>
              </a:rPr>
              <a:t>Hybrid = Choice + Flexibility</a:t>
            </a:r>
          </a:p>
        </p:txBody>
      </p:sp>
      <p:sp>
        <p:nvSpPr>
          <p:cNvPr id="63" name="Rectangle 62"/>
          <p:cNvSpPr/>
          <p:nvPr/>
        </p:nvSpPr>
        <p:spPr bwMode="auto">
          <a:xfrm rot="2700000">
            <a:off x="5659873" y="3093470"/>
            <a:ext cx="824664" cy="82466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0" fontAlgn="base" latinLnBrk="0" hangingPunct="0">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5805903" y="1462"/>
            <a:ext cx="6384371" cy="6855082"/>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0" fontAlgn="base" latinLnBrk="0" hangingPunct="0">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6264162" y="618808"/>
            <a:ext cx="5791306" cy="5842728"/>
            <a:chOff x="6389820" y="629905"/>
            <a:chExt cx="5909110" cy="5961577"/>
          </a:xfrm>
        </p:grpSpPr>
        <p:pic>
          <p:nvPicPr>
            <p:cNvPr id="7"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9575" y="2126864"/>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33137" y="2122226"/>
              <a:ext cx="748307" cy="533655"/>
            </a:xfrm>
            <a:prstGeom prst="rect">
              <a:avLst/>
            </a:prstGeom>
          </p:spPr>
        </p:pic>
        <p:grpSp>
          <p:nvGrpSpPr>
            <p:cNvPr id="9" name="Group 8"/>
            <p:cNvGrpSpPr/>
            <p:nvPr/>
          </p:nvGrpSpPr>
          <p:grpSpPr>
            <a:xfrm>
              <a:off x="10613509" y="2104558"/>
              <a:ext cx="497039" cy="568990"/>
              <a:chOff x="11352258" y="2315027"/>
              <a:chExt cx="565703" cy="647594"/>
            </a:xfrm>
          </p:grpSpPr>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352258" y="2315027"/>
                <a:ext cx="563133" cy="485323"/>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354827" y="2784475"/>
                <a:ext cx="563134" cy="178146"/>
              </a:xfrm>
              <a:prstGeom prst="rect">
                <a:avLst/>
              </a:prstGeom>
            </p:spPr>
          </p:pic>
        </p:grpSp>
        <p:pic>
          <p:nvPicPr>
            <p:cNvPr id="10" name="Picture 4" descr="https://tool.microsoftsca.com/Content/assets/clients/92852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90854" y="2072258"/>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11" name="Picture 2" descr="http://blog.cloudfoundry.com/wp-content/static/cfcom/assets/images/logocf300square.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62895" y="2037822"/>
              <a:ext cx="702462" cy="702462"/>
            </a:xfrm>
            <a:prstGeom prst="rect">
              <a:avLst/>
            </a:prstGeom>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389820" y="1853064"/>
              <a:ext cx="1599116" cy="266725"/>
            </a:xfrm>
            <a:prstGeom prst="rect">
              <a:avLst/>
            </a:prstGeom>
            <a:noFill/>
          </p:spPr>
          <p:txBody>
            <a:bodyPr wrap="square" rtlCol="0">
              <a:spAutoFit/>
            </a:bodyPr>
            <a:lstStyle/>
            <a:p>
              <a:pPr marL="0" marR="0" lvl="0" indent="0" algn="l" defTabSz="913250" rtl="0" eaLnBrk="0" fontAlgn="base" latinLnBrk="0" hangingPunct="0">
                <a:lnSpc>
                  <a:spcPct val="100000"/>
                </a:lnSpc>
                <a:spcBef>
                  <a:spcPct val="0"/>
                </a:spcBef>
                <a:spcAft>
                  <a:spcPct val="0"/>
                </a:spcAft>
                <a:buClrTx/>
                <a:buSzTx/>
                <a:buFontTx/>
                <a:buNone/>
                <a:tabLst/>
                <a:defRPr/>
              </a:pPr>
              <a:r>
                <a:rPr kumimoji="0" lang="en-US" sz="1076" b="0" i="0" u="none" strike="noStrike" kern="120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pic>
          <p:nvPicPr>
            <p:cNvPr id="15" name="Picture 14"/>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570850" y="837548"/>
              <a:ext cx="1134759" cy="529887"/>
            </a:xfrm>
            <a:prstGeom prst="rect">
              <a:avLst/>
            </a:prstGeom>
          </p:spPr>
        </p:pic>
        <p:pic>
          <p:nvPicPr>
            <p:cNvPr id="16" name="Picture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03751" y="835518"/>
              <a:ext cx="543368" cy="533946"/>
            </a:xfrm>
            <a:prstGeom prst="rect">
              <a:avLst/>
            </a:prstGeom>
          </p:spPr>
        </p:pic>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46638" y="788293"/>
              <a:ext cx="794816" cy="628397"/>
            </a:xfrm>
            <a:prstGeom prst="rect">
              <a:avLst/>
            </a:prstGeom>
          </p:spPr>
        </p:pic>
        <p:pic>
          <p:nvPicPr>
            <p:cNvPr id="18" name="Picture 17"/>
            <p:cNvPicPr>
              <a:picLocks noChangeAspect="1"/>
            </p:cNvPicPr>
            <p:nvPr/>
          </p:nvPicPr>
          <p:blipFill rotWithShape="1">
            <a:blip r:embed="rId12"/>
            <a:srcRect l="5185" t="6737" r="6737" b="5183"/>
            <a:stretch/>
          </p:blipFill>
          <p:spPr>
            <a:xfrm>
              <a:off x="11370914" y="829432"/>
              <a:ext cx="548604" cy="555919"/>
            </a:xfrm>
            <a:prstGeom prst="ellipse">
              <a:avLst/>
            </a:prstGeom>
            <a:solidFill>
              <a:srgbClr val="FFFFFF">
                <a:lumMod val="75000"/>
              </a:srgbClr>
            </a:solidFill>
          </p:spPr>
        </p:pic>
        <p:sp>
          <p:nvSpPr>
            <p:cNvPr id="34" name="TextBox 33"/>
            <p:cNvSpPr txBox="1"/>
            <p:nvPr/>
          </p:nvSpPr>
          <p:spPr>
            <a:xfrm>
              <a:off x="6389820" y="629905"/>
              <a:ext cx="1330570" cy="266725"/>
            </a:xfrm>
            <a:prstGeom prst="rect">
              <a:avLst/>
            </a:prstGeom>
            <a:noFill/>
          </p:spPr>
          <p:txBody>
            <a:bodyPr wrap="square" rtlCol="0">
              <a:spAutoFit/>
            </a:bodyPr>
            <a:lstStyle/>
            <a:p>
              <a:pPr marL="0" marR="0" lvl="0" indent="0" algn="l" defTabSz="913250" rtl="0" eaLnBrk="0" fontAlgn="base" latinLnBrk="0" hangingPunct="0">
                <a:lnSpc>
                  <a:spcPct val="100000"/>
                </a:lnSpc>
                <a:spcBef>
                  <a:spcPct val="0"/>
                </a:spcBef>
                <a:spcAft>
                  <a:spcPct val="0"/>
                </a:spcAft>
                <a:buClrTx/>
                <a:buSzTx/>
                <a:buFontTx/>
                <a:buNone/>
                <a:tabLst/>
                <a:defRPr/>
              </a:pPr>
              <a:r>
                <a:rPr kumimoji="0" lang="en-US" sz="1076" b="0" i="0" u="none" strike="noStrike" kern="120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a:t>
              </a:r>
            </a:p>
          </p:txBody>
        </p:sp>
        <p:pic>
          <p:nvPicPr>
            <p:cNvPr id="20" name="Picture 4" descr="http://www.jbase.com/new/products/images/java.png"/>
            <p:cNvPicPr>
              <a:picLocks noChangeAspect="1" noChangeArrowheads="1"/>
            </p:cNvPicPr>
            <p:nvPr/>
          </p:nvPicPr>
          <p:blipFill>
            <a:blip r:embed="rId13" cstate="print">
              <a:extLst/>
            </a:blip>
            <a:srcRect/>
            <a:stretch>
              <a:fillRect/>
            </a:stretch>
          </p:blipFill>
          <p:spPr bwMode="auto">
            <a:xfrm>
              <a:off x="9940483" y="3408643"/>
              <a:ext cx="296980" cy="584976"/>
            </a:xfrm>
            <a:prstGeom prst="rect">
              <a:avLst/>
            </a:prstGeom>
          </p:spPr>
        </p:pic>
        <p:pic>
          <p:nvPicPr>
            <p:cNvPr id="21" name="Picture 20" descr="PHP.png"/>
            <p:cNvPicPr>
              <a:picLocks noChangeAspect="1"/>
            </p:cNvPicPr>
            <p:nvPr/>
          </p:nvPicPr>
          <p:blipFill>
            <a:blip r:embed="rId14" cstate="print">
              <a:extLst/>
            </a:blip>
            <a:stretch>
              <a:fillRect/>
            </a:stretch>
          </p:blipFill>
          <p:spPr>
            <a:xfrm>
              <a:off x="10613509" y="3553594"/>
              <a:ext cx="651233" cy="361584"/>
            </a:xfrm>
            <a:prstGeom prst="rect">
              <a:avLst/>
            </a:prstGeom>
          </p:spPr>
        </p:pic>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37559" y="3586370"/>
              <a:ext cx="925885" cy="258395"/>
            </a:xfrm>
            <a:prstGeom prst="rect">
              <a:avLst/>
            </a:prstGeom>
          </p:spPr>
        </p:pic>
        <p:pic>
          <p:nvPicPr>
            <p:cNvPr id="24" name="Picture 23"/>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9413" y="3559892"/>
              <a:ext cx="1111023" cy="375198"/>
            </a:xfrm>
            <a:prstGeom prst="rect">
              <a:avLst/>
            </a:prstGeom>
          </p:spPr>
        </p:pic>
        <p:sp>
          <p:nvSpPr>
            <p:cNvPr id="36" name="TextBox 35"/>
            <p:cNvSpPr txBox="1"/>
            <p:nvPr/>
          </p:nvSpPr>
          <p:spPr>
            <a:xfrm>
              <a:off x="6389820" y="3163598"/>
              <a:ext cx="1599116" cy="266725"/>
            </a:xfrm>
            <a:prstGeom prst="rect">
              <a:avLst/>
            </a:prstGeom>
            <a:noFill/>
          </p:spPr>
          <p:txBody>
            <a:bodyPr wrap="square" rtlCol="0">
              <a:spAutoFit/>
            </a:bodyPr>
            <a:lstStyle/>
            <a:p>
              <a:pPr marL="0" marR="0" lvl="0" indent="0" algn="l" defTabSz="913250" rtl="0" eaLnBrk="0" fontAlgn="base" latinLnBrk="0" hangingPunct="0">
                <a:lnSpc>
                  <a:spcPct val="100000"/>
                </a:lnSpc>
                <a:spcBef>
                  <a:spcPct val="0"/>
                </a:spcBef>
                <a:spcAft>
                  <a:spcPct val="0"/>
                </a:spcAft>
                <a:buClrTx/>
                <a:buSzTx/>
                <a:buFontTx/>
                <a:buNone/>
                <a:tabLst/>
                <a:defRPr/>
              </a:pPr>
              <a:r>
                <a:rPr kumimoji="0" lang="en-US" sz="1076" b="0" i="0" u="none" strike="noStrike" kern="120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 Frameworks</a:t>
              </a:r>
            </a:p>
          </p:txBody>
        </p:sp>
        <p:sp>
          <p:nvSpPr>
            <p:cNvPr id="35" name="TextBox 34"/>
            <p:cNvSpPr txBox="1"/>
            <p:nvPr/>
          </p:nvSpPr>
          <p:spPr>
            <a:xfrm>
              <a:off x="6389820" y="4314320"/>
              <a:ext cx="2924850" cy="266725"/>
            </a:xfrm>
            <a:prstGeom prst="rect">
              <a:avLst/>
            </a:prstGeom>
            <a:noFill/>
          </p:spPr>
          <p:txBody>
            <a:bodyPr wrap="square" rtlCol="0">
              <a:spAutoFit/>
            </a:bodyPr>
            <a:lstStyle/>
            <a:p>
              <a:pPr marL="0" marR="0" lvl="0" indent="0" algn="l" defTabSz="913250" rtl="0" eaLnBrk="0" fontAlgn="base" latinLnBrk="0" hangingPunct="0">
                <a:lnSpc>
                  <a:spcPct val="100000"/>
                </a:lnSpc>
                <a:spcBef>
                  <a:spcPct val="0"/>
                </a:spcBef>
                <a:spcAft>
                  <a:spcPct val="0"/>
                </a:spcAft>
                <a:buClrTx/>
                <a:buSzTx/>
                <a:buFontTx/>
                <a:buNone/>
                <a:tabLst/>
                <a:defRPr/>
              </a:pPr>
              <a:r>
                <a:rPr kumimoji="0" lang="en-US" sz="1076" b="0" i="0" u="none" strike="noStrike" kern="120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Databases &amp; Middleware</a:t>
              </a:r>
            </a:p>
          </p:txBody>
        </p:sp>
        <p:pic>
          <p:nvPicPr>
            <p:cNvPr id="39" name="Picture 38"/>
            <p:cNvPicPr>
              <a:picLocks noChangeAspect="1"/>
            </p:cNvPicPr>
            <p:nvPr/>
          </p:nvPicPr>
          <p:blipFill>
            <a:blip r:embed="rId17">
              <a:clrChange>
                <a:clrFrom>
                  <a:srgbClr val="F9F9F9"/>
                </a:clrFrom>
                <a:clrTo>
                  <a:srgbClr val="F9F9F9">
                    <a:alpha val="0"/>
                  </a:srgbClr>
                </a:clrTo>
              </a:clrChange>
            </a:blip>
            <a:stretch>
              <a:fillRect/>
            </a:stretch>
          </p:blipFill>
          <p:spPr>
            <a:xfrm>
              <a:off x="9853646" y="4692704"/>
              <a:ext cx="1042561" cy="320241"/>
            </a:xfrm>
            <a:prstGeom prst="rect">
              <a:avLst/>
            </a:prstGeom>
          </p:spPr>
        </p:pic>
        <p:pic>
          <p:nvPicPr>
            <p:cNvPr id="40" name="Picture 39"/>
            <p:cNvPicPr>
              <a:picLocks noChangeAspect="1"/>
            </p:cNvPicPr>
            <p:nvPr/>
          </p:nvPicPr>
          <p:blipFill>
            <a:blip r:embed="rId18"/>
            <a:stretch>
              <a:fillRect/>
            </a:stretch>
          </p:blipFill>
          <p:spPr>
            <a:xfrm>
              <a:off x="8926438" y="4695490"/>
              <a:ext cx="748104" cy="342155"/>
            </a:xfrm>
            <a:prstGeom prst="rect">
              <a:avLst/>
            </a:prstGeom>
          </p:spPr>
        </p:pic>
        <p:pic>
          <p:nvPicPr>
            <p:cNvPr id="41" name="Picture 4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903012" y="4706448"/>
              <a:ext cx="844322" cy="319134"/>
            </a:xfrm>
            <a:prstGeom prst="rect">
              <a:avLst/>
            </a:prstGeom>
          </p:spPr>
        </p:pic>
        <p:sp>
          <p:nvSpPr>
            <p:cNvPr id="33" name="TextBox 32"/>
            <p:cNvSpPr txBox="1"/>
            <p:nvPr/>
          </p:nvSpPr>
          <p:spPr>
            <a:xfrm>
              <a:off x="6389820" y="5442599"/>
              <a:ext cx="1282827" cy="266725"/>
            </a:xfrm>
            <a:prstGeom prst="rect">
              <a:avLst/>
            </a:prstGeom>
            <a:noFill/>
          </p:spPr>
          <p:txBody>
            <a:bodyPr wrap="square" rtlCol="0">
              <a:spAutoFit/>
            </a:bodyPr>
            <a:lstStyle/>
            <a:p>
              <a:pPr marL="0" marR="0" lvl="0" indent="0" algn="l" defTabSz="913250" rtl="0" eaLnBrk="0" fontAlgn="base" latinLnBrk="0" hangingPunct="0">
                <a:lnSpc>
                  <a:spcPct val="100000"/>
                </a:lnSpc>
                <a:spcBef>
                  <a:spcPct val="0"/>
                </a:spcBef>
                <a:spcAft>
                  <a:spcPct val="0"/>
                </a:spcAft>
                <a:buClrTx/>
                <a:buSzTx/>
                <a:buFontTx/>
                <a:buNone/>
                <a:tabLst/>
                <a:defRPr/>
              </a:pPr>
              <a:r>
                <a:rPr kumimoji="0" lang="en-US" sz="1076" b="0" i="0" u="none" strike="noStrike" kern="120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Infrastructure</a:t>
              </a:r>
            </a:p>
          </p:txBody>
        </p:sp>
        <p:pic>
          <p:nvPicPr>
            <p:cNvPr id="43" name="Picture 4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846657" y="5787436"/>
              <a:ext cx="1452273" cy="493259"/>
            </a:xfrm>
            <a:prstGeom prst="rect">
              <a:avLst/>
            </a:prstGeom>
          </p:spPr>
        </p:pic>
        <p:grpSp>
          <p:nvGrpSpPr>
            <p:cNvPr id="44" name="Group 43"/>
            <p:cNvGrpSpPr/>
            <p:nvPr/>
          </p:nvGrpSpPr>
          <p:grpSpPr>
            <a:xfrm>
              <a:off x="9972385" y="5735816"/>
              <a:ext cx="890772" cy="855666"/>
              <a:chOff x="8932263" y="5481436"/>
              <a:chExt cx="1035987" cy="934937"/>
            </a:xfrm>
          </p:grpSpPr>
          <p:sp>
            <p:nvSpPr>
              <p:cNvPr id="47" name="Freeform 6"/>
              <p:cNvSpPr>
                <a:spLocks noEditPoints="1"/>
              </p:cNvSpPr>
              <p:nvPr/>
            </p:nvSpPr>
            <p:spPr bwMode="auto">
              <a:xfrm>
                <a:off x="9179185"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79110" tIns="143288" rIns="179110" bIns="143288" numCol="1" spcCol="0" rtlCol="0" fromWordArt="0" anchor="t" anchorCtr="0" forceAA="0" compatLnSpc="1">
                <a:prstTxWarp prst="textNoShape">
                  <a:avLst/>
                </a:prstTxWarp>
                <a:noAutofit/>
              </a:bodyPr>
              <a:lstStyle/>
              <a:p>
                <a:pPr marL="0" marR="0" lvl="0" indent="0" algn="ctr" defTabSz="895048" rtl="0" eaLnBrk="0" fontAlgn="base" latinLnBrk="0" hangingPunct="0">
                  <a:lnSpc>
                    <a:spcPct val="90000"/>
                  </a:lnSpc>
                  <a:spcBef>
                    <a:spcPct val="0"/>
                  </a:spcBef>
                  <a:spcAft>
                    <a:spcPct val="0"/>
                  </a:spcAft>
                  <a:buClrTx/>
                  <a:buSzTx/>
                  <a:buFontTx/>
                  <a:buNone/>
                  <a:tabLst/>
                  <a:defRPr/>
                </a:pPr>
                <a:endParaRPr kumimoji="0" lang="en-US" sz="1960" b="0" i="0" u="none" strike="noStrike" kern="0" cap="none" spc="-49" normalizeH="0" baseline="0" noProof="0">
                  <a:ln>
                    <a:noFill/>
                  </a:ln>
                  <a:gradFill>
                    <a:gsLst>
                      <a:gs pos="1250">
                        <a:srgbClr val="EFEFEF"/>
                      </a:gs>
                      <a:gs pos="10417">
                        <a:srgbClr val="EFEFEF"/>
                      </a:gs>
                    </a:gsLst>
                    <a:lin ang="5400000" scaled="0"/>
                  </a:gradFill>
                  <a:effectLst/>
                  <a:uLnTx/>
                  <a:uFillTx/>
                  <a:latin typeface="Segoe UI Light"/>
                  <a:ea typeface="MS PGothic" panose="020B0600070205080204" pitchFamily="34" charset="-128"/>
                  <a:cs typeface="+mn-cs"/>
                </a:endParaRPr>
              </a:p>
            </p:txBody>
          </p:sp>
          <p:sp>
            <p:nvSpPr>
              <p:cNvPr id="48" name="TextBox 47"/>
              <p:cNvSpPr txBox="1"/>
              <p:nvPr/>
            </p:nvSpPr>
            <p:spPr>
              <a:xfrm>
                <a:off x="8932263" y="5846694"/>
                <a:ext cx="1035987" cy="569679"/>
              </a:xfrm>
              <a:prstGeom prst="rect">
                <a:avLst/>
              </a:prstGeom>
              <a:noFill/>
            </p:spPr>
            <p:txBody>
              <a:bodyPr wrap="square" lIns="179234" tIns="143387" rIns="179234" bIns="143387" rtlCol="0">
                <a:spAutoFit/>
              </a:bodyPr>
              <a:lstStyle/>
              <a:p>
                <a:pPr marL="0" marR="0" lvl="0" indent="0" algn="l" defTabSz="913154" rtl="0" eaLnBrk="0" fontAlgn="base" latinLnBrk="0" hangingPunct="0">
                  <a:lnSpc>
                    <a:spcPct val="90000"/>
                  </a:lnSpc>
                  <a:spcBef>
                    <a:spcPct val="0"/>
                  </a:spcBef>
                  <a:spcAft>
                    <a:spcPts val="588"/>
                  </a:spcAft>
                  <a:buClrTx/>
                  <a:buSzTx/>
                  <a:buFontTx/>
                  <a:buNone/>
                  <a:tabLst/>
                  <a:defRPr/>
                </a:pPr>
                <a:r>
                  <a:rPr kumimoji="0" lang="en-US" sz="1567" b="0" i="0" u="none" strike="noStrike" kern="0" cap="none" spc="0" normalizeH="0" baseline="0" noProof="0">
                    <a:ln>
                      <a:noFill/>
                    </a:ln>
                    <a:solidFill>
                      <a:srgbClr val="505050">
                        <a:lumMod val="50000"/>
                      </a:srgbClr>
                    </a:solidFill>
                    <a:effectLst/>
                    <a:uLnTx/>
                    <a:uFillTx/>
                    <a:latin typeface="Segoe UI"/>
                    <a:ea typeface="MS PGothic" panose="020B0600070205080204" pitchFamily="34" charset="-128"/>
                    <a:cs typeface="+mn-cs"/>
                  </a:rPr>
                  <a:t>Linux</a:t>
                </a:r>
              </a:p>
            </p:txBody>
          </p:sp>
        </p:grpSp>
        <p:pic>
          <p:nvPicPr>
            <p:cNvPr id="46" name="Picture 2" descr="http://www.highvail.com/wp-content/uploads/2014/12/RedHat-IsoLogo.jpg"/>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3400" y="5684015"/>
              <a:ext cx="806175" cy="7000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162067" y="867795"/>
              <a:ext cx="633985" cy="469393"/>
            </a:xfrm>
            <a:prstGeom prst="rect">
              <a:avLst/>
            </a:prstGeom>
          </p:spPr>
        </p:pic>
        <p:pic>
          <p:nvPicPr>
            <p:cNvPr id="31" name="Picture 3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163147" y="4706448"/>
              <a:ext cx="560761" cy="434657"/>
            </a:xfrm>
            <a:prstGeom prst="rect">
              <a:avLst/>
            </a:prstGeom>
          </p:spPr>
        </p:pic>
        <p:pic>
          <p:nvPicPr>
            <p:cNvPr id="55" name="Picture 5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93847" y="4647029"/>
              <a:ext cx="390196" cy="517760"/>
            </a:xfrm>
            <a:prstGeom prst="rect">
              <a:avLst/>
            </a:prstGeom>
          </p:spPr>
        </p:pic>
        <p:pic>
          <p:nvPicPr>
            <p:cNvPr id="58" name="Picture 5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975089" y="2137068"/>
              <a:ext cx="503971" cy="503971"/>
            </a:xfrm>
            <a:prstGeom prst="rect">
              <a:avLst/>
            </a:prstGeom>
          </p:spPr>
        </p:pic>
        <p:pic>
          <p:nvPicPr>
            <p:cNvPr id="59" name="Picture 5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425437" y="5858826"/>
              <a:ext cx="1565101" cy="399669"/>
            </a:xfrm>
            <a:prstGeom prst="rect">
              <a:avLst/>
            </a:prstGeom>
          </p:spPr>
        </p:pic>
        <p:pic>
          <p:nvPicPr>
            <p:cNvPr id="25602" name="Picture 2"/>
            <p:cNvPicPr>
              <a:picLocks noChangeAspect="1" noChangeArrowheads="1"/>
            </p:cNvPicPr>
            <p:nvPr/>
          </p:nvPicPr>
          <p:blipFill>
            <a:blip r:embed="rId27">
              <a:extLst>
                <a:ext uri="{28A0092B-C50C-407E-A947-70E740481C1C}">
                  <a14:useLocalDpi xmlns:a14="http://schemas.microsoft.com/office/drawing/2010/main" val="0"/>
                </a:ext>
              </a:extLst>
            </a:blip>
            <a:stretch>
              <a:fillRect/>
            </a:stretch>
          </p:blipFill>
          <p:spPr bwMode="auto">
            <a:xfrm>
              <a:off x="6570850" y="3454511"/>
              <a:ext cx="490158" cy="49494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617544" y="3468062"/>
              <a:ext cx="429698" cy="493243"/>
            </a:xfrm>
            <a:prstGeom prst="rect">
              <a:avLst/>
            </a:prstGeom>
          </p:spPr>
        </p:pic>
        <p:pic>
          <p:nvPicPr>
            <p:cNvPr id="30722" name="Picture 2" descr="http://4.bp.blogspot.com/-bNfHa5G9pqk/TeDlhHQchXI/AAAAAAAACIQ/8OKNn24Mnlg/s1600/Canonical-Logo-Small-Original.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036682" y="5701148"/>
              <a:ext cx="782355" cy="6658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DataStax"/>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075310" y="4737978"/>
              <a:ext cx="1106134" cy="2286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283"/>
          <p:cNvGrpSpPr/>
          <p:nvPr/>
        </p:nvGrpSpPr>
        <p:grpSpPr bwMode="auto">
          <a:xfrm>
            <a:off x="11298118" y="1460"/>
            <a:ext cx="892154" cy="1828022"/>
            <a:chOff x="1063625" y="3768725"/>
            <a:chExt cx="892175" cy="1682750"/>
          </a:xfrm>
        </p:grpSpPr>
        <p:sp>
          <p:nvSpPr>
            <p:cNvPr id="50" name="Rectangle 243"/>
            <p:cNvSpPr>
              <a:spLocks noChangeArrowheads="1"/>
            </p:cNvSpPr>
            <p:nvPr/>
          </p:nvSpPr>
          <p:spPr bwMode="auto">
            <a:xfrm>
              <a:off x="1063625" y="3768725"/>
              <a:ext cx="892175" cy="1682750"/>
            </a:xfrm>
            <a:prstGeom prst="rect">
              <a:avLst/>
            </a:prstGeom>
            <a:solidFill>
              <a:srgbClr val="231F20">
                <a:alpha val="0"/>
              </a:srgbClr>
            </a:solidFill>
            <a:ln w="9525">
              <a:noFill/>
              <a:miter lim="800000"/>
              <a:headEnd/>
              <a:tailEnd/>
            </a:ln>
          </p:spPr>
          <p:txBody>
            <a:bodyPr vert="vert" wrap="none" lIns="1433874" tIns="89617" rIns="89617" bIns="26885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174" b="0" i="0" u="none" strike="noStrike" kern="0" cap="none" spc="0" normalizeH="0" baseline="0" noProof="0">
                  <a:ln>
                    <a:noFill/>
                  </a:ln>
                  <a:gradFill>
                    <a:gsLst>
                      <a:gs pos="5825">
                        <a:srgbClr val="FF0000"/>
                      </a:gs>
                      <a:gs pos="12621">
                        <a:srgbClr val="FF0000"/>
                      </a:gs>
                    </a:gsLst>
                    <a:lin ang="5400000" scaled="1"/>
                  </a:gradFill>
                  <a:effectLst/>
                  <a:uLnTx/>
                  <a:uFillTx/>
                  <a:latin typeface="Segoe UI"/>
                  <a:ea typeface="+mn-ea"/>
                  <a:cs typeface="+mn-cs"/>
                </a:rPr>
                <a:t>PPT REM 8</a:t>
              </a:r>
            </a:p>
          </p:txBody>
        </p:sp>
        <p:sp>
          <p:nvSpPr>
            <p:cNvPr id="51" name="Freeform 244"/>
            <p:cNvSpPr>
              <a:spLocks noEditPoints="1"/>
            </p:cNvSpPr>
            <p:nvPr/>
          </p:nvSpPr>
          <p:spPr bwMode="auto">
            <a:xfrm>
              <a:off x="1616075" y="4117975"/>
              <a:ext cx="239713" cy="119063"/>
            </a:xfrm>
            <a:custGeom>
              <a:avLst/>
              <a:gdLst/>
              <a:ahLst/>
              <a:cxnLst>
                <a:cxn ang="0">
                  <a:pos x="35" y="9"/>
                </a:cxn>
                <a:cxn ang="0">
                  <a:pos x="0" y="9"/>
                </a:cxn>
                <a:cxn ang="0">
                  <a:pos x="0" y="0"/>
                </a:cxn>
                <a:cxn ang="0">
                  <a:pos x="93" y="0"/>
                </a:cxn>
                <a:cxn ang="0">
                  <a:pos x="93" y="21"/>
                </a:cxn>
                <a:cxn ang="0">
                  <a:pos x="86" y="39"/>
                </a:cxn>
                <a:cxn ang="0">
                  <a:pos x="65" y="46"/>
                </a:cxn>
                <a:cxn ang="0">
                  <a:pos x="44" y="39"/>
                </a:cxn>
                <a:cxn ang="0">
                  <a:pos x="35" y="19"/>
                </a:cxn>
                <a:cxn ang="0">
                  <a:pos x="35" y="9"/>
                </a:cxn>
                <a:cxn ang="0">
                  <a:pos x="84" y="9"/>
                </a:cxn>
                <a:cxn ang="0">
                  <a:pos x="44" y="9"/>
                </a:cxn>
                <a:cxn ang="0">
                  <a:pos x="44" y="18"/>
                </a:cxn>
                <a:cxn ang="0">
                  <a:pos x="50" y="31"/>
                </a:cxn>
                <a:cxn ang="0">
                  <a:pos x="65" y="36"/>
                </a:cxn>
                <a:cxn ang="0">
                  <a:pos x="84" y="19"/>
                </a:cxn>
                <a:cxn ang="0">
                  <a:pos x="84" y="9"/>
                </a:cxn>
              </a:cxnLst>
              <a:rect l="0" t="0" r="r" b="b"/>
              <a:pathLst>
                <a:path w="93" h="46">
                  <a:moveTo>
                    <a:pt x="35" y="9"/>
                  </a:moveTo>
                  <a:cubicBezTo>
                    <a:pt x="0" y="9"/>
                    <a:pt x="0" y="9"/>
                    <a:pt x="0" y="9"/>
                  </a:cubicBezTo>
                  <a:cubicBezTo>
                    <a:pt x="0" y="0"/>
                    <a:pt x="0" y="0"/>
                    <a:pt x="0" y="0"/>
                  </a:cubicBezTo>
                  <a:cubicBezTo>
                    <a:pt x="93" y="0"/>
                    <a:pt x="93" y="0"/>
                    <a:pt x="93" y="0"/>
                  </a:cubicBezTo>
                  <a:cubicBezTo>
                    <a:pt x="93" y="21"/>
                    <a:pt x="93" y="21"/>
                    <a:pt x="93" y="21"/>
                  </a:cubicBezTo>
                  <a:cubicBezTo>
                    <a:pt x="93" y="29"/>
                    <a:pt x="90" y="35"/>
                    <a:pt x="86" y="39"/>
                  </a:cubicBezTo>
                  <a:cubicBezTo>
                    <a:pt x="81" y="44"/>
                    <a:pt x="74" y="46"/>
                    <a:pt x="65" y="46"/>
                  </a:cubicBezTo>
                  <a:cubicBezTo>
                    <a:pt x="57" y="46"/>
                    <a:pt x="50" y="44"/>
                    <a:pt x="44" y="39"/>
                  </a:cubicBezTo>
                  <a:cubicBezTo>
                    <a:pt x="38" y="34"/>
                    <a:pt x="35" y="27"/>
                    <a:pt x="35" y="19"/>
                  </a:cubicBezTo>
                  <a:lnTo>
                    <a:pt x="35" y="9"/>
                  </a:lnTo>
                  <a:close/>
                  <a:moveTo>
                    <a:pt x="84" y="9"/>
                  </a:moveTo>
                  <a:cubicBezTo>
                    <a:pt x="44" y="9"/>
                    <a:pt x="44" y="9"/>
                    <a:pt x="44" y="9"/>
                  </a:cubicBezTo>
                  <a:cubicBezTo>
                    <a:pt x="44" y="18"/>
                    <a:pt x="44" y="18"/>
                    <a:pt x="44" y="18"/>
                  </a:cubicBezTo>
                  <a:cubicBezTo>
                    <a:pt x="44" y="24"/>
                    <a:pt x="46" y="28"/>
                    <a:pt x="50" y="31"/>
                  </a:cubicBezTo>
                  <a:cubicBezTo>
                    <a:pt x="53" y="34"/>
                    <a:pt x="58" y="36"/>
                    <a:pt x="65" y="36"/>
                  </a:cubicBezTo>
                  <a:cubicBezTo>
                    <a:pt x="78" y="36"/>
                    <a:pt x="84" y="30"/>
                    <a:pt x="84" y="19"/>
                  </a:cubicBezTo>
                  <a:lnTo>
                    <a:pt x="84" y="9"/>
                  </a:lnTo>
                  <a:close/>
                </a:path>
              </a:pathLst>
            </a:custGeom>
            <a:solidFill>
              <a:srgbClr val="231F20">
                <a:alpha val="0"/>
              </a:srgbClr>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gradFill>
                  <a:gsLst>
                    <a:gs pos="5825">
                      <a:srgbClr val="FF0000"/>
                    </a:gs>
                    <a:gs pos="12621">
                      <a:srgbClr val="FF0000"/>
                    </a:gs>
                  </a:gsLst>
                  <a:lin ang="5400000" scaled="1"/>
                </a:gradFill>
                <a:effectLst/>
                <a:uLnTx/>
                <a:uFillTx/>
                <a:latin typeface="Segoe UI"/>
                <a:ea typeface="+mn-ea"/>
                <a:cs typeface="+mn-cs"/>
              </a:endParaRPr>
            </a:p>
          </p:txBody>
        </p:sp>
        <p:sp>
          <p:nvSpPr>
            <p:cNvPr id="52" name="Freeform 245"/>
            <p:cNvSpPr>
              <a:spLocks noEditPoints="1"/>
            </p:cNvSpPr>
            <p:nvPr/>
          </p:nvSpPr>
          <p:spPr bwMode="auto">
            <a:xfrm>
              <a:off x="1616075" y="4271963"/>
              <a:ext cx="239713" cy="119063"/>
            </a:xfrm>
            <a:custGeom>
              <a:avLst/>
              <a:gdLst/>
              <a:ahLst/>
              <a:cxnLst>
                <a:cxn ang="0">
                  <a:pos x="35" y="10"/>
                </a:cxn>
                <a:cxn ang="0">
                  <a:pos x="0" y="10"/>
                </a:cxn>
                <a:cxn ang="0">
                  <a:pos x="0" y="0"/>
                </a:cxn>
                <a:cxn ang="0">
                  <a:pos x="93" y="0"/>
                </a:cxn>
                <a:cxn ang="0">
                  <a:pos x="93" y="21"/>
                </a:cxn>
                <a:cxn ang="0">
                  <a:pos x="86" y="40"/>
                </a:cxn>
                <a:cxn ang="0">
                  <a:pos x="65" y="46"/>
                </a:cxn>
                <a:cxn ang="0">
                  <a:pos x="44" y="39"/>
                </a:cxn>
                <a:cxn ang="0">
                  <a:pos x="35" y="19"/>
                </a:cxn>
                <a:cxn ang="0">
                  <a:pos x="35" y="10"/>
                </a:cxn>
                <a:cxn ang="0">
                  <a:pos x="84" y="10"/>
                </a:cxn>
                <a:cxn ang="0">
                  <a:pos x="44" y="10"/>
                </a:cxn>
                <a:cxn ang="0">
                  <a:pos x="44" y="19"/>
                </a:cxn>
                <a:cxn ang="0">
                  <a:pos x="50" y="32"/>
                </a:cxn>
                <a:cxn ang="0">
                  <a:pos x="65" y="36"/>
                </a:cxn>
                <a:cxn ang="0">
                  <a:pos x="84" y="20"/>
                </a:cxn>
                <a:cxn ang="0">
                  <a:pos x="84" y="10"/>
                </a:cxn>
              </a:cxnLst>
              <a:rect l="0" t="0" r="r" b="b"/>
              <a:pathLst>
                <a:path w="93" h="46">
                  <a:moveTo>
                    <a:pt x="35" y="10"/>
                  </a:moveTo>
                  <a:cubicBezTo>
                    <a:pt x="0" y="10"/>
                    <a:pt x="0" y="10"/>
                    <a:pt x="0" y="10"/>
                  </a:cubicBezTo>
                  <a:cubicBezTo>
                    <a:pt x="0" y="0"/>
                    <a:pt x="0" y="0"/>
                    <a:pt x="0" y="0"/>
                  </a:cubicBezTo>
                  <a:cubicBezTo>
                    <a:pt x="93" y="0"/>
                    <a:pt x="93" y="0"/>
                    <a:pt x="93" y="0"/>
                  </a:cubicBezTo>
                  <a:cubicBezTo>
                    <a:pt x="93" y="21"/>
                    <a:pt x="93" y="21"/>
                    <a:pt x="93" y="21"/>
                  </a:cubicBezTo>
                  <a:cubicBezTo>
                    <a:pt x="93" y="29"/>
                    <a:pt x="90" y="36"/>
                    <a:pt x="86" y="40"/>
                  </a:cubicBezTo>
                  <a:cubicBezTo>
                    <a:pt x="81" y="44"/>
                    <a:pt x="74" y="46"/>
                    <a:pt x="65" y="46"/>
                  </a:cubicBezTo>
                  <a:cubicBezTo>
                    <a:pt x="57" y="46"/>
                    <a:pt x="50" y="44"/>
                    <a:pt x="44" y="39"/>
                  </a:cubicBezTo>
                  <a:cubicBezTo>
                    <a:pt x="38" y="34"/>
                    <a:pt x="35" y="28"/>
                    <a:pt x="35" y="19"/>
                  </a:cubicBezTo>
                  <a:lnTo>
                    <a:pt x="35" y="10"/>
                  </a:lnTo>
                  <a:close/>
                  <a:moveTo>
                    <a:pt x="84" y="10"/>
                  </a:moveTo>
                  <a:cubicBezTo>
                    <a:pt x="44" y="10"/>
                    <a:pt x="44" y="10"/>
                    <a:pt x="44" y="10"/>
                  </a:cubicBezTo>
                  <a:cubicBezTo>
                    <a:pt x="44" y="19"/>
                    <a:pt x="44" y="19"/>
                    <a:pt x="44" y="19"/>
                  </a:cubicBezTo>
                  <a:cubicBezTo>
                    <a:pt x="44" y="24"/>
                    <a:pt x="46" y="29"/>
                    <a:pt x="50" y="32"/>
                  </a:cubicBezTo>
                  <a:cubicBezTo>
                    <a:pt x="53" y="35"/>
                    <a:pt x="58" y="36"/>
                    <a:pt x="65" y="36"/>
                  </a:cubicBezTo>
                  <a:cubicBezTo>
                    <a:pt x="78" y="36"/>
                    <a:pt x="84" y="31"/>
                    <a:pt x="84" y="20"/>
                  </a:cubicBezTo>
                  <a:lnTo>
                    <a:pt x="84" y="10"/>
                  </a:lnTo>
                  <a:close/>
                </a:path>
              </a:pathLst>
            </a:custGeom>
            <a:solidFill>
              <a:srgbClr val="231F20">
                <a:alpha val="0"/>
              </a:srgbClr>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gradFill>
                  <a:gsLst>
                    <a:gs pos="5825">
                      <a:srgbClr val="FF0000"/>
                    </a:gs>
                    <a:gs pos="12621">
                      <a:srgbClr val="FF0000"/>
                    </a:gs>
                  </a:gsLst>
                  <a:lin ang="5400000" scaled="1"/>
                </a:gradFill>
                <a:effectLst/>
                <a:uLnTx/>
                <a:uFillTx/>
                <a:latin typeface="Segoe UI"/>
                <a:ea typeface="+mn-ea"/>
                <a:cs typeface="+mn-cs"/>
              </a:endParaRPr>
            </a:p>
          </p:txBody>
        </p:sp>
        <p:sp>
          <p:nvSpPr>
            <p:cNvPr id="53" name="Freeform 246"/>
            <p:cNvSpPr>
              <a:spLocks/>
            </p:cNvSpPr>
            <p:nvPr/>
          </p:nvSpPr>
          <p:spPr bwMode="auto">
            <a:xfrm>
              <a:off x="1616075" y="4410075"/>
              <a:ext cx="239713" cy="131763"/>
            </a:xfrm>
            <a:custGeom>
              <a:avLst/>
              <a:gdLst/>
              <a:ahLst/>
              <a:cxnLst>
                <a:cxn ang="0">
                  <a:pos x="136" y="49"/>
                </a:cxn>
                <a:cxn ang="0">
                  <a:pos x="0" y="49"/>
                </a:cxn>
                <a:cxn ang="0">
                  <a:pos x="0" y="32"/>
                </a:cxn>
                <a:cxn ang="0">
                  <a:pos x="136" y="32"/>
                </a:cxn>
                <a:cxn ang="0">
                  <a:pos x="136" y="0"/>
                </a:cxn>
                <a:cxn ang="0">
                  <a:pos x="151" y="0"/>
                </a:cxn>
                <a:cxn ang="0">
                  <a:pos x="151" y="83"/>
                </a:cxn>
                <a:cxn ang="0">
                  <a:pos x="136" y="83"/>
                </a:cxn>
                <a:cxn ang="0">
                  <a:pos x="136" y="49"/>
                </a:cxn>
              </a:cxnLst>
              <a:rect l="0" t="0" r="r" b="b"/>
              <a:pathLst>
                <a:path w="151" h="83">
                  <a:moveTo>
                    <a:pt x="136" y="49"/>
                  </a:moveTo>
                  <a:lnTo>
                    <a:pt x="0" y="49"/>
                  </a:lnTo>
                  <a:lnTo>
                    <a:pt x="0" y="32"/>
                  </a:lnTo>
                  <a:lnTo>
                    <a:pt x="136" y="32"/>
                  </a:lnTo>
                  <a:lnTo>
                    <a:pt x="136" y="0"/>
                  </a:lnTo>
                  <a:lnTo>
                    <a:pt x="151" y="0"/>
                  </a:lnTo>
                  <a:lnTo>
                    <a:pt x="151" y="83"/>
                  </a:lnTo>
                  <a:lnTo>
                    <a:pt x="136" y="83"/>
                  </a:lnTo>
                  <a:lnTo>
                    <a:pt x="136" y="49"/>
                  </a:lnTo>
                  <a:close/>
                </a:path>
              </a:pathLst>
            </a:custGeom>
            <a:solidFill>
              <a:srgbClr val="231F20">
                <a:alpha val="0"/>
              </a:srgbClr>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gradFill>
                  <a:gsLst>
                    <a:gs pos="5825">
                      <a:srgbClr val="FF0000"/>
                    </a:gs>
                    <a:gs pos="12621">
                      <a:srgbClr val="FF0000"/>
                    </a:gs>
                  </a:gsLst>
                  <a:lin ang="5400000" scaled="1"/>
                </a:gradFill>
                <a:effectLst/>
                <a:uLnTx/>
                <a:uFillTx/>
                <a:latin typeface="Segoe UI"/>
                <a:ea typeface="+mn-ea"/>
                <a:cs typeface="+mn-cs"/>
              </a:endParaRPr>
            </a:p>
          </p:txBody>
        </p:sp>
        <p:sp>
          <p:nvSpPr>
            <p:cNvPr id="54" name="Freeform 247"/>
            <p:cNvSpPr>
              <a:spLocks noEditPoints="1"/>
            </p:cNvSpPr>
            <p:nvPr/>
          </p:nvSpPr>
          <p:spPr bwMode="auto">
            <a:xfrm>
              <a:off x="1616075" y="4646613"/>
              <a:ext cx="239713" cy="127000"/>
            </a:xfrm>
            <a:custGeom>
              <a:avLst/>
              <a:gdLst/>
              <a:ahLst/>
              <a:cxnLst>
                <a:cxn ang="0">
                  <a:pos x="0" y="38"/>
                </a:cxn>
                <a:cxn ang="0">
                  <a:pos x="26" y="29"/>
                </a:cxn>
                <a:cxn ang="0">
                  <a:pos x="37" y="23"/>
                </a:cxn>
                <a:cxn ang="0">
                  <a:pos x="40" y="17"/>
                </a:cxn>
                <a:cxn ang="0">
                  <a:pos x="40" y="10"/>
                </a:cxn>
                <a:cxn ang="0">
                  <a:pos x="0" y="10"/>
                </a:cxn>
                <a:cxn ang="0">
                  <a:pos x="0" y="0"/>
                </a:cxn>
                <a:cxn ang="0">
                  <a:pos x="93" y="0"/>
                </a:cxn>
                <a:cxn ang="0">
                  <a:pos x="93" y="22"/>
                </a:cxn>
                <a:cxn ang="0">
                  <a:pos x="86" y="40"/>
                </a:cxn>
                <a:cxn ang="0">
                  <a:pos x="68" y="46"/>
                </a:cxn>
                <a:cxn ang="0">
                  <a:pos x="43" y="29"/>
                </a:cxn>
                <a:cxn ang="0">
                  <a:pos x="43" y="29"/>
                </a:cxn>
                <a:cxn ang="0">
                  <a:pos x="29" y="39"/>
                </a:cxn>
                <a:cxn ang="0">
                  <a:pos x="0" y="49"/>
                </a:cxn>
                <a:cxn ang="0">
                  <a:pos x="0" y="38"/>
                </a:cxn>
                <a:cxn ang="0">
                  <a:pos x="84" y="10"/>
                </a:cxn>
                <a:cxn ang="0">
                  <a:pos x="49" y="10"/>
                </a:cxn>
                <a:cxn ang="0">
                  <a:pos x="49" y="20"/>
                </a:cxn>
                <a:cxn ang="0">
                  <a:pos x="54" y="31"/>
                </a:cxn>
                <a:cxn ang="0">
                  <a:pos x="67" y="36"/>
                </a:cxn>
                <a:cxn ang="0">
                  <a:pos x="80" y="32"/>
                </a:cxn>
                <a:cxn ang="0">
                  <a:pos x="84" y="20"/>
                </a:cxn>
                <a:cxn ang="0">
                  <a:pos x="84" y="10"/>
                </a:cxn>
              </a:cxnLst>
              <a:rect l="0" t="0" r="r" b="b"/>
              <a:pathLst>
                <a:path w="93" h="49">
                  <a:moveTo>
                    <a:pt x="0" y="38"/>
                  </a:moveTo>
                  <a:cubicBezTo>
                    <a:pt x="26" y="29"/>
                    <a:pt x="26" y="29"/>
                    <a:pt x="26" y="29"/>
                  </a:cubicBezTo>
                  <a:cubicBezTo>
                    <a:pt x="31" y="27"/>
                    <a:pt x="35" y="25"/>
                    <a:pt x="37" y="23"/>
                  </a:cubicBezTo>
                  <a:cubicBezTo>
                    <a:pt x="39" y="21"/>
                    <a:pt x="40" y="19"/>
                    <a:pt x="40" y="17"/>
                  </a:cubicBezTo>
                  <a:cubicBezTo>
                    <a:pt x="40" y="10"/>
                    <a:pt x="40" y="10"/>
                    <a:pt x="40" y="10"/>
                  </a:cubicBezTo>
                  <a:cubicBezTo>
                    <a:pt x="0" y="10"/>
                    <a:pt x="0" y="10"/>
                    <a:pt x="0" y="10"/>
                  </a:cubicBezTo>
                  <a:cubicBezTo>
                    <a:pt x="0" y="0"/>
                    <a:pt x="0" y="0"/>
                    <a:pt x="0" y="0"/>
                  </a:cubicBezTo>
                  <a:cubicBezTo>
                    <a:pt x="93" y="0"/>
                    <a:pt x="93" y="0"/>
                    <a:pt x="93" y="0"/>
                  </a:cubicBezTo>
                  <a:cubicBezTo>
                    <a:pt x="93" y="22"/>
                    <a:pt x="93" y="22"/>
                    <a:pt x="93" y="22"/>
                  </a:cubicBezTo>
                  <a:cubicBezTo>
                    <a:pt x="93" y="30"/>
                    <a:pt x="91" y="36"/>
                    <a:pt x="86" y="40"/>
                  </a:cubicBezTo>
                  <a:cubicBezTo>
                    <a:pt x="82" y="44"/>
                    <a:pt x="76" y="46"/>
                    <a:pt x="68" y="46"/>
                  </a:cubicBezTo>
                  <a:cubicBezTo>
                    <a:pt x="55" y="46"/>
                    <a:pt x="47" y="40"/>
                    <a:pt x="43" y="29"/>
                  </a:cubicBezTo>
                  <a:cubicBezTo>
                    <a:pt x="43" y="29"/>
                    <a:pt x="43" y="29"/>
                    <a:pt x="43" y="29"/>
                  </a:cubicBezTo>
                  <a:cubicBezTo>
                    <a:pt x="41" y="33"/>
                    <a:pt x="37" y="36"/>
                    <a:pt x="29" y="39"/>
                  </a:cubicBezTo>
                  <a:cubicBezTo>
                    <a:pt x="0" y="49"/>
                    <a:pt x="0" y="49"/>
                    <a:pt x="0" y="49"/>
                  </a:cubicBezTo>
                  <a:lnTo>
                    <a:pt x="0" y="38"/>
                  </a:lnTo>
                  <a:close/>
                  <a:moveTo>
                    <a:pt x="84" y="10"/>
                  </a:moveTo>
                  <a:cubicBezTo>
                    <a:pt x="49" y="10"/>
                    <a:pt x="49" y="10"/>
                    <a:pt x="49" y="10"/>
                  </a:cubicBezTo>
                  <a:cubicBezTo>
                    <a:pt x="49" y="20"/>
                    <a:pt x="49" y="20"/>
                    <a:pt x="49" y="20"/>
                  </a:cubicBezTo>
                  <a:cubicBezTo>
                    <a:pt x="49" y="25"/>
                    <a:pt x="50" y="28"/>
                    <a:pt x="54" y="31"/>
                  </a:cubicBezTo>
                  <a:cubicBezTo>
                    <a:pt x="57" y="34"/>
                    <a:pt x="61" y="36"/>
                    <a:pt x="67" y="36"/>
                  </a:cubicBezTo>
                  <a:cubicBezTo>
                    <a:pt x="72" y="36"/>
                    <a:pt x="77" y="34"/>
                    <a:pt x="80" y="32"/>
                  </a:cubicBezTo>
                  <a:cubicBezTo>
                    <a:pt x="83" y="29"/>
                    <a:pt x="84" y="25"/>
                    <a:pt x="84" y="20"/>
                  </a:cubicBezTo>
                  <a:lnTo>
                    <a:pt x="84" y="10"/>
                  </a:lnTo>
                  <a:close/>
                </a:path>
              </a:pathLst>
            </a:custGeom>
            <a:solidFill>
              <a:srgbClr val="231F20">
                <a:alpha val="0"/>
              </a:srgbClr>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gradFill>
                  <a:gsLst>
                    <a:gs pos="5825">
                      <a:srgbClr val="FF0000"/>
                    </a:gs>
                    <a:gs pos="12621">
                      <a:srgbClr val="FF0000"/>
                    </a:gs>
                  </a:gsLst>
                  <a:lin ang="5400000" scaled="1"/>
                </a:gradFill>
                <a:effectLst/>
                <a:uLnTx/>
                <a:uFillTx/>
                <a:latin typeface="Segoe UI"/>
                <a:ea typeface="+mn-ea"/>
                <a:cs typeface="+mn-cs"/>
              </a:endParaRPr>
            </a:p>
          </p:txBody>
        </p:sp>
        <p:sp>
          <p:nvSpPr>
            <p:cNvPr id="56" name="Freeform 248"/>
            <p:cNvSpPr>
              <a:spLocks/>
            </p:cNvSpPr>
            <p:nvPr/>
          </p:nvSpPr>
          <p:spPr bwMode="auto">
            <a:xfrm>
              <a:off x="1616075" y="4813300"/>
              <a:ext cx="239713" cy="100013"/>
            </a:xfrm>
            <a:custGeom>
              <a:avLst/>
              <a:gdLst/>
              <a:ahLst/>
              <a:cxnLst>
                <a:cxn ang="0">
                  <a:pos x="0" y="0"/>
                </a:cxn>
                <a:cxn ang="0">
                  <a:pos x="151" y="0"/>
                </a:cxn>
                <a:cxn ang="0">
                  <a:pos x="151" y="60"/>
                </a:cxn>
                <a:cxn ang="0">
                  <a:pos x="136" y="60"/>
                </a:cxn>
                <a:cxn ang="0">
                  <a:pos x="136" y="14"/>
                </a:cxn>
                <a:cxn ang="0">
                  <a:pos x="83" y="14"/>
                </a:cxn>
                <a:cxn ang="0">
                  <a:pos x="83" y="57"/>
                </a:cxn>
                <a:cxn ang="0">
                  <a:pos x="68" y="57"/>
                </a:cxn>
                <a:cxn ang="0">
                  <a:pos x="68" y="14"/>
                </a:cxn>
                <a:cxn ang="0">
                  <a:pos x="14" y="14"/>
                </a:cxn>
                <a:cxn ang="0">
                  <a:pos x="14" y="63"/>
                </a:cxn>
                <a:cxn ang="0">
                  <a:pos x="0" y="63"/>
                </a:cxn>
                <a:cxn ang="0">
                  <a:pos x="0" y="0"/>
                </a:cxn>
              </a:cxnLst>
              <a:rect l="0" t="0" r="r" b="b"/>
              <a:pathLst>
                <a:path w="151" h="63">
                  <a:moveTo>
                    <a:pt x="0" y="0"/>
                  </a:moveTo>
                  <a:lnTo>
                    <a:pt x="151" y="0"/>
                  </a:lnTo>
                  <a:lnTo>
                    <a:pt x="151" y="60"/>
                  </a:lnTo>
                  <a:lnTo>
                    <a:pt x="136" y="60"/>
                  </a:lnTo>
                  <a:lnTo>
                    <a:pt x="136" y="14"/>
                  </a:lnTo>
                  <a:lnTo>
                    <a:pt x="83" y="14"/>
                  </a:lnTo>
                  <a:lnTo>
                    <a:pt x="83" y="57"/>
                  </a:lnTo>
                  <a:lnTo>
                    <a:pt x="68" y="57"/>
                  </a:lnTo>
                  <a:lnTo>
                    <a:pt x="68" y="14"/>
                  </a:lnTo>
                  <a:lnTo>
                    <a:pt x="14" y="14"/>
                  </a:lnTo>
                  <a:lnTo>
                    <a:pt x="14" y="63"/>
                  </a:lnTo>
                  <a:lnTo>
                    <a:pt x="0" y="63"/>
                  </a:lnTo>
                  <a:lnTo>
                    <a:pt x="0" y="0"/>
                  </a:lnTo>
                  <a:close/>
                </a:path>
              </a:pathLst>
            </a:custGeom>
            <a:solidFill>
              <a:srgbClr val="231F20">
                <a:alpha val="0"/>
              </a:srgbClr>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gradFill>
                  <a:gsLst>
                    <a:gs pos="5825">
                      <a:srgbClr val="FF0000"/>
                    </a:gs>
                    <a:gs pos="12621">
                      <a:srgbClr val="FF0000"/>
                    </a:gs>
                  </a:gsLst>
                  <a:lin ang="5400000" scaled="1"/>
                </a:gradFill>
                <a:effectLst/>
                <a:uLnTx/>
                <a:uFillTx/>
                <a:latin typeface="Segoe UI"/>
                <a:ea typeface="+mn-ea"/>
                <a:cs typeface="+mn-cs"/>
              </a:endParaRPr>
            </a:p>
          </p:txBody>
        </p:sp>
        <p:sp>
          <p:nvSpPr>
            <p:cNvPr id="57" name="Freeform 249"/>
            <p:cNvSpPr>
              <a:spLocks/>
            </p:cNvSpPr>
            <p:nvPr/>
          </p:nvSpPr>
          <p:spPr bwMode="auto">
            <a:xfrm>
              <a:off x="1616075" y="4954588"/>
              <a:ext cx="239713" cy="192088"/>
            </a:xfrm>
            <a:custGeom>
              <a:avLst/>
              <a:gdLst/>
              <a:ahLst/>
              <a:cxnLst>
                <a:cxn ang="0">
                  <a:pos x="0" y="65"/>
                </a:cxn>
                <a:cxn ang="0">
                  <a:pos x="62" y="65"/>
                </a:cxn>
                <a:cxn ang="0">
                  <a:pos x="72" y="65"/>
                </a:cxn>
                <a:cxn ang="0">
                  <a:pos x="79" y="66"/>
                </a:cxn>
                <a:cxn ang="0">
                  <a:pos x="79" y="65"/>
                </a:cxn>
                <a:cxn ang="0">
                  <a:pos x="67" y="62"/>
                </a:cxn>
                <a:cxn ang="0">
                  <a:pos x="0" y="41"/>
                </a:cxn>
                <a:cxn ang="0">
                  <a:pos x="0" y="34"/>
                </a:cxn>
                <a:cxn ang="0">
                  <a:pos x="67" y="12"/>
                </a:cxn>
                <a:cxn ang="0">
                  <a:pos x="79" y="9"/>
                </a:cxn>
                <a:cxn ang="0">
                  <a:pos x="79" y="8"/>
                </a:cxn>
                <a:cxn ang="0">
                  <a:pos x="61" y="9"/>
                </a:cxn>
                <a:cxn ang="0">
                  <a:pos x="0" y="9"/>
                </a:cxn>
                <a:cxn ang="0">
                  <a:pos x="0" y="0"/>
                </a:cxn>
                <a:cxn ang="0">
                  <a:pos x="93" y="0"/>
                </a:cxn>
                <a:cxn ang="0">
                  <a:pos x="93" y="13"/>
                </a:cxn>
                <a:cxn ang="0">
                  <a:pos x="26" y="35"/>
                </a:cxn>
                <a:cxn ang="0">
                  <a:pos x="16" y="37"/>
                </a:cxn>
                <a:cxn ang="0">
                  <a:pos x="16" y="38"/>
                </a:cxn>
                <a:cxn ang="0">
                  <a:pos x="21" y="39"/>
                </a:cxn>
                <a:cxn ang="0">
                  <a:pos x="27" y="40"/>
                </a:cxn>
                <a:cxn ang="0">
                  <a:pos x="93" y="62"/>
                </a:cxn>
                <a:cxn ang="0">
                  <a:pos x="93" y="74"/>
                </a:cxn>
                <a:cxn ang="0">
                  <a:pos x="0" y="74"/>
                </a:cxn>
                <a:cxn ang="0">
                  <a:pos x="0" y="65"/>
                </a:cxn>
              </a:cxnLst>
              <a:rect l="0" t="0" r="r" b="b"/>
              <a:pathLst>
                <a:path w="93" h="74">
                  <a:moveTo>
                    <a:pt x="0" y="65"/>
                  </a:moveTo>
                  <a:cubicBezTo>
                    <a:pt x="62" y="65"/>
                    <a:pt x="62" y="65"/>
                    <a:pt x="62" y="65"/>
                  </a:cubicBezTo>
                  <a:cubicBezTo>
                    <a:pt x="66" y="65"/>
                    <a:pt x="69" y="65"/>
                    <a:pt x="72" y="65"/>
                  </a:cubicBezTo>
                  <a:cubicBezTo>
                    <a:pt x="75" y="65"/>
                    <a:pt x="77" y="65"/>
                    <a:pt x="79" y="66"/>
                  </a:cubicBezTo>
                  <a:cubicBezTo>
                    <a:pt x="79" y="65"/>
                    <a:pt x="79" y="65"/>
                    <a:pt x="79" y="65"/>
                  </a:cubicBezTo>
                  <a:cubicBezTo>
                    <a:pt x="74" y="64"/>
                    <a:pt x="70" y="63"/>
                    <a:pt x="67" y="62"/>
                  </a:cubicBezTo>
                  <a:cubicBezTo>
                    <a:pt x="0" y="41"/>
                    <a:pt x="0" y="41"/>
                    <a:pt x="0" y="41"/>
                  </a:cubicBezTo>
                  <a:cubicBezTo>
                    <a:pt x="0" y="34"/>
                    <a:pt x="0" y="34"/>
                    <a:pt x="0" y="34"/>
                  </a:cubicBezTo>
                  <a:cubicBezTo>
                    <a:pt x="67" y="12"/>
                    <a:pt x="67" y="12"/>
                    <a:pt x="67" y="12"/>
                  </a:cubicBezTo>
                  <a:cubicBezTo>
                    <a:pt x="68" y="11"/>
                    <a:pt x="73" y="10"/>
                    <a:pt x="79" y="9"/>
                  </a:cubicBezTo>
                  <a:cubicBezTo>
                    <a:pt x="79" y="8"/>
                    <a:pt x="79" y="8"/>
                    <a:pt x="79" y="8"/>
                  </a:cubicBezTo>
                  <a:cubicBezTo>
                    <a:pt x="73" y="9"/>
                    <a:pt x="67" y="9"/>
                    <a:pt x="61" y="9"/>
                  </a:cubicBezTo>
                  <a:cubicBezTo>
                    <a:pt x="0" y="9"/>
                    <a:pt x="0" y="9"/>
                    <a:pt x="0" y="9"/>
                  </a:cubicBezTo>
                  <a:cubicBezTo>
                    <a:pt x="0" y="0"/>
                    <a:pt x="0" y="0"/>
                    <a:pt x="0" y="0"/>
                  </a:cubicBezTo>
                  <a:cubicBezTo>
                    <a:pt x="93" y="0"/>
                    <a:pt x="93" y="0"/>
                    <a:pt x="93" y="0"/>
                  </a:cubicBezTo>
                  <a:cubicBezTo>
                    <a:pt x="93" y="13"/>
                    <a:pt x="93" y="13"/>
                    <a:pt x="93" y="13"/>
                  </a:cubicBezTo>
                  <a:cubicBezTo>
                    <a:pt x="26" y="35"/>
                    <a:pt x="26" y="35"/>
                    <a:pt x="26" y="35"/>
                  </a:cubicBezTo>
                  <a:cubicBezTo>
                    <a:pt x="23" y="36"/>
                    <a:pt x="19" y="37"/>
                    <a:pt x="16" y="37"/>
                  </a:cubicBezTo>
                  <a:cubicBezTo>
                    <a:pt x="16" y="38"/>
                    <a:pt x="16" y="38"/>
                    <a:pt x="16" y="38"/>
                  </a:cubicBezTo>
                  <a:cubicBezTo>
                    <a:pt x="17" y="38"/>
                    <a:pt x="19" y="38"/>
                    <a:pt x="21" y="39"/>
                  </a:cubicBezTo>
                  <a:cubicBezTo>
                    <a:pt x="23" y="39"/>
                    <a:pt x="25" y="40"/>
                    <a:pt x="27" y="40"/>
                  </a:cubicBezTo>
                  <a:cubicBezTo>
                    <a:pt x="93" y="62"/>
                    <a:pt x="93" y="62"/>
                    <a:pt x="93" y="62"/>
                  </a:cubicBezTo>
                  <a:cubicBezTo>
                    <a:pt x="93" y="74"/>
                    <a:pt x="93" y="74"/>
                    <a:pt x="93" y="74"/>
                  </a:cubicBezTo>
                  <a:cubicBezTo>
                    <a:pt x="0" y="74"/>
                    <a:pt x="0" y="74"/>
                    <a:pt x="0" y="74"/>
                  </a:cubicBezTo>
                  <a:lnTo>
                    <a:pt x="0" y="65"/>
                  </a:lnTo>
                  <a:close/>
                </a:path>
              </a:pathLst>
            </a:custGeom>
            <a:solidFill>
              <a:srgbClr val="231F20">
                <a:alpha val="0"/>
              </a:srgbClr>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gradFill>
                  <a:gsLst>
                    <a:gs pos="5825">
                      <a:srgbClr val="FF0000"/>
                    </a:gs>
                    <a:gs pos="12621">
                      <a:srgbClr val="FF0000"/>
                    </a:gs>
                  </a:gsLst>
                  <a:lin ang="5400000" scaled="1"/>
                </a:gradFill>
                <a:effectLst/>
                <a:uLnTx/>
                <a:uFillTx/>
                <a:latin typeface="Segoe UI"/>
                <a:ea typeface="+mn-ea"/>
                <a:cs typeface="+mn-cs"/>
              </a:endParaRPr>
            </a:p>
          </p:txBody>
        </p:sp>
        <p:sp>
          <p:nvSpPr>
            <p:cNvPr id="60" name="Freeform 250"/>
            <p:cNvSpPr>
              <a:spLocks noEditPoints="1"/>
            </p:cNvSpPr>
            <p:nvPr/>
          </p:nvSpPr>
          <p:spPr bwMode="auto">
            <a:xfrm>
              <a:off x="1192213" y="4538663"/>
              <a:ext cx="247650" cy="192088"/>
            </a:xfrm>
            <a:custGeom>
              <a:avLst/>
              <a:gdLst/>
              <a:ahLst/>
              <a:cxnLst>
                <a:cxn ang="0">
                  <a:pos x="73" y="74"/>
                </a:cxn>
                <a:cxn ang="0">
                  <a:pos x="58" y="68"/>
                </a:cxn>
                <a:cxn ang="0">
                  <a:pos x="49" y="52"/>
                </a:cxn>
                <a:cxn ang="0">
                  <a:pos x="40" y="63"/>
                </a:cxn>
                <a:cxn ang="0">
                  <a:pos x="27" y="67"/>
                </a:cxn>
                <a:cxn ang="0">
                  <a:pos x="16" y="64"/>
                </a:cxn>
                <a:cxn ang="0">
                  <a:pos x="8" y="57"/>
                </a:cxn>
                <a:cxn ang="0">
                  <a:pos x="2" y="46"/>
                </a:cxn>
                <a:cxn ang="0">
                  <a:pos x="0" y="31"/>
                </a:cxn>
                <a:cxn ang="0">
                  <a:pos x="2" y="18"/>
                </a:cxn>
                <a:cxn ang="0">
                  <a:pos x="7" y="8"/>
                </a:cxn>
                <a:cxn ang="0">
                  <a:pos x="14" y="2"/>
                </a:cxn>
                <a:cxn ang="0">
                  <a:pos x="24" y="0"/>
                </a:cxn>
                <a:cxn ang="0">
                  <a:pos x="41" y="6"/>
                </a:cxn>
                <a:cxn ang="0">
                  <a:pos x="50" y="24"/>
                </a:cxn>
                <a:cxn ang="0">
                  <a:pos x="54" y="19"/>
                </a:cxn>
                <a:cxn ang="0">
                  <a:pos x="59" y="16"/>
                </a:cxn>
                <a:cxn ang="0">
                  <a:pos x="64" y="14"/>
                </a:cxn>
                <a:cxn ang="0">
                  <a:pos x="70" y="13"/>
                </a:cxn>
                <a:cxn ang="0">
                  <a:pos x="80" y="15"/>
                </a:cxn>
                <a:cxn ang="0">
                  <a:pos x="88" y="22"/>
                </a:cxn>
                <a:cxn ang="0">
                  <a:pos x="94" y="32"/>
                </a:cxn>
                <a:cxn ang="0">
                  <a:pos x="96" y="46"/>
                </a:cxn>
                <a:cxn ang="0">
                  <a:pos x="94" y="58"/>
                </a:cxn>
                <a:cxn ang="0">
                  <a:pos x="89" y="67"/>
                </a:cxn>
                <a:cxn ang="0">
                  <a:pos x="81" y="72"/>
                </a:cxn>
                <a:cxn ang="0">
                  <a:pos x="73" y="74"/>
                </a:cxn>
                <a:cxn ang="0">
                  <a:pos x="27" y="48"/>
                </a:cxn>
                <a:cxn ang="0">
                  <a:pos x="32" y="47"/>
                </a:cxn>
                <a:cxn ang="0">
                  <a:pos x="36" y="45"/>
                </a:cxn>
                <a:cxn ang="0">
                  <a:pos x="39" y="41"/>
                </a:cxn>
                <a:cxn ang="0">
                  <a:pos x="42" y="36"/>
                </a:cxn>
                <a:cxn ang="0">
                  <a:pos x="35" y="23"/>
                </a:cxn>
                <a:cxn ang="0">
                  <a:pos x="25" y="19"/>
                </a:cxn>
                <a:cxn ang="0">
                  <a:pos x="22" y="20"/>
                </a:cxn>
                <a:cxn ang="0">
                  <a:pos x="18" y="22"/>
                </a:cxn>
                <a:cxn ang="0">
                  <a:pos x="15" y="26"/>
                </a:cxn>
                <a:cxn ang="0">
                  <a:pos x="14" y="32"/>
                </a:cxn>
                <a:cxn ang="0">
                  <a:pos x="15" y="39"/>
                </a:cxn>
                <a:cxn ang="0">
                  <a:pos x="18" y="44"/>
                </a:cxn>
                <a:cxn ang="0">
                  <a:pos x="22" y="47"/>
                </a:cxn>
                <a:cxn ang="0">
                  <a:pos x="27" y="48"/>
                </a:cxn>
                <a:cxn ang="0">
                  <a:pos x="71" y="55"/>
                </a:cxn>
                <a:cxn ang="0">
                  <a:pos x="75" y="54"/>
                </a:cxn>
                <a:cxn ang="0">
                  <a:pos x="78" y="52"/>
                </a:cxn>
                <a:cxn ang="0">
                  <a:pos x="80" y="49"/>
                </a:cxn>
                <a:cxn ang="0">
                  <a:pos x="81" y="45"/>
                </a:cxn>
                <a:cxn ang="0">
                  <a:pos x="78" y="35"/>
                </a:cxn>
                <a:cxn ang="0">
                  <a:pos x="69" y="32"/>
                </a:cxn>
                <a:cxn ang="0">
                  <a:pos x="62" y="34"/>
                </a:cxn>
                <a:cxn ang="0">
                  <a:pos x="57" y="40"/>
                </a:cxn>
                <a:cxn ang="0">
                  <a:pos x="62" y="51"/>
                </a:cxn>
                <a:cxn ang="0">
                  <a:pos x="71" y="55"/>
                </a:cxn>
              </a:cxnLst>
              <a:rect l="0" t="0" r="r" b="b"/>
              <a:pathLst>
                <a:path w="96" h="74">
                  <a:moveTo>
                    <a:pt x="73" y="74"/>
                  </a:moveTo>
                  <a:cubicBezTo>
                    <a:pt x="67" y="74"/>
                    <a:pt x="62" y="72"/>
                    <a:pt x="58" y="68"/>
                  </a:cubicBezTo>
                  <a:cubicBezTo>
                    <a:pt x="53" y="65"/>
                    <a:pt x="50" y="59"/>
                    <a:pt x="49" y="52"/>
                  </a:cubicBezTo>
                  <a:cubicBezTo>
                    <a:pt x="47" y="57"/>
                    <a:pt x="44" y="60"/>
                    <a:pt x="40" y="63"/>
                  </a:cubicBezTo>
                  <a:cubicBezTo>
                    <a:pt x="36" y="66"/>
                    <a:pt x="32" y="67"/>
                    <a:pt x="27" y="67"/>
                  </a:cubicBezTo>
                  <a:cubicBezTo>
                    <a:pt x="23" y="67"/>
                    <a:pt x="19" y="66"/>
                    <a:pt x="16" y="64"/>
                  </a:cubicBezTo>
                  <a:cubicBezTo>
                    <a:pt x="13" y="63"/>
                    <a:pt x="10" y="60"/>
                    <a:pt x="8" y="57"/>
                  </a:cubicBezTo>
                  <a:cubicBezTo>
                    <a:pt x="5" y="54"/>
                    <a:pt x="3" y="50"/>
                    <a:pt x="2" y="46"/>
                  </a:cubicBezTo>
                  <a:cubicBezTo>
                    <a:pt x="0" y="41"/>
                    <a:pt x="0" y="36"/>
                    <a:pt x="0" y="31"/>
                  </a:cubicBezTo>
                  <a:cubicBezTo>
                    <a:pt x="0" y="26"/>
                    <a:pt x="0" y="22"/>
                    <a:pt x="2" y="18"/>
                  </a:cubicBezTo>
                  <a:cubicBezTo>
                    <a:pt x="3" y="14"/>
                    <a:pt x="4" y="11"/>
                    <a:pt x="7" y="8"/>
                  </a:cubicBezTo>
                  <a:cubicBezTo>
                    <a:pt x="9" y="6"/>
                    <a:pt x="11" y="4"/>
                    <a:pt x="14" y="2"/>
                  </a:cubicBezTo>
                  <a:cubicBezTo>
                    <a:pt x="17" y="1"/>
                    <a:pt x="21" y="0"/>
                    <a:pt x="24" y="0"/>
                  </a:cubicBezTo>
                  <a:cubicBezTo>
                    <a:pt x="31" y="0"/>
                    <a:pt x="36" y="2"/>
                    <a:pt x="41" y="6"/>
                  </a:cubicBezTo>
                  <a:cubicBezTo>
                    <a:pt x="45" y="10"/>
                    <a:pt x="48" y="16"/>
                    <a:pt x="50" y="24"/>
                  </a:cubicBezTo>
                  <a:cubicBezTo>
                    <a:pt x="52" y="22"/>
                    <a:pt x="53" y="21"/>
                    <a:pt x="54" y="19"/>
                  </a:cubicBezTo>
                  <a:cubicBezTo>
                    <a:pt x="56" y="18"/>
                    <a:pt x="58" y="17"/>
                    <a:pt x="59" y="16"/>
                  </a:cubicBezTo>
                  <a:cubicBezTo>
                    <a:pt x="61" y="15"/>
                    <a:pt x="63" y="14"/>
                    <a:pt x="64" y="14"/>
                  </a:cubicBezTo>
                  <a:cubicBezTo>
                    <a:pt x="66" y="13"/>
                    <a:pt x="68" y="13"/>
                    <a:pt x="70" y="13"/>
                  </a:cubicBezTo>
                  <a:cubicBezTo>
                    <a:pt x="74" y="13"/>
                    <a:pt x="77" y="14"/>
                    <a:pt x="80" y="15"/>
                  </a:cubicBezTo>
                  <a:cubicBezTo>
                    <a:pt x="83" y="17"/>
                    <a:pt x="86" y="19"/>
                    <a:pt x="88" y="22"/>
                  </a:cubicBezTo>
                  <a:cubicBezTo>
                    <a:pt x="91" y="24"/>
                    <a:pt x="92" y="28"/>
                    <a:pt x="94" y="32"/>
                  </a:cubicBezTo>
                  <a:cubicBezTo>
                    <a:pt x="95" y="36"/>
                    <a:pt x="96" y="41"/>
                    <a:pt x="96" y="46"/>
                  </a:cubicBezTo>
                  <a:cubicBezTo>
                    <a:pt x="96" y="51"/>
                    <a:pt x="95" y="55"/>
                    <a:pt x="94" y="58"/>
                  </a:cubicBezTo>
                  <a:cubicBezTo>
                    <a:pt x="92" y="62"/>
                    <a:pt x="91" y="65"/>
                    <a:pt x="89" y="67"/>
                  </a:cubicBezTo>
                  <a:cubicBezTo>
                    <a:pt x="87" y="70"/>
                    <a:pt x="84" y="71"/>
                    <a:pt x="81" y="72"/>
                  </a:cubicBezTo>
                  <a:cubicBezTo>
                    <a:pt x="79" y="74"/>
                    <a:pt x="76" y="74"/>
                    <a:pt x="73" y="74"/>
                  </a:cubicBezTo>
                  <a:close/>
                  <a:moveTo>
                    <a:pt x="27" y="48"/>
                  </a:moveTo>
                  <a:cubicBezTo>
                    <a:pt x="29" y="48"/>
                    <a:pt x="30" y="47"/>
                    <a:pt x="32" y="47"/>
                  </a:cubicBezTo>
                  <a:cubicBezTo>
                    <a:pt x="33" y="46"/>
                    <a:pt x="34" y="46"/>
                    <a:pt x="36" y="45"/>
                  </a:cubicBezTo>
                  <a:cubicBezTo>
                    <a:pt x="37" y="44"/>
                    <a:pt x="38" y="42"/>
                    <a:pt x="39" y="41"/>
                  </a:cubicBezTo>
                  <a:cubicBezTo>
                    <a:pt x="40" y="40"/>
                    <a:pt x="41" y="38"/>
                    <a:pt x="42" y="36"/>
                  </a:cubicBezTo>
                  <a:cubicBezTo>
                    <a:pt x="41" y="31"/>
                    <a:pt x="38" y="26"/>
                    <a:pt x="35" y="23"/>
                  </a:cubicBezTo>
                  <a:cubicBezTo>
                    <a:pt x="32" y="20"/>
                    <a:pt x="29" y="19"/>
                    <a:pt x="25" y="19"/>
                  </a:cubicBezTo>
                  <a:cubicBezTo>
                    <a:pt x="24" y="19"/>
                    <a:pt x="23" y="19"/>
                    <a:pt x="22" y="20"/>
                  </a:cubicBezTo>
                  <a:cubicBezTo>
                    <a:pt x="20" y="20"/>
                    <a:pt x="19" y="21"/>
                    <a:pt x="18" y="22"/>
                  </a:cubicBezTo>
                  <a:cubicBezTo>
                    <a:pt x="17" y="23"/>
                    <a:pt x="16" y="24"/>
                    <a:pt x="15" y="26"/>
                  </a:cubicBezTo>
                  <a:cubicBezTo>
                    <a:pt x="15" y="28"/>
                    <a:pt x="14" y="30"/>
                    <a:pt x="14" y="32"/>
                  </a:cubicBezTo>
                  <a:cubicBezTo>
                    <a:pt x="14" y="35"/>
                    <a:pt x="15" y="37"/>
                    <a:pt x="15" y="39"/>
                  </a:cubicBezTo>
                  <a:cubicBezTo>
                    <a:pt x="16" y="41"/>
                    <a:pt x="17" y="42"/>
                    <a:pt x="18" y="44"/>
                  </a:cubicBezTo>
                  <a:cubicBezTo>
                    <a:pt x="19" y="45"/>
                    <a:pt x="21" y="46"/>
                    <a:pt x="22" y="47"/>
                  </a:cubicBezTo>
                  <a:cubicBezTo>
                    <a:pt x="24" y="47"/>
                    <a:pt x="25" y="48"/>
                    <a:pt x="27" y="48"/>
                  </a:cubicBezTo>
                  <a:close/>
                  <a:moveTo>
                    <a:pt x="71" y="55"/>
                  </a:moveTo>
                  <a:cubicBezTo>
                    <a:pt x="73" y="55"/>
                    <a:pt x="74" y="55"/>
                    <a:pt x="75" y="54"/>
                  </a:cubicBezTo>
                  <a:cubicBezTo>
                    <a:pt x="76" y="54"/>
                    <a:pt x="77" y="53"/>
                    <a:pt x="78" y="52"/>
                  </a:cubicBezTo>
                  <a:cubicBezTo>
                    <a:pt x="79" y="51"/>
                    <a:pt x="80" y="50"/>
                    <a:pt x="80" y="49"/>
                  </a:cubicBezTo>
                  <a:cubicBezTo>
                    <a:pt x="81" y="48"/>
                    <a:pt x="81" y="46"/>
                    <a:pt x="81" y="45"/>
                  </a:cubicBezTo>
                  <a:cubicBezTo>
                    <a:pt x="81" y="41"/>
                    <a:pt x="80" y="38"/>
                    <a:pt x="78" y="35"/>
                  </a:cubicBezTo>
                  <a:cubicBezTo>
                    <a:pt x="76" y="33"/>
                    <a:pt x="73" y="32"/>
                    <a:pt x="69" y="32"/>
                  </a:cubicBezTo>
                  <a:cubicBezTo>
                    <a:pt x="67" y="32"/>
                    <a:pt x="64" y="33"/>
                    <a:pt x="62" y="34"/>
                  </a:cubicBezTo>
                  <a:cubicBezTo>
                    <a:pt x="60" y="35"/>
                    <a:pt x="58" y="37"/>
                    <a:pt x="57" y="40"/>
                  </a:cubicBezTo>
                  <a:cubicBezTo>
                    <a:pt x="58" y="45"/>
                    <a:pt x="60" y="48"/>
                    <a:pt x="62" y="51"/>
                  </a:cubicBezTo>
                  <a:cubicBezTo>
                    <a:pt x="64" y="54"/>
                    <a:pt x="68" y="55"/>
                    <a:pt x="71" y="55"/>
                  </a:cubicBezTo>
                  <a:close/>
                </a:path>
              </a:pathLst>
            </a:custGeom>
            <a:solidFill>
              <a:srgbClr val="231F20">
                <a:alpha val="0"/>
              </a:srgbClr>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174" b="0" i="0" u="none" strike="noStrike" kern="0" cap="none" spc="0" normalizeH="0" baseline="0" noProof="0">
                <a:ln>
                  <a:noFill/>
                </a:ln>
                <a:gradFill>
                  <a:gsLst>
                    <a:gs pos="5825">
                      <a:srgbClr val="FF0000"/>
                    </a:gs>
                    <a:gs pos="12621">
                      <a:srgbClr val="FF000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11686482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500"/>
                                  </p:stCondLst>
                                  <p:childTnLst>
                                    <p:animMotion origin="layout" path="M -2.08333E-6 3.33333E-6 L -0.26797 3.33333E-6 " pathEditMode="relative" rAng="0" ptsTypes="AA">
                                      <p:cBhvr>
                                        <p:cTn id="6" dur="1000" fill="hold"/>
                                        <p:tgtEl>
                                          <p:spTgt spid="49"/>
                                        </p:tgtEl>
                                        <p:attrNameLst>
                                          <p:attrName>ppt_x</p:attrName>
                                          <p:attrName>ppt_y</p:attrName>
                                        </p:attrNameLst>
                                      </p:cBhvr>
                                      <p:rCtr x="-13398" y="0"/>
                                    </p:animMotion>
                                  </p:childTnLst>
                                </p:cTn>
                              </p:par>
                              <p:par>
                                <p:cTn id="7" presetID="12" presetClass="entr" presetSubtype="2" fill="hold" grpId="0" nodeType="withEffect">
                                  <p:stCondLst>
                                    <p:cond delay="75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750"/>
                                        <p:tgtEl>
                                          <p:spTgt spid="4"/>
                                        </p:tgtEl>
                                        <p:attrNameLst>
                                          <p:attrName>ppt_x</p:attrName>
                                        </p:attrNameLst>
                                      </p:cBhvr>
                                      <p:tavLst>
                                        <p:tav tm="0">
                                          <p:val>
                                            <p:strVal val="#ppt_x+#ppt_w*1.125000"/>
                                          </p:val>
                                        </p:tav>
                                        <p:tav tm="100000">
                                          <p:val>
                                            <p:strVal val="#ppt_x"/>
                                          </p:val>
                                        </p:tav>
                                      </p:tavLst>
                                    </p:anim>
                                    <p:animEffect transition="in" filter="wipe(left)">
                                      <p:cBhvr>
                                        <p:cTn id="10" dur="750"/>
                                        <p:tgtEl>
                                          <p:spTgt spid="4"/>
                                        </p:tgtEl>
                                      </p:cBhvr>
                                    </p:animEffect>
                                  </p:childTnLst>
                                </p:cTn>
                              </p:par>
                            </p:childTnLst>
                          </p:cTn>
                        </p:par>
                        <p:par>
                          <p:cTn id="11" fill="hold">
                            <p:stCondLst>
                              <p:cond delay="1500"/>
                            </p:stCondLst>
                            <p:childTnLst>
                              <p:par>
                                <p:cTn id="12" presetID="12" presetClass="entr" presetSubtype="2"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250"/>
                                        <p:tgtEl>
                                          <p:spTgt spid="63"/>
                                        </p:tgtEl>
                                        <p:attrNameLst>
                                          <p:attrName>ppt_x</p:attrName>
                                        </p:attrNameLst>
                                      </p:cBhvr>
                                      <p:tavLst>
                                        <p:tav tm="0">
                                          <p:val>
                                            <p:strVal val="#ppt_x+#ppt_w*1.125000"/>
                                          </p:val>
                                        </p:tav>
                                        <p:tav tm="100000">
                                          <p:val>
                                            <p:strVal val="#ppt_x"/>
                                          </p:val>
                                        </p:tav>
                                      </p:tavLst>
                                    </p:anim>
                                    <p:animEffect transition="in" filter="wipe(left)">
                                      <p:cBhvr>
                                        <p:cTn id="15" dur="250"/>
                                        <p:tgtEl>
                                          <p:spTgt spid="63"/>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6357727" y="1288139"/>
            <a:ext cx="2309075" cy="3342698"/>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p:txBody>
      </p:sp>
      <p:sp>
        <p:nvSpPr>
          <p:cNvPr id="31" name="Rectangle 30"/>
          <p:cNvSpPr/>
          <p:nvPr/>
        </p:nvSpPr>
        <p:spPr bwMode="auto">
          <a:xfrm>
            <a:off x="3596515" y="1288139"/>
            <a:ext cx="2309075" cy="3342698"/>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p:txBody>
      </p:sp>
      <p:sp>
        <p:nvSpPr>
          <p:cNvPr id="32" name="Rectangle 31"/>
          <p:cNvSpPr/>
          <p:nvPr/>
        </p:nvSpPr>
        <p:spPr bwMode="auto">
          <a:xfrm>
            <a:off x="835305" y="1316894"/>
            <a:ext cx="2309075" cy="3342698"/>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p:txBody>
      </p:sp>
      <p:sp>
        <p:nvSpPr>
          <p:cNvPr id="33" name="Rectangle 32"/>
          <p:cNvSpPr/>
          <p:nvPr/>
        </p:nvSpPr>
        <p:spPr bwMode="auto">
          <a:xfrm>
            <a:off x="9118938" y="1288139"/>
            <a:ext cx="2309075" cy="3342698"/>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p:txBody>
      </p:sp>
      <p:sp>
        <p:nvSpPr>
          <p:cNvPr id="3" name="Rectangle 2"/>
          <p:cNvSpPr/>
          <p:nvPr/>
        </p:nvSpPr>
        <p:spPr bwMode="auto">
          <a:xfrm>
            <a:off x="3596515" y="4510752"/>
            <a:ext cx="2309075" cy="18079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Light"/>
                <a:ea typeface="+mn-ea"/>
                <a:cs typeface="+mn-cs"/>
              </a:rPr>
              <a:t>Integrated Management and Security</a:t>
            </a:r>
          </a:p>
        </p:txBody>
      </p:sp>
      <p:pic>
        <p:nvPicPr>
          <p:cNvPr id="4" name="Picture 3"/>
          <p:cNvPicPr>
            <a:picLocks noChangeAspect="1"/>
          </p:cNvPicPr>
          <p:nvPr/>
        </p:nvPicPr>
        <p:blipFill>
          <a:blip r:embed="rId3"/>
          <a:stretch>
            <a:fillRect/>
          </a:stretch>
        </p:blipFill>
        <p:spPr>
          <a:xfrm>
            <a:off x="4284084" y="3379124"/>
            <a:ext cx="1048992" cy="394191"/>
          </a:xfrm>
          <a:prstGeom prst="rect">
            <a:avLst/>
          </a:prstGeom>
        </p:spPr>
      </p:pic>
      <p:pic>
        <p:nvPicPr>
          <p:cNvPr id="5" name="Picture 4"/>
          <p:cNvPicPr>
            <a:picLocks noChangeAspect="1"/>
          </p:cNvPicPr>
          <p:nvPr/>
        </p:nvPicPr>
        <p:blipFill>
          <a:blip r:embed="rId4"/>
          <a:stretch>
            <a:fillRect/>
          </a:stretch>
        </p:blipFill>
        <p:spPr>
          <a:xfrm>
            <a:off x="1694102" y="1855713"/>
            <a:ext cx="1684622" cy="1684622"/>
          </a:xfrm>
          <a:prstGeom prst="rect">
            <a:avLst/>
          </a:prstGeom>
        </p:spPr>
      </p:pic>
      <p:sp>
        <p:nvSpPr>
          <p:cNvPr id="6" name="Rectangle 5"/>
          <p:cNvSpPr/>
          <p:nvPr/>
        </p:nvSpPr>
        <p:spPr bwMode="auto">
          <a:xfrm>
            <a:off x="6357727" y="4510752"/>
            <a:ext cx="2309075" cy="18079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Light"/>
                <a:ea typeface="+mn-ea"/>
                <a:cs typeface="+mn-cs"/>
              </a:rPr>
              <a:t>Consistent Data Platform</a:t>
            </a:r>
          </a:p>
        </p:txBody>
      </p:sp>
      <p:pic>
        <p:nvPicPr>
          <p:cNvPr id="7" name="Picture 6"/>
          <p:cNvPicPr>
            <a:picLocks noChangeAspect="1"/>
          </p:cNvPicPr>
          <p:nvPr/>
        </p:nvPicPr>
        <p:blipFill>
          <a:blip r:embed="rId5"/>
          <a:stretch>
            <a:fillRect/>
          </a:stretch>
        </p:blipFill>
        <p:spPr>
          <a:xfrm>
            <a:off x="7856296" y="3954389"/>
            <a:ext cx="531123" cy="411620"/>
          </a:xfrm>
          <a:prstGeom prst="rect">
            <a:avLst/>
          </a:prstGeom>
        </p:spPr>
      </p:pic>
      <p:pic>
        <p:nvPicPr>
          <p:cNvPr id="8" name="Picture 7"/>
          <p:cNvPicPr>
            <a:picLocks noChangeAspect="1"/>
          </p:cNvPicPr>
          <p:nvPr/>
        </p:nvPicPr>
        <p:blipFill>
          <a:blip r:embed="rId6"/>
          <a:stretch>
            <a:fillRect/>
          </a:stretch>
        </p:blipFill>
        <p:spPr>
          <a:xfrm>
            <a:off x="6398645" y="3549567"/>
            <a:ext cx="1577446" cy="408226"/>
          </a:xfrm>
          <a:prstGeom prst="rect">
            <a:avLst/>
          </a:prstGeom>
        </p:spPr>
      </p:pic>
      <p:sp>
        <p:nvSpPr>
          <p:cNvPr id="9" name="Rectangle 8"/>
          <p:cNvSpPr/>
          <p:nvPr/>
        </p:nvSpPr>
        <p:spPr bwMode="auto">
          <a:xfrm>
            <a:off x="835305" y="4510752"/>
            <a:ext cx="2309075" cy="18079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Light"/>
                <a:ea typeface="+mn-ea"/>
                <a:cs typeface="+mn-cs"/>
              </a:rPr>
              <a:t>Common Identity</a:t>
            </a:r>
          </a:p>
        </p:txBody>
      </p:sp>
      <p:pic>
        <p:nvPicPr>
          <p:cNvPr id="10" name="Picture 9"/>
          <p:cNvPicPr>
            <a:picLocks noChangeAspect="1"/>
          </p:cNvPicPr>
          <p:nvPr/>
        </p:nvPicPr>
        <p:blipFill>
          <a:blip r:embed="rId7"/>
          <a:stretch>
            <a:fillRect/>
          </a:stretch>
        </p:blipFill>
        <p:spPr>
          <a:xfrm>
            <a:off x="1036615" y="3617320"/>
            <a:ext cx="1775195" cy="1183833"/>
          </a:xfrm>
          <a:prstGeom prst="rect">
            <a:avLst/>
          </a:prstGeom>
        </p:spPr>
      </p:pic>
      <p:pic>
        <p:nvPicPr>
          <p:cNvPr id="11" name="Picture 10"/>
          <p:cNvPicPr>
            <a:picLocks noChangeAspect="1"/>
          </p:cNvPicPr>
          <p:nvPr/>
        </p:nvPicPr>
        <p:blipFill>
          <a:blip r:embed="rId8"/>
          <a:stretch>
            <a:fillRect/>
          </a:stretch>
        </p:blipFill>
        <p:spPr>
          <a:xfrm>
            <a:off x="1035759" y="800616"/>
            <a:ext cx="1745181" cy="1745181"/>
          </a:xfrm>
          <a:prstGeom prst="rect">
            <a:avLst/>
          </a:prstGeom>
        </p:spPr>
      </p:pic>
      <p:pic>
        <p:nvPicPr>
          <p:cNvPr id="12" name="Picture 11"/>
          <p:cNvPicPr>
            <a:picLocks noChangeAspect="1"/>
          </p:cNvPicPr>
          <p:nvPr/>
        </p:nvPicPr>
        <p:blipFill>
          <a:blip r:embed="rId9"/>
          <a:stretch>
            <a:fillRect/>
          </a:stretch>
        </p:blipFill>
        <p:spPr>
          <a:xfrm>
            <a:off x="2113182" y="3165018"/>
            <a:ext cx="641518" cy="641518"/>
          </a:xfrm>
          <a:prstGeom prst="rect">
            <a:avLst/>
          </a:prstGeom>
        </p:spPr>
      </p:pic>
      <p:pic>
        <p:nvPicPr>
          <p:cNvPr id="13" name="Picture 12"/>
          <p:cNvPicPr>
            <a:picLocks noChangeAspect="1"/>
          </p:cNvPicPr>
          <p:nvPr/>
        </p:nvPicPr>
        <p:blipFill>
          <a:blip r:embed="rId10"/>
          <a:stretch>
            <a:fillRect/>
          </a:stretch>
        </p:blipFill>
        <p:spPr>
          <a:xfrm>
            <a:off x="1123987" y="2091279"/>
            <a:ext cx="599370" cy="599370"/>
          </a:xfrm>
          <a:prstGeom prst="rect">
            <a:avLst/>
          </a:prstGeom>
        </p:spPr>
      </p:pic>
      <p:sp>
        <p:nvSpPr>
          <p:cNvPr id="14" name="Rectangle 13"/>
          <p:cNvSpPr/>
          <p:nvPr/>
        </p:nvSpPr>
        <p:spPr bwMode="auto">
          <a:xfrm>
            <a:off x="9118938" y="4510752"/>
            <a:ext cx="2309075" cy="18079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Light"/>
                <a:ea typeface="+mn-ea"/>
                <a:cs typeface="+mn-cs"/>
              </a:rPr>
              <a:t>Unified Development and DevOps</a:t>
            </a:r>
          </a:p>
        </p:txBody>
      </p:sp>
      <p:pic>
        <p:nvPicPr>
          <p:cNvPr id="15" name="Picture 2" descr="https://upload.wikimedia.org/wikipedia/en/5/56/Chef_Software_Inc._company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80109" y="1379878"/>
            <a:ext cx="802072" cy="87643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6" descr="https://upload.wikimedia.org/wikipedia/en/thumb/6/6c/RedHat.svg/1280px-RedHat.sv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04204" y="1899718"/>
            <a:ext cx="1048229" cy="33821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2" descr="https://www.cloudfoundry.org/wp-content/uploads/2017/01/CFF_Logo_vertica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85143" y="3725516"/>
            <a:ext cx="1324144" cy="765514"/>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4" descr="https://mesosphere.com/wp-content/themes/mesosphere/library/images/views/why-mesos/mesos-logo.png?v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118938" y="2693071"/>
            <a:ext cx="1131287" cy="410983"/>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2" descr="https://upload.wikimedia.org/wikipedia/commons/7/79/Docker_(container_engine)_logo.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9905925" y="2330896"/>
            <a:ext cx="1157495" cy="276645"/>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descr="MongoDB-logo.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86081" y="1781326"/>
            <a:ext cx="1468493" cy="387926"/>
          </a:xfrm>
          <a:prstGeom prst="rect">
            <a:avLst/>
          </a:prstGeom>
        </p:spPr>
      </p:pic>
      <p:pic>
        <p:nvPicPr>
          <p:cNvPr id="21" name="Picture 20" descr="Suse-logo.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61259" y="3419902"/>
            <a:ext cx="901952" cy="417904"/>
          </a:xfrm>
          <a:prstGeom prst="rect">
            <a:avLst/>
          </a:prstGeom>
        </p:spPr>
      </p:pic>
      <p:pic>
        <p:nvPicPr>
          <p:cNvPr id="22" name="Picture 21" descr="Linux-logo.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86772" y="2163694"/>
            <a:ext cx="1158607" cy="574178"/>
          </a:xfrm>
          <a:prstGeom prst="rect">
            <a:avLst/>
          </a:prstGeom>
        </p:spPr>
      </p:pic>
      <p:pic>
        <p:nvPicPr>
          <p:cNvPr id="23" name="Picture 22" descr="vmware logo.emf"/>
          <p:cNvPicPr>
            <a:picLocks noChangeAspect="1"/>
          </p:cNvPicPr>
          <p:nvPr/>
        </p:nvPicPr>
        <p:blipFill>
          <a:blip r:embed="rId1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706672" y="1654119"/>
            <a:ext cx="1328363" cy="202945"/>
          </a:xfrm>
          <a:prstGeom prst="rect">
            <a:avLst/>
          </a:prstGeom>
        </p:spPr>
      </p:pic>
      <p:pic>
        <p:nvPicPr>
          <p:cNvPr id="24" name="Picture 23" descr="Blockchain-Logo-RGB-2000.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29831" y="1464289"/>
            <a:ext cx="1649555" cy="295270"/>
          </a:xfrm>
          <a:prstGeom prst="rect">
            <a:avLst/>
          </a:prstGeom>
        </p:spPr>
      </p:pic>
      <p:sp>
        <p:nvSpPr>
          <p:cNvPr id="34" name="Title 5"/>
          <p:cNvSpPr txBox="1">
            <a:spLocks/>
          </p:cNvSpPr>
          <p:nvPr/>
        </p:nvSpPr>
        <p:spPr>
          <a:xfrm>
            <a:off x="275147" y="284653"/>
            <a:ext cx="11921069" cy="89940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endParaRPr kumimoji="0" lang="en-US" sz="4312"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28" name="Title 27"/>
          <p:cNvSpPr>
            <a:spLocks noGrp="1"/>
          </p:cNvSpPr>
          <p:nvPr>
            <p:ph type="title"/>
          </p:nvPr>
        </p:nvSpPr>
        <p:spPr>
          <a:xfrm>
            <a:off x="588263" y="457200"/>
            <a:ext cx="11018520" cy="615553"/>
          </a:xfrm>
        </p:spPr>
        <p:txBody>
          <a:bodyPr/>
          <a:lstStyle/>
          <a:p>
            <a:r>
              <a:rPr lang="en-US" sz="4000" dirty="0">
                <a:solidFill>
                  <a:schemeClr val="accent2">
                    <a:lumMod val="50000"/>
                    <a:lumOff val="50000"/>
                  </a:schemeClr>
                </a:solidFill>
                <a:latin typeface="Segoe UI Light" panose="020B0502040204020203" pitchFamily="34" charset="0"/>
                <a:cs typeface="Segoe UI Light" panose="020B0502040204020203" pitchFamily="34" charset="0"/>
              </a:rPr>
              <a:t>Hybrid = Open</a:t>
            </a:r>
          </a:p>
        </p:txBody>
      </p:sp>
      <p:pic>
        <p:nvPicPr>
          <p:cNvPr id="1026" name="Picture 10" descr="image00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67562" y="3922589"/>
            <a:ext cx="1146988" cy="40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350045" y="2562946"/>
            <a:ext cx="1359733" cy="660617"/>
          </a:xfrm>
          <a:prstGeom prst="rect">
            <a:avLst/>
          </a:prstGeom>
        </p:spPr>
      </p:pic>
      <p:pic>
        <p:nvPicPr>
          <p:cNvPr id="35" name="Picture 34" descr="Suse-logo.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48067" y="2409988"/>
            <a:ext cx="884222" cy="409689"/>
          </a:xfrm>
          <a:prstGeom prst="rect">
            <a:avLst/>
          </a:prstGeom>
        </p:spPr>
      </p:pic>
      <p:pic>
        <p:nvPicPr>
          <p:cNvPr id="36" name="Picture 6" descr="https://upload.wikimedia.org/wikipedia/en/thumb/6/6c/RedHat.svg/1280px-RedHat.svg.png">
            <a:extLst>
              <a:ext uri="{FF2B5EF4-FFF2-40B4-BE49-F238E27FC236}">
                <a16:creationId xmlns:a16="http://schemas.microsoft.com/office/drawing/2014/main" id="{F057D7A6-4554-400D-BC7C-D42125B6E26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98891" y="2237937"/>
            <a:ext cx="1172573" cy="378339"/>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36">
            <a:extLst>
              <a:ext uri="{FF2B5EF4-FFF2-40B4-BE49-F238E27FC236}">
                <a16:creationId xmlns:a16="http://schemas.microsoft.com/office/drawing/2014/main" id="{04481F0D-E721-4F26-8A60-74444CF97A2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484030" y="4117416"/>
            <a:ext cx="1021942" cy="230411"/>
          </a:xfrm>
          <a:prstGeom prst="rect">
            <a:avLst/>
          </a:prstGeom>
        </p:spPr>
      </p:pic>
      <p:pic>
        <p:nvPicPr>
          <p:cNvPr id="38" name="Picture 37">
            <a:extLst>
              <a:ext uri="{FF2B5EF4-FFF2-40B4-BE49-F238E27FC236}">
                <a16:creationId xmlns:a16="http://schemas.microsoft.com/office/drawing/2014/main" id="{97CE76F2-DE81-4AD0-BC85-4BC5A5A30082}"/>
              </a:ext>
            </a:extLst>
          </p:cNvPr>
          <p:cNvPicPr>
            <a:picLocks noChangeAspect="1" noChangeArrowheads="1"/>
          </p:cNvPicPr>
          <p:nvPr/>
        </p:nvPicPr>
        <p:blipFill>
          <a:blip r:embed="rId24">
            <a:duotone>
              <a:prstClr val="black"/>
              <a:schemeClr val="accent1">
                <a:tint val="45000"/>
                <a:satMod val="400000"/>
              </a:schemeClr>
            </a:duotone>
          </a:blip>
          <a:stretch>
            <a:fillRect/>
          </a:stretch>
        </p:blipFill>
        <p:spPr bwMode="auto">
          <a:xfrm>
            <a:off x="6786082" y="2984519"/>
            <a:ext cx="754428" cy="39460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574746C6-BD45-4156-8750-1168F7F66BC2}"/>
              </a:ext>
            </a:extLst>
          </p:cNvPr>
          <p:cNvPicPr>
            <a:picLocks noChangeAspect="1"/>
          </p:cNvPicPr>
          <p:nvPr/>
        </p:nvPicPr>
        <p:blipFill>
          <a:blip r:embed="rId2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15405" y="3013332"/>
            <a:ext cx="932196" cy="251033"/>
          </a:xfrm>
          <a:prstGeom prst="rect">
            <a:avLst/>
          </a:prstGeom>
        </p:spPr>
      </p:pic>
      <p:grpSp>
        <p:nvGrpSpPr>
          <p:cNvPr id="40" name="Group 39">
            <a:extLst>
              <a:ext uri="{FF2B5EF4-FFF2-40B4-BE49-F238E27FC236}">
                <a16:creationId xmlns:a16="http://schemas.microsoft.com/office/drawing/2014/main" id="{9177A7C0-2086-4B19-B55F-EE3AE00DBE20}"/>
              </a:ext>
            </a:extLst>
          </p:cNvPr>
          <p:cNvGrpSpPr>
            <a:grpSpLocks noChangeAspect="1"/>
          </p:cNvGrpSpPr>
          <p:nvPr/>
        </p:nvGrpSpPr>
        <p:grpSpPr bwMode="auto">
          <a:xfrm>
            <a:off x="7976091" y="2714211"/>
            <a:ext cx="396277" cy="398022"/>
            <a:chOff x="522" y="2880"/>
            <a:chExt cx="908" cy="912"/>
          </a:xfrm>
          <a:solidFill>
            <a:srgbClr val="002050"/>
          </a:solidFill>
        </p:grpSpPr>
        <p:sp>
          <p:nvSpPr>
            <p:cNvPr id="41" name="Freeform 5">
              <a:extLst>
                <a:ext uri="{FF2B5EF4-FFF2-40B4-BE49-F238E27FC236}">
                  <a16:creationId xmlns:a16="http://schemas.microsoft.com/office/drawing/2014/main" id="{7A23B47C-486E-43AD-93C7-163F263AE84A}"/>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6">
              <a:extLst>
                <a:ext uri="{FF2B5EF4-FFF2-40B4-BE49-F238E27FC236}">
                  <a16:creationId xmlns:a16="http://schemas.microsoft.com/office/drawing/2014/main" id="{582FC0FA-3768-4ACA-A0DD-59290C621A4D}"/>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B0B9E8A2-C510-422B-9CD0-96FEF0CDD506}"/>
              </a:ext>
            </a:extLst>
          </p:cNvPr>
          <p:cNvSpPr txBox="1"/>
          <p:nvPr/>
        </p:nvSpPr>
        <p:spPr>
          <a:xfrm>
            <a:off x="7648499" y="3013332"/>
            <a:ext cx="1108531" cy="615522"/>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lumMod val="50000"/>
                  </a:srgbClr>
                </a:solidFill>
                <a:effectLst/>
                <a:uLnTx/>
                <a:uFillTx/>
                <a:latin typeface="Arial Narrow" panose="020B0606020202030204" pitchFamily="34" charset="0"/>
                <a:ea typeface="+mn-ea"/>
                <a:cs typeface="+mn-cs"/>
              </a:rPr>
              <a:t>python</a:t>
            </a:r>
          </a:p>
        </p:txBody>
      </p:sp>
      <p:pic>
        <p:nvPicPr>
          <p:cNvPr id="44" name="Picture 4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85998" y="3102463"/>
            <a:ext cx="667725" cy="336765"/>
          </a:xfrm>
          <a:prstGeom prst="rect">
            <a:avLst/>
          </a:prstGeom>
        </p:spPr>
      </p:pic>
      <p:pic>
        <p:nvPicPr>
          <p:cNvPr id="25" name="Picture 24"/>
          <p:cNvPicPr>
            <a:picLocks noChangeAspect="1"/>
          </p:cNvPicPr>
          <p:nvPr/>
        </p:nvPicPr>
        <p:blipFill>
          <a:blip r:embed="rId27"/>
          <a:stretch>
            <a:fillRect/>
          </a:stretch>
        </p:blipFill>
        <p:spPr>
          <a:xfrm>
            <a:off x="9180892" y="3264366"/>
            <a:ext cx="847427" cy="359453"/>
          </a:xfrm>
          <a:prstGeom prst="rect">
            <a:avLst/>
          </a:prstGeom>
        </p:spPr>
      </p:pic>
    </p:spTree>
    <p:extLst>
      <p:ext uri="{BB962C8B-B14F-4D97-AF65-F5344CB8AC3E}">
        <p14:creationId xmlns:p14="http://schemas.microsoft.com/office/powerpoint/2010/main" val="14709701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DE86-397A-49EE-A22B-20172252B5C8}"/>
              </a:ext>
            </a:extLst>
          </p:cNvPr>
          <p:cNvSpPr>
            <a:spLocks noGrp="1"/>
          </p:cNvSpPr>
          <p:nvPr>
            <p:ph type="title"/>
          </p:nvPr>
        </p:nvSpPr>
        <p:spPr>
          <a:xfrm>
            <a:off x="588263" y="457200"/>
            <a:ext cx="8123937" cy="553998"/>
          </a:xfrm>
        </p:spPr>
        <p:txBody>
          <a:bodyPr/>
          <a:lstStyle/>
          <a:p>
            <a:r>
              <a:rPr lang="en-US"/>
              <a:t>Consistent hybrid environment</a:t>
            </a:r>
          </a:p>
        </p:txBody>
      </p:sp>
      <p:sp>
        <p:nvSpPr>
          <p:cNvPr id="117" name="Freeform: Shape 116">
            <a:extLst>
              <a:ext uri="{FF2B5EF4-FFF2-40B4-BE49-F238E27FC236}">
                <a16:creationId xmlns:a16="http://schemas.microsoft.com/office/drawing/2014/main" id="{E2E4B123-3834-4A6A-8A85-493E327C9F2A}"/>
              </a:ext>
            </a:extLst>
          </p:cNvPr>
          <p:cNvSpPr/>
          <p:nvPr/>
        </p:nvSpPr>
        <p:spPr bwMode="auto">
          <a:xfrm>
            <a:off x="7222449" y="3175000"/>
            <a:ext cx="0" cy="1358900"/>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a:solidFill>
              <a:schemeClr val="tx1"/>
            </a:solidFill>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EF9F1BF-5E58-4569-9A05-7BEBEA68CA45}"/>
              </a:ext>
            </a:extLst>
          </p:cNvPr>
          <p:cNvSpPr/>
          <p:nvPr/>
        </p:nvSpPr>
        <p:spPr bwMode="auto">
          <a:xfrm>
            <a:off x="9397967" y="3175000"/>
            <a:ext cx="0" cy="1358900"/>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a:solidFill>
              <a:schemeClr val="tx1"/>
            </a:solidFill>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13067DE-72D2-440F-A33E-18CC09AAD2C4}"/>
              </a:ext>
            </a:extLst>
          </p:cNvPr>
          <p:cNvSpPr/>
          <p:nvPr/>
        </p:nvSpPr>
        <p:spPr bwMode="auto">
          <a:xfrm>
            <a:off x="5059556" y="3175000"/>
            <a:ext cx="0" cy="1358900"/>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a:solidFill>
              <a:schemeClr val="tx1"/>
            </a:solidFill>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A1E26E33-BF34-4431-B69C-D62F2FBAD5E2}"/>
              </a:ext>
            </a:extLst>
          </p:cNvPr>
          <p:cNvSpPr/>
          <p:nvPr/>
        </p:nvSpPr>
        <p:spPr bwMode="auto">
          <a:xfrm>
            <a:off x="2870355" y="3175000"/>
            <a:ext cx="0" cy="1358900"/>
          </a:xfrm>
          <a:custGeom>
            <a:avLst/>
            <a:gdLst>
              <a:gd name="connsiteX0" fmla="*/ 0 w 0"/>
              <a:gd name="connsiteY0" fmla="*/ 0 h 1358900"/>
              <a:gd name="connsiteX1" fmla="*/ 0 w 0"/>
              <a:gd name="connsiteY1" fmla="*/ 1358900 h 1358900"/>
            </a:gdLst>
            <a:ahLst/>
            <a:cxnLst>
              <a:cxn ang="0">
                <a:pos x="connsiteX0" y="connsiteY0"/>
              </a:cxn>
              <a:cxn ang="0">
                <a:pos x="connsiteX1" y="connsiteY1"/>
              </a:cxn>
            </a:cxnLst>
            <a:rect l="l" t="t" r="r" b="b"/>
            <a:pathLst>
              <a:path h="1358900">
                <a:moveTo>
                  <a:pt x="0" y="0"/>
                </a:moveTo>
                <a:lnTo>
                  <a:pt x="0" y="1358900"/>
                </a:lnTo>
              </a:path>
            </a:pathLst>
          </a:custGeom>
          <a:noFill/>
          <a:ln w="19050">
            <a:solidFill>
              <a:schemeClr val="tx1"/>
            </a:solidFill>
            <a:headEnd type="triangle" w="med" len="sm"/>
            <a:tailEnd type="triangle" w="med"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A7EECF54-502B-4FDD-8F3D-ABA295F918DE}"/>
              </a:ext>
            </a:extLst>
          </p:cNvPr>
          <p:cNvSpPr/>
          <p:nvPr/>
        </p:nvSpPr>
        <p:spPr bwMode="auto">
          <a:xfrm>
            <a:off x="1734050" y="3425496"/>
            <a:ext cx="8723901" cy="811443"/>
          </a:xfrm>
          <a:prstGeom prst="roundRect">
            <a:avLst>
              <a:gd name="adj" fmla="val 50000"/>
            </a:avLst>
          </a:prstGeom>
          <a:solidFill>
            <a:schemeClr val="accent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66D13572-7C47-4372-A410-FD9F2EB48422}"/>
              </a:ext>
            </a:extLst>
          </p:cNvPr>
          <p:cNvGrpSpPr/>
          <p:nvPr/>
        </p:nvGrpSpPr>
        <p:grpSpPr>
          <a:xfrm>
            <a:off x="6271887" y="1575806"/>
            <a:ext cx="1900421" cy="1173572"/>
            <a:chOff x="6271887" y="1575806"/>
            <a:chExt cx="1900421" cy="1173572"/>
          </a:xfrm>
        </p:grpSpPr>
        <p:sp>
          <p:nvSpPr>
            <p:cNvPr id="74" name="Rectangle 73">
              <a:extLst>
                <a:ext uri="{FF2B5EF4-FFF2-40B4-BE49-F238E27FC236}">
                  <a16:creationId xmlns:a16="http://schemas.microsoft.com/office/drawing/2014/main" id="{FF323383-A315-4DA9-A447-11623B81A8D4}"/>
                </a:ext>
              </a:extLst>
            </p:cNvPr>
            <p:cNvSpPr/>
            <p:nvPr/>
          </p:nvSpPr>
          <p:spPr>
            <a:xfrm>
              <a:off x="6271887" y="1575806"/>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Azure</a:t>
              </a:r>
              <a:b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Services</a:t>
              </a:r>
            </a:p>
          </p:txBody>
        </p:sp>
        <p:sp>
          <p:nvSpPr>
            <p:cNvPr id="75" name="cloud">
              <a:extLst>
                <a:ext uri="{FF2B5EF4-FFF2-40B4-BE49-F238E27FC236}">
                  <a16:creationId xmlns:a16="http://schemas.microsoft.com/office/drawing/2014/main" id="{166637BA-0454-45F9-8C59-78161632E10C}"/>
                </a:ext>
              </a:extLst>
            </p:cNvPr>
            <p:cNvSpPr>
              <a:spLocks noChangeAspect="1"/>
            </p:cNvSpPr>
            <p:nvPr/>
          </p:nvSpPr>
          <p:spPr bwMode="auto">
            <a:xfrm>
              <a:off x="6910235" y="2354248"/>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grpSp>
      <p:grpSp>
        <p:nvGrpSpPr>
          <p:cNvPr id="10" name="Group 9">
            <a:extLst>
              <a:ext uri="{FF2B5EF4-FFF2-40B4-BE49-F238E27FC236}">
                <a16:creationId xmlns:a16="http://schemas.microsoft.com/office/drawing/2014/main" id="{E5A633B6-DDE8-4A83-A41A-431C50CF8180}"/>
              </a:ext>
            </a:extLst>
          </p:cNvPr>
          <p:cNvGrpSpPr/>
          <p:nvPr/>
        </p:nvGrpSpPr>
        <p:grpSpPr>
          <a:xfrm>
            <a:off x="6271887" y="4874738"/>
            <a:ext cx="1900421" cy="1243968"/>
            <a:chOff x="6271887" y="4874738"/>
            <a:chExt cx="1900421" cy="1243968"/>
          </a:xfrm>
        </p:grpSpPr>
        <p:sp>
          <p:nvSpPr>
            <p:cNvPr id="76" name="Rectangle 75">
              <a:extLst>
                <a:ext uri="{FF2B5EF4-FFF2-40B4-BE49-F238E27FC236}">
                  <a16:creationId xmlns:a16="http://schemas.microsoft.com/office/drawing/2014/main" id="{2EB079D1-8252-4FF1-83A6-B122EC306094}"/>
                </a:ext>
              </a:extLst>
            </p:cNvPr>
            <p:cNvSpPr/>
            <p:nvPr/>
          </p:nvSpPr>
          <p:spPr>
            <a:xfrm>
              <a:off x="6271887" y="5593702"/>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Azure</a:t>
              </a:r>
              <a:b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Stack</a:t>
              </a:r>
            </a:p>
          </p:txBody>
        </p:sp>
        <p:grpSp>
          <p:nvGrpSpPr>
            <p:cNvPr id="77" name="Group 76">
              <a:extLst>
                <a:ext uri="{FF2B5EF4-FFF2-40B4-BE49-F238E27FC236}">
                  <a16:creationId xmlns:a16="http://schemas.microsoft.com/office/drawing/2014/main" id="{4F8F5AFA-1566-4FC7-9321-0FEB5DC72DC4}"/>
                </a:ext>
              </a:extLst>
            </p:cNvPr>
            <p:cNvGrpSpPr/>
            <p:nvPr/>
          </p:nvGrpSpPr>
          <p:grpSpPr>
            <a:xfrm>
              <a:off x="6986566" y="4874738"/>
              <a:ext cx="471768" cy="471768"/>
              <a:chOff x="10262067" y="5357124"/>
              <a:chExt cx="426425" cy="426425"/>
            </a:xfrm>
          </p:grpSpPr>
          <p:sp>
            <p:nvSpPr>
              <p:cNvPr id="81" name="cloud">
                <a:extLst>
                  <a:ext uri="{FF2B5EF4-FFF2-40B4-BE49-F238E27FC236}">
                    <a16:creationId xmlns:a16="http://schemas.microsoft.com/office/drawing/2014/main" id="{3588300D-8ADC-4140-A06C-2CB1A1AFBBBB}"/>
                  </a:ext>
                </a:extLst>
              </p:cNvPr>
              <p:cNvSpPr>
                <a:spLocks noChangeAspect="1"/>
              </p:cNvSpPr>
              <p:nvPr/>
            </p:nvSpPr>
            <p:spPr bwMode="auto">
              <a:xfrm>
                <a:off x="10322563" y="5473699"/>
                <a:ext cx="305432" cy="193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sp>
            <p:nvSpPr>
              <p:cNvPr id="82" name="Rectangle 81">
                <a:extLst>
                  <a:ext uri="{FF2B5EF4-FFF2-40B4-BE49-F238E27FC236}">
                    <a16:creationId xmlns:a16="http://schemas.microsoft.com/office/drawing/2014/main" id="{C797D5B1-60A5-4F6E-B033-D28954009FEF}"/>
                  </a:ext>
                </a:extLst>
              </p:cNvPr>
              <p:cNvSpPr/>
              <p:nvPr/>
            </p:nvSpPr>
            <p:spPr bwMode="auto">
              <a:xfrm>
                <a:off x="10262067" y="5357124"/>
                <a:ext cx="426425" cy="426425"/>
              </a:xfrm>
              <a:prstGeom prst="rect">
                <a:avLst/>
              </a:prstGeom>
              <a:noFill/>
              <a:ln w="15875">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grpSp>
      </p:grpSp>
      <p:sp>
        <p:nvSpPr>
          <p:cNvPr id="78" name="Rectangle 77">
            <a:extLst>
              <a:ext uri="{FF2B5EF4-FFF2-40B4-BE49-F238E27FC236}">
                <a16:creationId xmlns:a16="http://schemas.microsoft.com/office/drawing/2014/main" id="{67108311-7F1D-44F7-8FB0-A2B8A68B24B3}"/>
              </a:ext>
            </a:extLst>
          </p:cNvPr>
          <p:cNvSpPr/>
          <p:nvPr/>
        </p:nvSpPr>
        <p:spPr bwMode="auto">
          <a:xfrm>
            <a:off x="6272770" y="3426054"/>
            <a:ext cx="1899360" cy="811443"/>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Unified </a:t>
            </a:r>
            <a:b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Development</a:t>
            </a:r>
          </a:p>
        </p:txBody>
      </p:sp>
      <p:grpSp>
        <p:nvGrpSpPr>
          <p:cNvPr id="8" name="Group 7">
            <a:extLst>
              <a:ext uri="{FF2B5EF4-FFF2-40B4-BE49-F238E27FC236}">
                <a16:creationId xmlns:a16="http://schemas.microsoft.com/office/drawing/2014/main" id="{31C57E2C-3E9E-4E4A-BA0D-1872C59E443D}"/>
              </a:ext>
            </a:extLst>
          </p:cNvPr>
          <p:cNvGrpSpPr/>
          <p:nvPr/>
        </p:nvGrpSpPr>
        <p:grpSpPr>
          <a:xfrm>
            <a:off x="8447757" y="1575806"/>
            <a:ext cx="1900421" cy="1190648"/>
            <a:chOff x="8447757" y="1575806"/>
            <a:chExt cx="1900421" cy="1190648"/>
          </a:xfrm>
        </p:grpSpPr>
        <p:sp>
          <p:nvSpPr>
            <p:cNvPr id="86" name="Rectangle 85">
              <a:extLst>
                <a:ext uri="{FF2B5EF4-FFF2-40B4-BE49-F238E27FC236}">
                  <a16:creationId xmlns:a16="http://schemas.microsoft.com/office/drawing/2014/main" id="{E37020B6-E0D0-4EF2-94D2-3DC671D91164}"/>
                </a:ext>
              </a:extLst>
            </p:cNvPr>
            <p:cNvSpPr/>
            <p:nvPr/>
          </p:nvSpPr>
          <p:spPr>
            <a:xfrm>
              <a:off x="8447757" y="1575806"/>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Azure Security</a:t>
              </a:r>
              <a:b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&amp; Management</a:t>
              </a:r>
            </a:p>
          </p:txBody>
        </p:sp>
        <p:sp>
          <p:nvSpPr>
            <p:cNvPr id="87" name="DeveloperTools_EC7A">
              <a:extLst>
                <a:ext uri="{FF2B5EF4-FFF2-40B4-BE49-F238E27FC236}">
                  <a16:creationId xmlns:a16="http://schemas.microsoft.com/office/drawing/2014/main" id="{A9E29AA7-D102-49A5-9173-B81B19076F7A}"/>
                </a:ext>
              </a:extLst>
            </p:cNvPr>
            <p:cNvSpPr>
              <a:spLocks noChangeAspect="1" noEditPoints="1"/>
            </p:cNvSpPr>
            <p:nvPr/>
          </p:nvSpPr>
          <p:spPr bwMode="auto">
            <a:xfrm>
              <a:off x="9261745" y="2337173"/>
              <a:ext cx="272444" cy="42928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grpSp>
      <p:grpSp>
        <p:nvGrpSpPr>
          <p:cNvPr id="9" name="Group 8">
            <a:extLst>
              <a:ext uri="{FF2B5EF4-FFF2-40B4-BE49-F238E27FC236}">
                <a16:creationId xmlns:a16="http://schemas.microsoft.com/office/drawing/2014/main" id="{BFC7CD6D-7662-488A-BE41-D53C88F6E70C}"/>
              </a:ext>
            </a:extLst>
          </p:cNvPr>
          <p:cNvGrpSpPr/>
          <p:nvPr/>
        </p:nvGrpSpPr>
        <p:grpSpPr>
          <a:xfrm>
            <a:off x="8447757" y="4868923"/>
            <a:ext cx="1900421" cy="1249783"/>
            <a:chOff x="8447757" y="4868923"/>
            <a:chExt cx="1900421" cy="1249783"/>
          </a:xfrm>
        </p:grpSpPr>
        <p:sp>
          <p:nvSpPr>
            <p:cNvPr id="88" name="Rectangle 87">
              <a:extLst>
                <a:ext uri="{FF2B5EF4-FFF2-40B4-BE49-F238E27FC236}">
                  <a16:creationId xmlns:a16="http://schemas.microsoft.com/office/drawing/2014/main" id="{869D0A96-E447-4E58-8AAE-6312FBDD82A7}"/>
                </a:ext>
              </a:extLst>
            </p:cNvPr>
            <p:cNvSpPr/>
            <p:nvPr/>
          </p:nvSpPr>
          <p:spPr>
            <a:xfrm>
              <a:off x="8447757" y="5593702"/>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On-premises</a:t>
              </a:r>
              <a:b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Infrastructure</a:t>
              </a:r>
            </a:p>
          </p:txBody>
        </p:sp>
        <p:sp>
          <p:nvSpPr>
            <p:cNvPr id="89" name="server">
              <a:extLst>
                <a:ext uri="{FF2B5EF4-FFF2-40B4-BE49-F238E27FC236}">
                  <a16:creationId xmlns:a16="http://schemas.microsoft.com/office/drawing/2014/main" id="{590D42DA-ADBC-447A-A381-CF68923C9D06}"/>
                </a:ext>
              </a:extLst>
            </p:cNvPr>
            <p:cNvSpPr>
              <a:spLocks noChangeAspect="1" noEditPoints="1"/>
            </p:cNvSpPr>
            <p:nvPr/>
          </p:nvSpPr>
          <p:spPr bwMode="auto">
            <a:xfrm>
              <a:off x="9290632" y="4868923"/>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grpSp>
      <p:sp>
        <p:nvSpPr>
          <p:cNvPr id="92" name="Rectangle 91">
            <a:extLst>
              <a:ext uri="{FF2B5EF4-FFF2-40B4-BE49-F238E27FC236}">
                <a16:creationId xmlns:a16="http://schemas.microsoft.com/office/drawing/2014/main" id="{CFB12B4A-7C62-4BFD-B212-23E4DBDD10DE}"/>
              </a:ext>
            </a:extLst>
          </p:cNvPr>
          <p:cNvSpPr/>
          <p:nvPr/>
        </p:nvSpPr>
        <p:spPr bwMode="auto">
          <a:xfrm>
            <a:off x="8454637" y="3426054"/>
            <a:ext cx="1899360" cy="811443"/>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Security &amp; Management</a:t>
            </a:r>
          </a:p>
        </p:txBody>
      </p:sp>
      <p:grpSp>
        <p:nvGrpSpPr>
          <p:cNvPr id="5" name="Group 4">
            <a:extLst>
              <a:ext uri="{FF2B5EF4-FFF2-40B4-BE49-F238E27FC236}">
                <a16:creationId xmlns:a16="http://schemas.microsoft.com/office/drawing/2014/main" id="{77333F0A-13B0-4C82-9849-4BDC28D18E48}"/>
              </a:ext>
            </a:extLst>
          </p:cNvPr>
          <p:cNvGrpSpPr/>
          <p:nvPr/>
        </p:nvGrpSpPr>
        <p:grpSpPr>
          <a:xfrm>
            <a:off x="4096016" y="1575806"/>
            <a:ext cx="1900421" cy="1182731"/>
            <a:chOff x="4096016" y="1575806"/>
            <a:chExt cx="1900421" cy="1182731"/>
          </a:xfrm>
        </p:grpSpPr>
        <p:sp>
          <p:nvSpPr>
            <p:cNvPr id="98" name="Rectangle 97">
              <a:extLst>
                <a:ext uri="{FF2B5EF4-FFF2-40B4-BE49-F238E27FC236}">
                  <a16:creationId xmlns:a16="http://schemas.microsoft.com/office/drawing/2014/main" id="{C97DDBF1-1AA6-4860-8392-9447D0F0E9DF}"/>
                </a:ext>
              </a:extLst>
            </p:cNvPr>
            <p:cNvSpPr/>
            <p:nvPr/>
          </p:nvSpPr>
          <p:spPr>
            <a:xfrm>
              <a:off x="4096016" y="1575806"/>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Azure</a:t>
              </a:r>
              <a:b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Data Services</a:t>
              </a:r>
            </a:p>
          </p:txBody>
        </p:sp>
        <p:sp>
          <p:nvSpPr>
            <p:cNvPr id="99" name="binary">
              <a:extLst>
                <a:ext uri="{FF2B5EF4-FFF2-40B4-BE49-F238E27FC236}">
                  <a16:creationId xmlns:a16="http://schemas.microsoft.com/office/drawing/2014/main" id="{776834B5-BF79-46AD-8EA1-A922BBB1D70C}"/>
                </a:ext>
              </a:extLst>
            </p:cNvPr>
            <p:cNvSpPr>
              <a:spLocks noChangeAspect="1" noEditPoints="1"/>
            </p:cNvSpPr>
            <p:nvPr/>
          </p:nvSpPr>
          <p:spPr bwMode="auto">
            <a:xfrm>
              <a:off x="4806999" y="2345089"/>
              <a:ext cx="478807" cy="41344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DEB0FEBC-351B-44DB-BFFF-8CE44F8CBD97}"/>
              </a:ext>
            </a:extLst>
          </p:cNvPr>
          <p:cNvGrpSpPr/>
          <p:nvPr/>
        </p:nvGrpSpPr>
        <p:grpSpPr>
          <a:xfrm>
            <a:off x="4096016" y="4884619"/>
            <a:ext cx="1900421" cy="1234087"/>
            <a:chOff x="4096016" y="4884619"/>
            <a:chExt cx="1900421" cy="1234087"/>
          </a:xfrm>
        </p:grpSpPr>
        <p:sp>
          <p:nvSpPr>
            <p:cNvPr id="100" name="Rectangle 99">
              <a:extLst>
                <a:ext uri="{FF2B5EF4-FFF2-40B4-BE49-F238E27FC236}">
                  <a16:creationId xmlns:a16="http://schemas.microsoft.com/office/drawing/2014/main" id="{25003D8B-0F87-4347-91B3-FEE576A0621B}"/>
                </a:ext>
              </a:extLst>
            </p:cNvPr>
            <p:cNvSpPr/>
            <p:nvPr/>
          </p:nvSpPr>
          <p:spPr>
            <a:xfrm>
              <a:off x="4096016" y="5593702"/>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SQL</a:t>
              </a:r>
              <a:b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Server</a:t>
              </a:r>
            </a:p>
          </p:txBody>
        </p:sp>
        <p:sp>
          <p:nvSpPr>
            <p:cNvPr id="101" name="Database_EFC7">
              <a:extLst>
                <a:ext uri="{FF2B5EF4-FFF2-40B4-BE49-F238E27FC236}">
                  <a16:creationId xmlns:a16="http://schemas.microsoft.com/office/drawing/2014/main" id="{CBF30E5A-C936-4BC0-8F9D-F9AE3A663840}"/>
                </a:ext>
              </a:extLst>
            </p:cNvPr>
            <p:cNvSpPr>
              <a:spLocks noChangeAspect="1" noEditPoints="1"/>
            </p:cNvSpPr>
            <p:nvPr/>
          </p:nvSpPr>
          <p:spPr bwMode="auto">
            <a:xfrm>
              <a:off x="4872532" y="4884619"/>
              <a:ext cx="347740" cy="45200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grpSp>
      <p:sp>
        <p:nvSpPr>
          <p:cNvPr id="102" name="Rectangle 101">
            <a:extLst>
              <a:ext uri="{FF2B5EF4-FFF2-40B4-BE49-F238E27FC236}">
                <a16:creationId xmlns:a16="http://schemas.microsoft.com/office/drawing/2014/main" id="{FF8B2593-BBD1-4F11-BB1F-7ABFB5D2369F}"/>
              </a:ext>
            </a:extLst>
          </p:cNvPr>
          <p:cNvSpPr/>
          <p:nvPr/>
        </p:nvSpPr>
        <p:spPr bwMode="auto">
          <a:xfrm>
            <a:off x="4115772" y="3426054"/>
            <a:ext cx="1899360" cy="811443"/>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Data </a:t>
            </a:r>
            <a:br>
              <a:rPr kumimoji="0" lang="en-US" sz="1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Platform</a:t>
            </a:r>
          </a:p>
        </p:txBody>
      </p:sp>
      <p:grpSp>
        <p:nvGrpSpPr>
          <p:cNvPr id="4" name="Group 3">
            <a:extLst>
              <a:ext uri="{FF2B5EF4-FFF2-40B4-BE49-F238E27FC236}">
                <a16:creationId xmlns:a16="http://schemas.microsoft.com/office/drawing/2014/main" id="{76052522-C4B3-4FE9-B80D-7E32AD48AC22}"/>
              </a:ext>
            </a:extLst>
          </p:cNvPr>
          <p:cNvGrpSpPr/>
          <p:nvPr/>
        </p:nvGrpSpPr>
        <p:grpSpPr>
          <a:xfrm>
            <a:off x="1920145" y="1575806"/>
            <a:ext cx="1900421" cy="1210730"/>
            <a:chOff x="1920145" y="1575806"/>
            <a:chExt cx="1900421" cy="1210730"/>
          </a:xfrm>
        </p:grpSpPr>
        <p:sp>
          <p:nvSpPr>
            <p:cNvPr id="109" name="Rectangle 108">
              <a:extLst>
                <a:ext uri="{FF2B5EF4-FFF2-40B4-BE49-F238E27FC236}">
                  <a16:creationId xmlns:a16="http://schemas.microsoft.com/office/drawing/2014/main" id="{1E4853B4-7B4F-4AA1-BEE8-B61EA643CE93}"/>
                </a:ext>
              </a:extLst>
            </p:cNvPr>
            <p:cNvSpPr/>
            <p:nvPr/>
          </p:nvSpPr>
          <p:spPr>
            <a:xfrm>
              <a:off x="1920145" y="1575806"/>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Azure Active</a:t>
              </a:r>
              <a:b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Directory</a:t>
              </a:r>
            </a:p>
          </p:txBody>
        </p:sp>
        <p:sp>
          <p:nvSpPr>
            <p:cNvPr id="110" name="people_5">
              <a:extLst>
                <a:ext uri="{FF2B5EF4-FFF2-40B4-BE49-F238E27FC236}">
                  <a16:creationId xmlns:a16="http://schemas.microsoft.com/office/drawing/2014/main" id="{6CB885E4-D31C-49C2-976C-30A01D2D23D5}"/>
                </a:ext>
              </a:extLst>
            </p:cNvPr>
            <p:cNvSpPr>
              <a:spLocks noChangeAspect="1" noEditPoints="1"/>
            </p:cNvSpPr>
            <p:nvPr/>
          </p:nvSpPr>
          <p:spPr bwMode="auto">
            <a:xfrm>
              <a:off x="2634699" y="2317091"/>
              <a:ext cx="471313" cy="469445"/>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grpSp>
      <p:grpSp>
        <p:nvGrpSpPr>
          <p:cNvPr id="13" name="Group 12">
            <a:extLst>
              <a:ext uri="{FF2B5EF4-FFF2-40B4-BE49-F238E27FC236}">
                <a16:creationId xmlns:a16="http://schemas.microsoft.com/office/drawing/2014/main" id="{44973975-1357-4C94-9761-26C638524692}"/>
              </a:ext>
            </a:extLst>
          </p:cNvPr>
          <p:cNvGrpSpPr/>
          <p:nvPr/>
        </p:nvGrpSpPr>
        <p:grpSpPr>
          <a:xfrm>
            <a:off x="1920145" y="4875900"/>
            <a:ext cx="1900421" cy="1242806"/>
            <a:chOff x="1920145" y="4875900"/>
            <a:chExt cx="1900421" cy="1242806"/>
          </a:xfrm>
        </p:grpSpPr>
        <p:sp>
          <p:nvSpPr>
            <p:cNvPr id="111" name="Rectangle 110">
              <a:extLst>
                <a:ext uri="{FF2B5EF4-FFF2-40B4-BE49-F238E27FC236}">
                  <a16:creationId xmlns:a16="http://schemas.microsoft.com/office/drawing/2014/main" id="{7FA6E340-E2BB-4E5F-BCFB-17E9BB1291C9}"/>
                </a:ext>
              </a:extLst>
            </p:cNvPr>
            <p:cNvSpPr/>
            <p:nvPr/>
          </p:nvSpPr>
          <p:spPr>
            <a:xfrm>
              <a:off x="1920145" y="5593702"/>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Active</a:t>
              </a:r>
              <a:b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anose="020B0502040204020203" pitchFamily="34" charset="0"/>
                </a:rPr>
                <a:t>Directory</a:t>
              </a:r>
            </a:p>
          </p:txBody>
        </p:sp>
        <p:sp>
          <p:nvSpPr>
            <p:cNvPr id="112" name="people_5">
              <a:extLst>
                <a:ext uri="{FF2B5EF4-FFF2-40B4-BE49-F238E27FC236}">
                  <a16:creationId xmlns:a16="http://schemas.microsoft.com/office/drawing/2014/main" id="{78801495-DC27-485B-B4C6-A2399D4BB5CD}"/>
                </a:ext>
              </a:extLst>
            </p:cNvPr>
            <p:cNvSpPr>
              <a:spLocks noChangeAspect="1" noEditPoints="1"/>
            </p:cNvSpPr>
            <p:nvPr/>
          </p:nvSpPr>
          <p:spPr bwMode="auto">
            <a:xfrm>
              <a:off x="2634699" y="4875900"/>
              <a:ext cx="471313" cy="469445"/>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grpSp>
      <p:sp>
        <p:nvSpPr>
          <p:cNvPr id="113" name="Rectangle 112">
            <a:extLst>
              <a:ext uri="{FF2B5EF4-FFF2-40B4-BE49-F238E27FC236}">
                <a16:creationId xmlns:a16="http://schemas.microsoft.com/office/drawing/2014/main" id="{145357A4-C9E7-41EF-846B-41A0057150B7}"/>
              </a:ext>
            </a:extLst>
          </p:cNvPr>
          <p:cNvSpPr/>
          <p:nvPr/>
        </p:nvSpPr>
        <p:spPr bwMode="auto">
          <a:xfrm>
            <a:off x="1920675" y="3426054"/>
            <a:ext cx="1899360" cy="811443"/>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Common </a:t>
            </a:r>
            <a:br>
              <a:rPr kumimoji="0" lang="en-US" sz="1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Identity</a:t>
            </a:r>
          </a:p>
        </p:txBody>
      </p:sp>
      <p:sp>
        <p:nvSpPr>
          <p:cNvPr id="51" name="Rectangle: Rounded Corners 50">
            <a:extLst>
              <a:ext uri="{FF2B5EF4-FFF2-40B4-BE49-F238E27FC236}">
                <a16:creationId xmlns:a16="http://schemas.microsoft.com/office/drawing/2014/main" id="{60675D41-0E04-4E9D-8E44-D7AD50CE6432}"/>
              </a:ext>
            </a:extLst>
          </p:cNvPr>
          <p:cNvSpPr/>
          <p:nvPr/>
        </p:nvSpPr>
        <p:spPr bwMode="auto">
          <a:xfrm>
            <a:off x="10306050" y="457200"/>
            <a:ext cx="1581912" cy="242848"/>
          </a:xfrm>
          <a:prstGeom prst="roundRect">
            <a:avLst>
              <a:gd name="adj" fmla="val 50000"/>
            </a:avLst>
          </a:prstGeom>
          <a:solidFill>
            <a:schemeClr val="bg2"/>
          </a:solidFill>
          <a:ln>
            <a:solidFill>
              <a:schemeClr val="bg2"/>
            </a:solidFill>
            <a:headEnd type="none" w="med" len="med"/>
            <a:tailEnd type="none" w="med" len="med"/>
          </a:ln>
          <a:effectLst>
            <a:innerShdw blurRad="50800">
              <a:prstClr val="black">
                <a:alpha val="4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4B9214E7-810D-498E-B9BF-238123287C42}"/>
              </a:ext>
            </a:extLst>
          </p:cNvPr>
          <p:cNvSpPr/>
          <p:nvPr/>
        </p:nvSpPr>
        <p:spPr bwMode="auto">
          <a:xfrm>
            <a:off x="10439158" y="515160"/>
            <a:ext cx="136066" cy="136066"/>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sp>
        <p:nvSpPr>
          <p:cNvPr id="58" name="Oval 57">
            <a:extLst>
              <a:ext uri="{FF2B5EF4-FFF2-40B4-BE49-F238E27FC236}">
                <a16:creationId xmlns:a16="http://schemas.microsoft.com/office/drawing/2014/main" id="{1FB7E8E7-C48B-4002-9E66-13FFCBC4B32B}"/>
              </a:ext>
            </a:extLst>
          </p:cNvPr>
          <p:cNvSpPr/>
          <p:nvPr/>
        </p:nvSpPr>
        <p:spPr bwMode="auto">
          <a:xfrm>
            <a:off x="10685892" y="372402"/>
            <a:ext cx="422678" cy="42267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sp>
        <p:nvSpPr>
          <p:cNvPr id="61" name="Oval 60">
            <a:extLst>
              <a:ext uri="{FF2B5EF4-FFF2-40B4-BE49-F238E27FC236}">
                <a16:creationId xmlns:a16="http://schemas.microsoft.com/office/drawing/2014/main" id="{A6A92ADA-CB32-4DAA-9583-B1D645BF99F0}"/>
              </a:ext>
            </a:extLst>
          </p:cNvPr>
          <p:cNvSpPr/>
          <p:nvPr/>
        </p:nvSpPr>
        <p:spPr bwMode="auto">
          <a:xfrm>
            <a:off x="11235485" y="515160"/>
            <a:ext cx="136067" cy="136067"/>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sp>
        <p:nvSpPr>
          <p:cNvPr id="62" name="document_6" title="Icon of a document with a padlock in the lower right corner">
            <a:extLst>
              <a:ext uri="{FF2B5EF4-FFF2-40B4-BE49-F238E27FC236}">
                <a16:creationId xmlns:a16="http://schemas.microsoft.com/office/drawing/2014/main" id="{8EBBB317-0695-4C7D-A74E-AB74ADC896AC}"/>
              </a:ext>
            </a:extLst>
          </p:cNvPr>
          <p:cNvSpPr>
            <a:spLocks noChangeAspect="1" noEditPoints="1"/>
          </p:cNvSpPr>
          <p:nvPr/>
        </p:nvSpPr>
        <p:spPr bwMode="auto">
          <a:xfrm>
            <a:off x="11278795" y="552289"/>
            <a:ext cx="49446" cy="61808"/>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sp>
        <p:nvSpPr>
          <p:cNvPr id="66" name="Oval 65">
            <a:extLst>
              <a:ext uri="{FF2B5EF4-FFF2-40B4-BE49-F238E27FC236}">
                <a16:creationId xmlns:a16="http://schemas.microsoft.com/office/drawing/2014/main" id="{CB6C1EBA-5FE4-4ECE-A655-C98664107D8A}"/>
              </a:ext>
            </a:extLst>
          </p:cNvPr>
          <p:cNvSpPr/>
          <p:nvPr/>
        </p:nvSpPr>
        <p:spPr bwMode="auto">
          <a:xfrm>
            <a:off x="11639550" y="513484"/>
            <a:ext cx="139422" cy="139422"/>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sp>
        <p:nvSpPr>
          <p:cNvPr id="67" name="money_2" title="Icon of a dollar sign with an arrow around it pointing clockwise">
            <a:extLst>
              <a:ext uri="{FF2B5EF4-FFF2-40B4-BE49-F238E27FC236}">
                <a16:creationId xmlns:a16="http://schemas.microsoft.com/office/drawing/2014/main" id="{C1516878-CB73-4122-9396-8A81F84E659A}"/>
              </a:ext>
            </a:extLst>
          </p:cNvPr>
          <p:cNvSpPr>
            <a:spLocks noChangeAspect="1" noEditPoints="1"/>
          </p:cNvSpPr>
          <p:nvPr/>
        </p:nvSpPr>
        <p:spPr bwMode="auto">
          <a:xfrm>
            <a:off x="11657802" y="536469"/>
            <a:ext cx="88632" cy="9345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sp>
        <p:nvSpPr>
          <p:cNvPr id="68" name="Rectangle 67">
            <a:extLst>
              <a:ext uri="{FF2B5EF4-FFF2-40B4-BE49-F238E27FC236}">
                <a16:creationId xmlns:a16="http://schemas.microsoft.com/office/drawing/2014/main" id="{8FC4F2D6-7531-469F-88B9-90FC8FB1412D}"/>
              </a:ext>
            </a:extLst>
          </p:cNvPr>
          <p:cNvSpPr/>
          <p:nvPr/>
        </p:nvSpPr>
        <p:spPr bwMode="auto">
          <a:xfrm>
            <a:off x="10398588" y="902120"/>
            <a:ext cx="1396837" cy="41905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ts val="294"/>
              </a:spcBef>
              <a:spcAft>
                <a:spcPts val="588"/>
              </a:spcAft>
              <a:buClrTx/>
              <a:buSzTx/>
              <a:buFontTx/>
              <a:buNone/>
              <a:tabLst/>
              <a:defRPr/>
            </a:pPr>
            <a:r>
              <a:rPr kumimoji="0" lang="en-US" sz="105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Segoe UI" charset="0"/>
                <a:cs typeface="Segoe UI" charset="0"/>
              </a:rPr>
              <a:t>Hybrid</a:t>
            </a:r>
          </a:p>
        </p:txBody>
      </p:sp>
      <p:grpSp>
        <p:nvGrpSpPr>
          <p:cNvPr id="69" name="Group 68">
            <a:extLst>
              <a:ext uri="{FF2B5EF4-FFF2-40B4-BE49-F238E27FC236}">
                <a16:creationId xmlns:a16="http://schemas.microsoft.com/office/drawing/2014/main" id="{FAA60639-95AF-41C8-BC79-D72C8C4ED908}"/>
              </a:ext>
            </a:extLst>
          </p:cNvPr>
          <p:cNvGrpSpPr/>
          <p:nvPr/>
        </p:nvGrpSpPr>
        <p:grpSpPr>
          <a:xfrm>
            <a:off x="10776164" y="457865"/>
            <a:ext cx="242134" cy="251752"/>
            <a:chOff x="4246067" y="2646768"/>
            <a:chExt cx="938674" cy="975944"/>
          </a:xfrm>
        </p:grpSpPr>
        <p:sp>
          <p:nvSpPr>
            <p:cNvPr id="70" name="cloud">
              <a:extLst>
                <a:ext uri="{FF2B5EF4-FFF2-40B4-BE49-F238E27FC236}">
                  <a16:creationId xmlns:a16="http://schemas.microsoft.com/office/drawing/2014/main" id="{58F34119-21DC-455A-B254-A9010C0E369B}"/>
                </a:ext>
              </a:extLst>
            </p:cNvPr>
            <p:cNvSpPr>
              <a:spLocks noChangeAspect="1"/>
            </p:cNvSpPr>
            <p:nvPr/>
          </p:nvSpPr>
          <p:spPr bwMode="auto">
            <a:xfrm>
              <a:off x="4246067" y="2646768"/>
              <a:ext cx="938674" cy="59397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9525">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light"/>
                <a:ea typeface="+mn-ea"/>
                <a:cs typeface="Segoe UI" pitchFamily="34" charset="0"/>
              </a:endParaRPr>
            </a:p>
          </p:txBody>
        </p:sp>
        <p:sp>
          <p:nvSpPr>
            <p:cNvPr id="71" name="server">
              <a:extLst>
                <a:ext uri="{FF2B5EF4-FFF2-40B4-BE49-F238E27FC236}">
                  <a16:creationId xmlns:a16="http://schemas.microsoft.com/office/drawing/2014/main" id="{5E93169D-F702-4728-864F-07F673BE9AB1}"/>
                </a:ext>
              </a:extLst>
            </p:cNvPr>
            <p:cNvSpPr>
              <a:spLocks noChangeAspect="1" noEditPoints="1"/>
            </p:cNvSpPr>
            <p:nvPr/>
          </p:nvSpPr>
          <p:spPr bwMode="auto">
            <a:xfrm>
              <a:off x="4554053" y="2896043"/>
              <a:ext cx="322703" cy="72666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accent1"/>
            </a:solidFill>
            <a:ln w="9525">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light"/>
                <a:ea typeface="+mn-ea"/>
                <a:cs typeface="Segoe UI" pitchFamily="34" charset="0"/>
              </a:endParaRPr>
            </a:p>
          </p:txBody>
        </p:sp>
      </p:grpSp>
      <p:grpSp>
        <p:nvGrpSpPr>
          <p:cNvPr id="72" name="Group 71">
            <a:extLst>
              <a:ext uri="{FF2B5EF4-FFF2-40B4-BE49-F238E27FC236}">
                <a16:creationId xmlns:a16="http://schemas.microsoft.com/office/drawing/2014/main" id="{E0E53B13-47F8-46CE-A263-D33F366CD8D7}"/>
              </a:ext>
            </a:extLst>
          </p:cNvPr>
          <p:cNvGrpSpPr/>
          <p:nvPr/>
        </p:nvGrpSpPr>
        <p:grpSpPr>
          <a:xfrm>
            <a:off x="10462263" y="547972"/>
            <a:ext cx="89858" cy="70444"/>
            <a:chOff x="1578161" y="2523700"/>
            <a:chExt cx="1805471" cy="1415392"/>
          </a:xfrm>
        </p:grpSpPr>
        <p:sp>
          <p:nvSpPr>
            <p:cNvPr id="73" name="network_3" title="Icon of a server connected to a network">
              <a:extLst>
                <a:ext uri="{FF2B5EF4-FFF2-40B4-BE49-F238E27FC236}">
                  <a16:creationId xmlns:a16="http://schemas.microsoft.com/office/drawing/2014/main" id="{B228A877-1A04-482E-9BCD-6A1CFD9E8635}"/>
                </a:ext>
              </a:extLst>
            </p:cNvPr>
            <p:cNvSpPr>
              <a:spLocks noChangeAspect="1" noEditPoints="1"/>
            </p:cNvSpPr>
            <p:nvPr/>
          </p:nvSpPr>
          <p:spPr bwMode="auto">
            <a:xfrm>
              <a:off x="1578161" y="2533132"/>
              <a:ext cx="734554" cy="7622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sp>
          <p:nvSpPr>
            <p:cNvPr id="79" name="network_3" title="Icon of a server connected to a network">
              <a:extLst>
                <a:ext uri="{FF2B5EF4-FFF2-40B4-BE49-F238E27FC236}">
                  <a16:creationId xmlns:a16="http://schemas.microsoft.com/office/drawing/2014/main" id="{6AE6445B-8A42-4276-A0CC-97416A4A5D78}"/>
                </a:ext>
              </a:extLst>
            </p:cNvPr>
            <p:cNvSpPr>
              <a:spLocks noChangeAspect="1" noEditPoints="1"/>
            </p:cNvSpPr>
            <p:nvPr/>
          </p:nvSpPr>
          <p:spPr bwMode="auto">
            <a:xfrm>
              <a:off x="2649078" y="2523700"/>
              <a:ext cx="734554" cy="7622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sp>
          <p:nvSpPr>
            <p:cNvPr id="80" name="network_3" title="Icon of a server connected to a network">
              <a:extLst>
                <a:ext uri="{FF2B5EF4-FFF2-40B4-BE49-F238E27FC236}">
                  <a16:creationId xmlns:a16="http://schemas.microsoft.com/office/drawing/2014/main" id="{9ACF69C6-18EC-4B34-9AE4-2C33940506E0}"/>
                </a:ext>
              </a:extLst>
            </p:cNvPr>
            <p:cNvSpPr>
              <a:spLocks noChangeAspect="1" noEditPoints="1"/>
            </p:cNvSpPr>
            <p:nvPr/>
          </p:nvSpPr>
          <p:spPr bwMode="auto">
            <a:xfrm rot="10800000">
              <a:off x="2112445" y="3176822"/>
              <a:ext cx="734554" cy="76227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32853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fade">
                                      <p:cBhvr>
                                        <p:cTn id="16" dur="500"/>
                                        <p:tgtEl>
                                          <p:spTgt spid="9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500"/>
                                        <p:tgtEl>
                                          <p:spTgt spid="1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par>
                          <p:cTn id="23" fill="hold">
                            <p:stCondLst>
                              <p:cond delay="500"/>
                            </p:stCondLst>
                            <p:childTnLst>
                              <p:par>
                                <p:cTn id="24" presetID="16" presetClass="entr" presetSubtype="42" fill="hold" grpId="0" nodeType="afterEffect">
                                  <p:stCondLst>
                                    <p:cond delay="0"/>
                                  </p:stCondLst>
                                  <p:childTnLst>
                                    <p:set>
                                      <p:cBhvr>
                                        <p:cTn id="25" dur="1" fill="hold">
                                          <p:stCondLst>
                                            <p:cond delay="0"/>
                                          </p:stCondLst>
                                        </p:cTn>
                                        <p:tgtEl>
                                          <p:spTgt spid="117"/>
                                        </p:tgtEl>
                                        <p:attrNameLst>
                                          <p:attrName>style.visibility</p:attrName>
                                        </p:attrNameLst>
                                      </p:cBhvr>
                                      <p:to>
                                        <p:strVal val="visible"/>
                                      </p:to>
                                    </p:set>
                                    <p:animEffect transition="in" filter="barn(outHorizontal)">
                                      <p:cBhvr>
                                        <p:cTn id="26" dur="500"/>
                                        <p:tgtEl>
                                          <p:spTgt spid="117"/>
                                        </p:tgtEl>
                                      </p:cBhvr>
                                    </p:animEffect>
                                  </p:childTnLst>
                                </p:cTn>
                              </p:par>
                              <p:par>
                                <p:cTn id="27" presetID="16" presetClass="entr" presetSubtype="42"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barn(outHorizontal)">
                                      <p:cBhvr>
                                        <p:cTn id="29" dur="500"/>
                                        <p:tgtEl>
                                          <p:spTgt spid="118"/>
                                        </p:tgtEl>
                                      </p:cBhvr>
                                    </p:animEffect>
                                  </p:childTnLst>
                                </p:cTn>
                              </p:par>
                              <p:par>
                                <p:cTn id="30" presetID="16" presetClass="entr" presetSubtype="42" fill="hold" grpId="0" nodeType="with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barn(outHorizontal)">
                                      <p:cBhvr>
                                        <p:cTn id="32" dur="500"/>
                                        <p:tgtEl>
                                          <p:spTgt spid="116"/>
                                        </p:tgtEl>
                                      </p:cBhvr>
                                    </p:animEffect>
                                  </p:childTnLst>
                                </p:cTn>
                              </p:par>
                              <p:par>
                                <p:cTn id="33" presetID="16" presetClass="entr" presetSubtype="42"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arn(outHorizontal)">
                                      <p:cBhvr>
                                        <p:cTn id="35" dur="500"/>
                                        <p:tgtEl>
                                          <p:spTgt spid="7"/>
                                        </p:tgtEl>
                                      </p:cBhvr>
                                    </p:animEffect>
                                  </p:childTnLst>
                                </p:cTn>
                              </p:par>
                              <p:par>
                                <p:cTn id="36" presetID="10" presetClass="entr" presetSubtype="0" fill="hold" nodeType="withEffect">
                                  <p:stCondLst>
                                    <p:cond delay="25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63" presetClass="path" presetSubtype="0" decel="100000" fill="hold" nodeType="withEffect">
                                  <p:stCondLst>
                                    <p:cond delay="0"/>
                                  </p:stCondLst>
                                  <p:childTnLst>
                                    <p:animMotion origin="layout" path="M -2.08333E-6 2.96296E-6 L -2.08333E-6 0.05602 " pathEditMode="relative" rAng="0" ptsTypes="AA">
                                      <p:cBhvr>
                                        <p:cTn id="40" dur="750" spd="-100000" fill="hold"/>
                                        <p:tgtEl>
                                          <p:spTgt spid="4"/>
                                        </p:tgtEl>
                                        <p:attrNameLst>
                                          <p:attrName>ppt_x</p:attrName>
                                          <p:attrName>ppt_y</p:attrName>
                                        </p:attrNameLst>
                                      </p:cBhvr>
                                      <p:rCtr x="0" y="2801"/>
                                    </p:animMotion>
                                  </p:childTnLst>
                                </p:cTn>
                              </p:par>
                              <p:par>
                                <p:cTn id="41" presetID="10" presetClass="entr" presetSubtype="0" fill="hold" nodeType="withEffect">
                                  <p:stCondLst>
                                    <p:cond delay="2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63" presetClass="path" presetSubtype="0" decel="100000" fill="hold" nodeType="withEffect">
                                  <p:stCondLst>
                                    <p:cond delay="0"/>
                                  </p:stCondLst>
                                  <p:childTnLst>
                                    <p:animMotion origin="layout" path="M -2.08333E-6 2.96296E-6 L -2.08333E-6 0.05602 " pathEditMode="relative" rAng="0" ptsTypes="AA">
                                      <p:cBhvr>
                                        <p:cTn id="45" dur="750" spd="-100000" fill="hold"/>
                                        <p:tgtEl>
                                          <p:spTgt spid="5"/>
                                        </p:tgtEl>
                                        <p:attrNameLst>
                                          <p:attrName>ppt_x</p:attrName>
                                          <p:attrName>ppt_y</p:attrName>
                                        </p:attrNameLst>
                                      </p:cBhvr>
                                      <p:rCtr x="0" y="2801"/>
                                    </p:animMotion>
                                  </p:childTnLst>
                                </p:cTn>
                              </p:par>
                              <p:par>
                                <p:cTn id="46" presetID="10" presetClass="entr" presetSubtype="0" fill="hold" nodeType="withEffect">
                                  <p:stCondLst>
                                    <p:cond delay="25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63" presetClass="path" presetSubtype="0" decel="100000" fill="hold" nodeType="withEffect">
                                  <p:stCondLst>
                                    <p:cond delay="0"/>
                                  </p:stCondLst>
                                  <p:childTnLst>
                                    <p:animMotion origin="layout" path="M -2.08333E-6 2.96296E-6 L -2.08333E-6 0.05602 " pathEditMode="relative" rAng="0" ptsTypes="AA">
                                      <p:cBhvr>
                                        <p:cTn id="50" dur="750" spd="-100000" fill="hold"/>
                                        <p:tgtEl>
                                          <p:spTgt spid="6"/>
                                        </p:tgtEl>
                                        <p:attrNameLst>
                                          <p:attrName>ppt_x</p:attrName>
                                          <p:attrName>ppt_y</p:attrName>
                                        </p:attrNameLst>
                                      </p:cBhvr>
                                      <p:rCtr x="0" y="2801"/>
                                    </p:animMotion>
                                  </p:childTnLst>
                                </p:cTn>
                              </p:par>
                              <p:par>
                                <p:cTn id="51" presetID="10" presetClass="entr" presetSubtype="0" fill="hold" nodeType="withEffect">
                                  <p:stCondLst>
                                    <p:cond delay="25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63" presetClass="path" presetSubtype="0" decel="100000" fill="hold" nodeType="withEffect">
                                  <p:stCondLst>
                                    <p:cond delay="0"/>
                                  </p:stCondLst>
                                  <p:childTnLst>
                                    <p:animMotion origin="layout" path="M -2.08333E-6 2.96296E-6 L -2.08333E-6 0.05602 " pathEditMode="relative" rAng="0" ptsTypes="AA">
                                      <p:cBhvr>
                                        <p:cTn id="55" dur="750" spd="-100000" fill="hold"/>
                                        <p:tgtEl>
                                          <p:spTgt spid="8"/>
                                        </p:tgtEl>
                                        <p:attrNameLst>
                                          <p:attrName>ppt_x</p:attrName>
                                          <p:attrName>ppt_y</p:attrName>
                                        </p:attrNameLst>
                                      </p:cBhvr>
                                      <p:rCtr x="0" y="2801"/>
                                    </p:animMotion>
                                  </p:childTnLst>
                                </p:cTn>
                              </p:par>
                              <p:par>
                                <p:cTn id="56" presetID="10" presetClass="entr" presetSubtype="0" fill="hold" nodeType="withEffect">
                                  <p:stCondLst>
                                    <p:cond delay="25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63" presetClass="path" presetSubtype="0" decel="100000" fill="hold" nodeType="withEffect">
                                  <p:stCondLst>
                                    <p:cond delay="0"/>
                                  </p:stCondLst>
                                  <p:childTnLst>
                                    <p:animMotion origin="layout" path="M -2.08333E-6 2.96296E-6 L -2.08333E-6 0.05602 " pathEditMode="relative" rAng="0" ptsTypes="AA">
                                      <p:cBhvr>
                                        <p:cTn id="60" dur="750" spd="-100000" fill="hold"/>
                                        <p:tgtEl>
                                          <p:spTgt spid="13"/>
                                        </p:tgtEl>
                                        <p:attrNameLst>
                                          <p:attrName>ppt_x</p:attrName>
                                          <p:attrName>ppt_y</p:attrName>
                                        </p:attrNameLst>
                                      </p:cBhvr>
                                      <p:rCtr x="0" y="2801"/>
                                    </p:animMotion>
                                  </p:childTnLst>
                                </p:cTn>
                              </p:par>
                              <p:par>
                                <p:cTn id="61" presetID="10" presetClass="entr" presetSubtype="0" fill="hold" nodeType="withEffect">
                                  <p:stCondLst>
                                    <p:cond delay="25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par>
                                <p:cTn id="64" presetID="63" presetClass="path" presetSubtype="0" decel="100000" fill="hold" nodeType="withEffect">
                                  <p:stCondLst>
                                    <p:cond delay="0"/>
                                  </p:stCondLst>
                                  <p:childTnLst>
                                    <p:animMotion origin="layout" path="M -2.08333E-6 2.96296E-6 L -2.08333E-6 0.05602 " pathEditMode="relative" rAng="0" ptsTypes="AA">
                                      <p:cBhvr>
                                        <p:cTn id="65" dur="750" spd="-100000" fill="hold"/>
                                        <p:tgtEl>
                                          <p:spTgt spid="11"/>
                                        </p:tgtEl>
                                        <p:attrNameLst>
                                          <p:attrName>ppt_x</p:attrName>
                                          <p:attrName>ppt_y</p:attrName>
                                        </p:attrNameLst>
                                      </p:cBhvr>
                                      <p:rCtr x="0" y="2801"/>
                                    </p:animMotion>
                                  </p:childTnLst>
                                </p:cTn>
                              </p:par>
                              <p:par>
                                <p:cTn id="66" presetID="10" presetClass="entr" presetSubtype="0" fill="hold" nodeType="withEffect">
                                  <p:stCondLst>
                                    <p:cond delay="25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63" presetClass="path" presetSubtype="0" decel="100000" fill="hold" nodeType="withEffect">
                                  <p:stCondLst>
                                    <p:cond delay="0"/>
                                  </p:stCondLst>
                                  <p:childTnLst>
                                    <p:animMotion origin="layout" path="M -2.08333E-6 2.96296E-6 L -2.08333E-6 0.05602 " pathEditMode="relative" rAng="0" ptsTypes="AA">
                                      <p:cBhvr>
                                        <p:cTn id="70" dur="750" spd="-100000" fill="hold"/>
                                        <p:tgtEl>
                                          <p:spTgt spid="10"/>
                                        </p:tgtEl>
                                        <p:attrNameLst>
                                          <p:attrName>ppt_x</p:attrName>
                                          <p:attrName>ppt_y</p:attrName>
                                        </p:attrNameLst>
                                      </p:cBhvr>
                                      <p:rCtr x="0" y="2801"/>
                                    </p:animMotion>
                                  </p:childTnLst>
                                </p:cTn>
                              </p:par>
                              <p:par>
                                <p:cTn id="71" presetID="10" presetClass="entr" presetSubtype="0" fill="hold" nodeType="withEffect">
                                  <p:stCondLst>
                                    <p:cond delay="25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par>
                                <p:cTn id="74" presetID="63" presetClass="path" presetSubtype="0" decel="100000" fill="hold" nodeType="withEffect">
                                  <p:stCondLst>
                                    <p:cond delay="0"/>
                                  </p:stCondLst>
                                  <p:childTnLst>
                                    <p:animMotion origin="layout" path="M -2.08333E-6 2.96296E-6 L -2.08333E-6 0.05602 " pathEditMode="relative" rAng="0" ptsTypes="AA">
                                      <p:cBhvr>
                                        <p:cTn id="75" dur="750" spd="-100000" fill="hold"/>
                                        <p:tgtEl>
                                          <p:spTgt spid="9"/>
                                        </p:tgtEl>
                                        <p:attrNameLst>
                                          <p:attrName>ppt_x</p:attrName>
                                          <p:attrName>ppt_y</p:attrName>
                                        </p:attrNameLst>
                                      </p:cBhvr>
                                      <p:rCtr x="0" y="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16" grpId="0" animBg="1"/>
      <p:bldP spid="7" grpId="0" animBg="1"/>
      <p:bldP spid="12" grpId="0" animBg="1"/>
      <p:bldP spid="78" grpId="0"/>
      <p:bldP spid="92" grpId="0"/>
      <p:bldP spid="102" grpId="0"/>
      <p:bldP spid="113"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p:txBody>
          <a:bodyPr/>
          <a:lstStyle/>
          <a:p>
            <a:pPr algn="ctr"/>
            <a:r>
              <a:rPr lang="en-US" dirty="0"/>
              <a:t>Cloud Scale Analytics</a:t>
            </a:r>
          </a:p>
        </p:txBody>
      </p:sp>
      <p:sp>
        <p:nvSpPr>
          <p:cNvPr id="48" name="TextBox 47">
            <a:extLst>
              <a:ext uri="{FF2B5EF4-FFF2-40B4-BE49-F238E27FC236}">
                <a16:creationId xmlns:a16="http://schemas.microsoft.com/office/drawing/2014/main" id="{D0D97FB9-1BA7-427F-A488-5A8B63C1E39D}"/>
              </a:ext>
            </a:extLst>
          </p:cNvPr>
          <p:cNvSpPr txBox="1"/>
          <p:nvPr/>
        </p:nvSpPr>
        <p:spPr>
          <a:xfrm>
            <a:off x="739175" y="2490630"/>
            <a:ext cx="970319" cy="332399"/>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Logs (unstructured)</a:t>
            </a:r>
          </a:p>
        </p:txBody>
      </p:sp>
      <p:sp>
        <p:nvSpPr>
          <p:cNvPr id="49" name="TextBox 48">
            <a:extLst>
              <a:ext uri="{FF2B5EF4-FFF2-40B4-BE49-F238E27FC236}">
                <a16:creationId xmlns:a16="http://schemas.microsoft.com/office/drawing/2014/main" id="{3D997ECA-DF8E-4CBB-8713-B2777926BE50}"/>
              </a:ext>
            </a:extLst>
          </p:cNvPr>
          <p:cNvSpPr txBox="1"/>
          <p:nvPr/>
        </p:nvSpPr>
        <p:spPr>
          <a:xfrm>
            <a:off x="739175" y="3314188"/>
            <a:ext cx="1048254" cy="332399"/>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Media (unstructured)</a:t>
            </a:r>
          </a:p>
        </p:txBody>
      </p:sp>
      <p:sp>
        <p:nvSpPr>
          <p:cNvPr id="50" name="TextBox 49">
            <a:extLst>
              <a:ext uri="{FF2B5EF4-FFF2-40B4-BE49-F238E27FC236}">
                <a16:creationId xmlns:a16="http://schemas.microsoft.com/office/drawing/2014/main" id="{C2B45CB5-9776-4587-B6E3-E1185F4F9B9A}"/>
              </a:ext>
            </a:extLst>
          </p:cNvPr>
          <p:cNvSpPr txBox="1"/>
          <p:nvPr/>
        </p:nvSpPr>
        <p:spPr>
          <a:xfrm>
            <a:off x="739174" y="4137743"/>
            <a:ext cx="952607" cy="332402"/>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Files (unstructured)</a:t>
            </a:r>
          </a:p>
        </p:txBody>
      </p:sp>
      <p:sp>
        <p:nvSpPr>
          <p:cNvPr id="51" name="TextBox 50">
            <a:extLst>
              <a:ext uri="{FF2B5EF4-FFF2-40B4-BE49-F238E27FC236}">
                <a16:creationId xmlns:a16="http://schemas.microsoft.com/office/drawing/2014/main" id="{33DC9C6A-B0E3-4CBC-AFAC-DC299027BAD7}"/>
              </a:ext>
            </a:extLst>
          </p:cNvPr>
          <p:cNvSpPr txBox="1"/>
          <p:nvPr/>
        </p:nvSpPr>
        <p:spPr>
          <a:xfrm>
            <a:off x="739173" y="4878204"/>
            <a:ext cx="904478" cy="498598"/>
          </a:xfrm>
          <a:prstGeom prst="rect">
            <a:avLst/>
          </a:prstGeom>
          <a:noFill/>
        </p:spPr>
        <p:txBody>
          <a:bodyPr wrap="non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apps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(structured)</a:t>
            </a:r>
          </a:p>
        </p:txBody>
      </p:sp>
      <p:sp>
        <p:nvSpPr>
          <p:cNvPr id="62" name="PhotoCollection_E7AA" title="Icon of a stacked photo of a landscape">
            <a:extLst>
              <a:ext uri="{FF2B5EF4-FFF2-40B4-BE49-F238E27FC236}">
                <a16:creationId xmlns:a16="http://schemas.microsoft.com/office/drawing/2014/main" id="{99F18F99-CEE0-4ACD-B99F-FA5D8350DBD8}"/>
              </a:ext>
            </a:extLst>
          </p:cNvPr>
          <p:cNvSpPr>
            <a:spLocks noChangeAspect="1" noEditPoints="1"/>
          </p:cNvSpPr>
          <p:nvPr/>
        </p:nvSpPr>
        <p:spPr bwMode="auto">
          <a:xfrm>
            <a:off x="300860" y="3355496"/>
            <a:ext cx="326910" cy="249783"/>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Copy_E8C8" title="Icon of two documents stacked together">
            <a:extLst>
              <a:ext uri="{FF2B5EF4-FFF2-40B4-BE49-F238E27FC236}">
                <a16:creationId xmlns:a16="http://schemas.microsoft.com/office/drawing/2014/main" id="{1F17E14F-5B39-4F42-8167-3F605BA47CF3}"/>
              </a:ext>
            </a:extLst>
          </p:cNvPr>
          <p:cNvSpPr>
            <a:spLocks noChangeAspect="1" noEditPoints="1"/>
          </p:cNvSpPr>
          <p:nvPr/>
        </p:nvSpPr>
        <p:spPr bwMode="auto">
          <a:xfrm>
            <a:off x="333328" y="4152827"/>
            <a:ext cx="261975" cy="30223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Browser_2" title="Icon of a browser window with a home symbol inside">
            <a:extLst>
              <a:ext uri="{FF2B5EF4-FFF2-40B4-BE49-F238E27FC236}">
                <a16:creationId xmlns:a16="http://schemas.microsoft.com/office/drawing/2014/main" id="{B2CE880C-BE08-494E-9179-D6F4EEAE6756}"/>
              </a:ext>
            </a:extLst>
          </p:cNvPr>
          <p:cNvSpPr>
            <a:spLocks noChangeAspect="1" noEditPoints="1"/>
          </p:cNvSpPr>
          <p:nvPr/>
        </p:nvSpPr>
        <p:spPr bwMode="auto">
          <a:xfrm>
            <a:off x="302723" y="4990121"/>
            <a:ext cx="323185" cy="27476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Script_F03A" title="Icon of an unrolled document with writing on it">
            <a:extLst>
              <a:ext uri="{FF2B5EF4-FFF2-40B4-BE49-F238E27FC236}">
                <a16:creationId xmlns:a16="http://schemas.microsoft.com/office/drawing/2014/main" id="{3A9B123A-E855-433D-A49C-2D1A7C2E3934}"/>
              </a:ext>
            </a:extLst>
          </p:cNvPr>
          <p:cNvSpPr>
            <a:spLocks noChangeAspect="1" noEditPoints="1"/>
          </p:cNvSpPr>
          <p:nvPr/>
        </p:nvSpPr>
        <p:spPr bwMode="auto">
          <a:xfrm>
            <a:off x="313270" y="2505712"/>
            <a:ext cx="302092" cy="30223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89003" y="3753688"/>
            <a:ext cx="647613"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Ingest</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0463" y="3753688"/>
            <a:ext cx="544573"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812464" y="3753688"/>
            <a:ext cx="480453"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Prep</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29275" y="3753688"/>
            <a:ext cx="581313"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459997" y="3753688"/>
            <a:ext cx="1048942"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Reporting</a:t>
            </a:r>
          </a:p>
        </p:txBody>
      </p:sp>
      <p:sp>
        <p:nvSpPr>
          <p:cNvPr id="44" name="TextBox 43">
            <a:extLst>
              <a:ext uri="{FF2B5EF4-FFF2-40B4-BE49-F238E27FC236}">
                <a16:creationId xmlns:a16="http://schemas.microsoft.com/office/drawing/2014/main" id="{75FBBAC7-AE2A-41E3-946C-37AD3EF753E5}"/>
              </a:ext>
            </a:extLst>
          </p:cNvPr>
          <p:cNvSpPr txBox="1"/>
          <p:nvPr/>
        </p:nvSpPr>
        <p:spPr>
          <a:xfrm>
            <a:off x="6452410" y="9229459"/>
            <a:ext cx="1200559" cy="443198"/>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Databricks</a:t>
            </a:r>
          </a:p>
        </p:txBody>
      </p:sp>
      <p:sp>
        <p:nvSpPr>
          <p:cNvPr id="45" name="TextBox 44">
            <a:extLst>
              <a:ext uri="{FF2B5EF4-FFF2-40B4-BE49-F238E27FC236}">
                <a16:creationId xmlns:a16="http://schemas.microsoft.com/office/drawing/2014/main" id="{8581C617-2F91-4938-A6AA-235BDCDD61D1}"/>
              </a:ext>
            </a:extLst>
          </p:cNvPr>
          <p:cNvSpPr txBox="1"/>
          <p:nvPr/>
        </p:nvSpPr>
        <p:spPr>
          <a:xfrm>
            <a:off x="2512529" y="7812365"/>
            <a:ext cx="1200559" cy="443198"/>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Factory</a:t>
            </a:r>
          </a:p>
        </p:txBody>
      </p:sp>
      <p:sp>
        <p:nvSpPr>
          <p:cNvPr id="46" name="TextBox 45">
            <a:extLst>
              <a:ext uri="{FF2B5EF4-FFF2-40B4-BE49-F238E27FC236}">
                <a16:creationId xmlns:a16="http://schemas.microsoft.com/office/drawing/2014/main" id="{52FCE9FC-4391-4130-9127-900A76DD525E}"/>
              </a:ext>
            </a:extLst>
          </p:cNvPr>
          <p:cNvSpPr txBox="1"/>
          <p:nvPr/>
        </p:nvSpPr>
        <p:spPr>
          <a:xfrm>
            <a:off x="4482469" y="8509905"/>
            <a:ext cx="1200559" cy="443198"/>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Data Lake Storage</a:t>
            </a:r>
          </a:p>
        </p:txBody>
      </p:sp>
      <p:sp>
        <p:nvSpPr>
          <p:cNvPr id="47" name="TextBox 46">
            <a:extLst>
              <a:ext uri="{FF2B5EF4-FFF2-40B4-BE49-F238E27FC236}">
                <a16:creationId xmlns:a16="http://schemas.microsoft.com/office/drawing/2014/main" id="{EF01B1BD-A5B5-4265-81A2-36FA10009667}"/>
              </a:ext>
            </a:extLst>
          </p:cNvPr>
          <p:cNvSpPr txBox="1"/>
          <p:nvPr/>
        </p:nvSpPr>
        <p:spPr>
          <a:xfrm>
            <a:off x="8115121" y="10013595"/>
            <a:ext cx="1809619" cy="443198"/>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SQL Data Warehouse</a:t>
            </a:r>
          </a:p>
        </p:txBody>
      </p:sp>
      <p:sp>
        <p:nvSpPr>
          <p:cNvPr id="60" name="TextBox 59">
            <a:extLst>
              <a:ext uri="{FF2B5EF4-FFF2-40B4-BE49-F238E27FC236}">
                <a16:creationId xmlns:a16="http://schemas.microsoft.com/office/drawing/2014/main" id="{C69238D2-5444-47FE-8F0D-4B69D76E6F84}"/>
              </a:ext>
            </a:extLst>
          </p:cNvPr>
          <p:cNvSpPr txBox="1"/>
          <p:nvPr/>
        </p:nvSpPr>
        <p:spPr>
          <a:xfrm>
            <a:off x="10465960" y="10714066"/>
            <a:ext cx="1037020" cy="2215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p:txBody>
      </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barn(outHorizontal)">
                                      <p:cBhvr>
                                        <p:cTn id="19" dur="500"/>
                                        <p:tgtEl>
                                          <p:spTgt spid="90"/>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wipe(left)">
                                      <p:cBhvr>
                                        <p:cTn id="23" dur="500"/>
                                        <p:tgtEl>
                                          <p:spTgt spid="92"/>
                                        </p:tgtEl>
                                      </p:cBhvr>
                                    </p:animEffect>
                                  </p:childTnLst>
                                </p:cTn>
                              </p:par>
                              <p:par>
                                <p:cTn id="24" presetID="22" presetClass="entr" presetSubtype="8" fill="hold" nodeType="withEffect">
                                  <p:stCondLst>
                                    <p:cond delay="100"/>
                                  </p:stCondLst>
                                  <p:childTnLst>
                                    <p:set>
                                      <p:cBhvr>
                                        <p:cTn id="25" dur="1" fill="hold">
                                          <p:stCondLst>
                                            <p:cond delay="0"/>
                                          </p:stCondLst>
                                        </p:cTn>
                                        <p:tgtEl>
                                          <p:spTgt spid="95"/>
                                        </p:tgtEl>
                                        <p:attrNameLst>
                                          <p:attrName>style.visibility</p:attrName>
                                        </p:attrNameLst>
                                      </p:cBhvr>
                                      <p:to>
                                        <p:strVal val="visible"/>
                                      </p:to>
                                    </p:set>
                                    <p:animEffect transition="in" filter="wipe(left)">
                                      <p:cBhvr>
                                        <p:cTn id="26" dur="500"/>
                                        <p:tgtEl>
                                          <p:spTgt spid="95"/>
                                        </p:tgtEl>
                                      </p:cBhvr>
                                    </p:animEffect>
                                  </p:childTnLst>
                                </p:cTn>
                              </p:par>
                              <p:par>
                                <p:cTn id="27" presetID="22" presetClass="entr" presetSubtype="8" fill="hold" nodeType="withEffect">
                                  <p:stCondLst>
                                    <p:cond delay="200"/>
                                  </p:stCondLst>
                                  <p:childTnLst>
                                    <p:set>
                                      <p:cBhvr>
                                        <p:cTn id="28" dur="1" fill="hold">
                                          <p:stCondLst>
                                            <p:cond delay="0"/>
                                          </p:stCondLst>
                                        </p:cTn>
                                        <p:tgtEl>
                                          <p:spTgt spid="96"/>
                                        </p:tgtEl>
                                        <p:attrNameLst>
                                          <p:attrName>style.visibility</p:attrName>
                                        </p:attrNameLst>
                                      </p:cBhvr>
                                      <p:to>
                                        <p:strVal val="visible"/>
                                      </p:to>
                                    </p:set>
                                    <p:animEffect transition="in" filter="wipe(left)">
                                      <p:cBhvr>
                                        <p:cTn id="29" dur="500"/>
                                        <p:tgtEl>
                                          <p:spTgt spid="96"/>
                                        </p:tgtEl>
                                      </p:cBhvr>
                                    </p:animEffect>
                                  </p:childTnLst>
                                </p:cTn>
                              </p:par>
                              <p:par>
                                <p:cTn id="30" presetID="22" presetClass="entr" presetSubtype="8" fill="hold" nodeType="withEffect">
                                  <p:stCondLst>
                                    <p:cond delay="300"/>
                                  </p:stCondLst>
                                  <p:childTnLst>
                                    <p:set>
                                      <p:cBhvr>
                                        <p:cTn id="31" dur="1" fill="hold">
                                          <p:stCondLst>
                                            <p:cond delay="0"/>
                                          </p:stCondLst>
                                        </p:cTn>
                                        <p:tgtEl>
                                          <p:spTgt spid="93"/>
                                        </p:tgtEl>
                                        <p:attrNameLst>
                                          <p:attrName>style.visibility</p:attrName>
                                        </p:attrNameLst>
                                      </p:cBhvr>
                                      <p:to>
                                        <p:strVal val="visible"/>
                                      </p:to>
                                    </p:set>
                                    <p:animEffect transition="in" filter="wipe(left)">
                                      <p:cBhvr>
                                        <p:cTn id="32" dur="500"/>
                                        <p:tgtEl>
                                          <p:spTgt spid="93"/>
                                        </p:tgtEl>
                                      </p:cBhvr>
                                    </p:animEffect>
                                  </p:childTnLst>
                                </p:cTn>
                              </p:par>
                              <p:par>
                                <p:cTn id="33" presetID="22" presetClass="entr" presetSubtype="8" fill="hold" nodeType="withEffect">
                                  <p:stCondLst>
                                    <p:cond delay="40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par>
                                <p:cTn id="36" presetID="2" presetClass="entr" presetSubtype="2" decel="10000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anim calcmode="lin" valueType="num">
                                      <p:cBhvr additive="base">
                                        <p:cTn id="38" dur="500" fill="hold"/>
                                        <p:tgtEl>
                                          <p:spTgt spid="56"/>
                                        </p:tgtEl>
                                        <p:attrNameLst>
                                          <p:attrName>ppt_x</p:attrName>
                                        </p:attrNameLst>
                                      </p:cBhvr>
                                      <p:tavLst>
                                        <p:tav tm="0">
                                          <p:val>
                                            <p:strVal val="1+#ppt_w/2"/>
                                          </p:val>
                                        </p:tav>
                                        <p:tav tm="100000">
                                          <p:val>
                                            <p:strVal val="#ppt_x"/>
                                          </p:val>
                                        </p:tav>
                                      </p:tavLst>
                                    </p:anim>
                                    <p:anim calcmode="lin" valueType="num">
                                      <p:cBhvr additive="base">
                                        <p:cTn id="39" dur="500" fill="hold"/>
                                        <p:tgtEl>
                                          <p:spTgt spid="5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10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500" fill="hold"/>
                                        <p:tgtEl>
                                          <p:spTgt spid="57"/>
                                        </p:tgtEl>
                                        <p:attrNameLst>
                                          <p:attrName>ppt_x</p:attrName>
                                        </p:attrNameLst>
                                      </p:cBhvr>
                                      <p:tavLst>
                                        <p:tav tm="0">
                                          <p:val>
                                            <p:strVal val="1+#ppt_w/2"/>
                                          </p:val>
                                        </p:tav>
                                        <p:tav tm="100000">
                                          <p:val>
                                            <p:strVal val="#ppt_x"/>
                                          </p:val>
                                        </p:tav>
                                      </p:tavLst>
                                    </p:anim>
                                    <p:anim calcmode="lin" valueType="num">
                                      <p:cBhvr additive="base">
                                        <p:cTn id="43" dur="500" fill="hold"/>
                                        <p:tgtEl>
                                          <p:spTgt spid="57"/>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0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1+#ppt_w/2"/>
                                          </p:val>
                                        </p:tav>
                                        <p:tav tm="100000">
                                          <p:val>
                                            <p:strVal val="#ppt_x"/>
                                          </p:val>
                                        </p:tav>
                                      </p:tavLst>
                                    </p:anim>
                                    <p:anim calcmode="lin" valueType="num">
                                      <p:cBhvr additive="base">
                                        <p:cTn id="47" dur="500" fill="hold"/>
                                        <p:tgtEl>
                                          <p:spTgt spid="58"/>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300"/>
                                  </p:stCondLst>
                                  <p:childTnLst>
                                    <p:set>
                                      <p:cBhvr>
                                        <p:cTn id="49" dur="1" fill="hold">
                                          <p:stCondLst>
                                            <p:cond delay="0"/>
                                          </p:stCondLst>
                                        </p:cTn>
                                        <p:tgtEl>
                                          <p:spTgt spid="59"/>
                                        </p:tgtEl>
                                        <p:attrNameLst>
                                          <p:attrName>style.visibility</p:attrName>
                                        </p:attrNameLst>
                                      </p:cBhvr>
                                      <p:to>
                                        <p:strVal val="visible"/>
                                      </p:to>
                                    </p:set>
                                    <p:anim calcmode="lin" valueType="num">
                                      <p:cBhvr additive="base">
                                        <p:cTn id="50" dur="500" fill="hold"/>
                                        <p:tgtEl>
                                          <p:spTgt spid="59"/>
                                        </p:tgtEl>
                                        <p:attrNameLst>
                                          <p:attrName>ppt_x</p:attrName>
                                        </p:attrNameLst>
                                      </p:cBhvr>
                                      <p:tavLst>
                                        <p:tav tm="0">
                                          <p:val>
                                            <p:strVal val="1+#ppt_w/2"/>
                                          </p:val>
                                        </p:tav>
                                        <p:tav tm="100000">
                                          <p:val>
                                            <p:strVal val="#ppt_x"/>
                                          </p:val>
                                        </p:tav>
                                      </p:tavLst>
                                    </p:anim>
                                    <p:anim calcmode="lin" valueType="num">
                                      <p:cBhvr additive="base">
                                        <p:cTn id="51" dur="500" fill="hold"/>
                                        <p:tgtEl>
                                          <p:spTgt spid="59"/>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40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1+#ppt_w/2"/>
                                          </p:val>
                                        </p:tav>
                                        <p:tav tm="100000">
                                          <p:val>
                                            <p:strVal val="#ppt_x"/>
                                          </p:val>
                                        </p:tav>
                                      </p:tavLst>
                                    </p:anim>
                                    <p:anim calcmode="lin" valueType="num">
                                      <p:cBhvr additive="base">
                                        <p:cTn id="55" dur="500" fill="hold"/>
                                        <p:tgtEl>
                                          <p:spTgt spid="34"/>
                                        </p:tgtEl>
                                        <p:attrNameLst>
                                          <p:attrName>ppt_y</p:attrName>
                                        </p:attrNameLst>
                                      </p:cBhvr>
                                      <p:tavLst>
                                        <p:tav tm="0">
                                          <p:val>
                                            <p:strVal val="#ppt_y"/>
                                          </p:val>
                                        </p:tav>
                                        <p:tav tm="100000">
                                          <p:val>
                                            <p:strVal val="#ppt_y"/>
                                          </p:val>
                                        </p:tav>
                                      </p:tavLst>
                                    </p:anim>
                                  </p:childTnLst>
                                </p:cTn>
                              </p:par>
                            </p:childTnLst>
                          </p:cTn>
                        </p:par>
                        <p:par>
                          <p:cTn id="56" fill="hold">
                            <p:stCondLst>
                              <p:cond delay="1400"/>
                            </p:stCondLst>
                            <p:childTnLst>
                              <p:par>
                                <p:cTn id="57" presetID="10" presetClass="entr" presetSubtype="0"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48" grpId="0"/>
      <p:bldP spid="49" grpId="0"/>
      <p:bldP spid="50" grpId="0"/>
      <p:bldP spid="51" grpId="0"/>
      <p:bldP spid="90" grpId="0" animBg="1"/>
      <p:bldP spid="52" grpId="0"/>
      <p:bldP spid="53" grpId="0"/>
      <p:bldP spid="54" grpId="0"/>
      <p:bldP spid="55"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p:txBody>
          <a:bodyPr/>
          <a:lstStyle/>
          <a:p>
            <a:pPr algn="ctr"/>
            <a:r>
              <a:rPr lang="en-US"/>
              <a:t>Cloud Scale Analytics</a:t>
            </a:r>
          </a:p>
        </p:txBody>
      </p:sp>
      <p:sp>
        <p:nvSpPr>
          <p:cNvPr id="48" name="TextBox 47">
            <a:extLst>
              <a:ext uri="{FF2B5EF4-FFF2-40B4-BE49-F238E27FC236}">
                <a16:creationId xmlns:a16="http://schemas.microsoft.com/office/drawing/2014/main" id="{D0D97FB9-1BA7-427F-A488-5A8B63C1E39D}"/>
              </a:ext>
            </a:extLst>
          </p:cNvPr>
          <p:cNvSpPr txBox="1"/>
          <p:nvPr/>
        </p:nvSpPr>
        <p:spPr>
          <a:xfrm>
            <a:off x="739175" y="2490630"/>
            <a:ext cx="970319" cy="332399"/>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Logs (unstructured)</a:t>
            </a:r>
          </a:p>
        </p:txBody>
      </p:sp>
      <p:sp>
        <p:nvSpPr>
          <p:cNvPr id="49" name="TextBox 48">
            <a:extLst>
              <a:ext uri="{FF2B5EF4-FFF2-40B4-BE49-F238E27FC236}">
                <a16:creationId xmlns:a16="http://schemas.microsoft.com/office/drawing/2014/main" id="{3D997ECA-DF8E-4CBB-8713-B2777926BE50}"/>
              </a:ext>
            </a:extLst>
          </p:cNvPr>
          <p:cNvSpPr txBox="1"/>
          <p:nvPr/>
        </p:nvSpPr>
        <p:spPr>
          <a:xfrm>
            <a:off x="739175" y="3314188"/>
            <a:ext cx="1048254" cy="332399"/>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Media (unstructured)</a:t>
            </a:r>
          </a:p>
        </p:txBody>
      </p:sp>
      <p:sp>
        <p:nvSpPr>
          <p:cNvPr id="50" name="TextBox 49">
            <a:extLst>
              <a:ext uri="{FF2B5EF4-FFF2-40B4-BE49-F238E27FC236}">
                <a16:creationId xmlns:a16="http://schemas.microsoft.com/office/drawing/2014/main" id="{C2B45CB5-9776-4587-B6E3-E1185F4F9B9A}"/>
              </a:ext>
            </a:extLst>
          </p:cNvPr>
          <p:cNvSpPr txBox="1"/>
          <p:nvPr/>
        </p:nvSpPr>
        <p:spPr>
          <a:xfrm>
            <a:off x="739174" y="4137743"/>
            <a:ext cx="952607" cy="332402"/>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Files (unstructured)</a:t>
            </a:r>
          </a:p>
        </p:txBody>
      </p:sp>
      <p:sp>
        <p:nvSpPr>
          <p:cNvPr id="51" name="TextBox 50">
            <a:extLst>
              <a:ext uri="{FF2B5EF4-FFF2-40B4-BE49-F238E27FC236}">
                <a16:creationId xmlns:a16="http://schemas.microsoft.com/office/drawing/2014/main" id="{33DC9C6A-B0E3-4CBC-AFAC-DC299027BAD7}"/>
              </a:ext>
            </a:extLst>
          </p:cNvPr>
          <p:cNvSpPr txBox="1"/>
          <p:nvPr/>
        </p:nvSpPr>
        <p:spPr>
          <a:xfrm>
            <a:off x="739173" y="4878204"/>
            <a:ext cx="904478" cy="498598"/>
          </a:xfrm>
          <a:prstGeom prst="rect">
            <a:avLst/>
          </a:prstGeom>
          <a:noFill/>
        </p:spPr>
        <p:txBody>
          <a:bodyPr wrap="none" lIns="0" tIns="0" rIns="0" bIns="0" rtlCol="0" anchor="ctr" anchorCtr="0">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apps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(structured)</a:t>
            </a:r>
          </a:p>
        </p:txBody>
      </p:sp>
      <p:sp>
        <p:nvSpPr>
          <p:cNvPr id="62" name="PhotoCollection_E7AA" title="Icon of a stacked photo of a landscape">
            <a:extLst>
              <a:ext uri="{FF2B5EF4-FFF2-40B4-BE49-F238E27FC236}">
                <a16:creationId xmlns:a16="http://schemas.microsoft.com/office/drawing/2014/main" id="{99F18F99-CEE0-4ACD-B99F-FA5D8350DBD8}"/>
              </a:ext>
            </a:extLst>
          </p:cNvPr>
          <p:cNvSpPr>
            <a:spLocks noChangeAspect="1" noEditPoints="1"/>
          </p:cNvSpPr>
          <p:nvPr/>
        </p:nvSpPr>
        <p:spPr bwMode="auto">
          <a:xfrm>
            <a:off x="300860" y="3355496"/>
            <a:ext cx="326910" cy="249783"/>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 name="Copy_E8C8" title="Icon of two documents stacked together">
            <a:extLst>
              <a:ext uri="{FF2B5EF4-FFF2-40B4-BE49-F238E27FC236}">
                <a16:creationId xmlns:a16="http://schemas.microsoft.com/office/drawing/2014/main" id="{1F17E14F-5B39-4F42-8167-3F605BA47CF3}"/>
              </a:ext>
            </a:extLst>
          </p:cNvPr>
          <p:cNvSpPr>
            <a:spLocks noChangeAspect="1" noEditPoints="1"/>
          </p:cNvSpPr>
          <p:nvPr/>
        </p:nvSpPr>
        <p:spPr bwMode="auto">
          <a:xfrm>
            <a:off x="333328" y="4152827"/>
            <a:ext cx="261975" cy="30223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Browser_2" title="Icon of a browser window with a home symbol inside">
            <a:extLst>
              <a:ext uri="{FF2B5EF4-FFF2-40B4-BE49-F238E27FC236}">
                <a16:creationId xmlns:a16="http://schemas.microsoft.com/office/drawing/2014/main" id="{B2CE880C-BE08-494E-9179-D6F4EEAE6756}"/>
              </a:ext>
            </a:extLst>
          </p:cNvPr>
          <p:cNvSpPr>
            <a:spLocks noChangeAspect="1" noEditPoints="1"/>
          </p:cNvSpPr>
          <p:nvPr/>
        </p:nvSpPr>
        <p:spPr bwMode="auto">
          <a:xfrm>
            <a:off x="302723" y="4990121"/>
            <a:ext cx="323185" cy="27476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 name="Script_F03A" title="Icon of an unrolled document with writing on it">
            <a:extLst>
              <a:ext uri="{FF2B5EF4-FFF2-40B4-BE49-F238E27FC236}">
                <a16:creationId xmlns:a16="http://schemas.microsoft.com/office/drawing/2014/main" id="{3A9B123A-E855-433D-A49C-2D1A7C2E3934}"/>
              </a:ext>
            </a:extLst>
          </p:cNvPr>
          <p:cNvSpPr>
            <a:spLocks noChangeAspect="1" noEditPoints="1"/>
          </p:cNvSpPr>
          <p:nvPr/>
        </p:nvSpPr>
        <p:spPr bwMode="auto">
          <a:xfrm>
            <a:off x="313270" y="2505712"/>
            <a:ext cx="302092" cy="30223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89003" y="1620147"/>
            <a:ext cx="647613"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Ingest</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0463" y="1620147"/>
            <a:ext cx="544573"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812464" y="1620147"/>
            <a:ext cx="480453"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Prep</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29275" y="1620147"/>
            <a:ext cx="581313"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chemeClr val="accent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459997" y="1620147"/>
            <a:ext cx="1048942" cy="276999"/>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Reporting</a:t>
            </a:r>
          </a:p>
        </p:txBody>
      </p:sp>
      <p:sp>
        <p:nvSpPr>
          <p:cNvPr id="29" name="factory_3" title="Icon of a factory">
            <a:extLst>
              <a:ext uri="{FF2B5EF4-FFF2-40B4-BE49-F238E27FC236}">
                <a16:creationId xmlns:a16="http://schemas.microsoft.com/office/drawing/2014/main" id="{6F4F58F3-7855-45F8-848E-1CC49811080E}"/>
              </a:ext>
            </a:extLst>
          </p:cNvPr>
          <p:cNvSpPr>
            <a:spLocks noChangeAspect="1" noEditPoints="1"/>
          </p:cNvSpPr>
          <p:nvPr/>
        </p:nvSpPr>
        <p:spPr bwMode="auto">
          <a:xfrm>
            <a:off x="2782655" y="3642708"/>
            <a:ext cx="660306" cy="408918"/>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binary" title="Icon of binary code, ones and zeros">
            <a:extLst>
              <a:ext uri="{FF2B5EF4-FFF2-40B4-BE49-F238E27FC236}">
                <a16:creationId xmlns:a16="http://schemas.microsoft.com/office/drawing/2014/main" id="{CB66AA3B-0528-4828-BEEB-627E907B8A90}"/>
              </a:ext>
            </a:extLst>
          </p:cNvPr>
          <p:cNvSpPr>
            <a:spLocks noChangeAspect="1" noEditPoints="1"/>
          </p:cNvSpPr>
          <p:nvPr/>
        </p:nvSpPr>
        <p:spPr bwMode="auto">
          <a:xfrm>
            <a:off x="4834700" y="3632978"/>
            <a:ext cx="496097" cy="42837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6C0148CA-2966-4758-8D20-F31DB0005059}"/>
              </a:ext>
            </a:extLst>
          </p:cNvPr>
          <p:cNvSpPr txBox="1"/>
          <p:nvPr/>
        </p:nvSpPr>
        <p:spPr>
          <a:xfrm>
            <a:off x="6452410" y="4372078"/>
            <a:ext cx="1200559" cy="443198"/>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Databricks</a:t>
            </a:r>
          </a:p>
        </p:txBody>
      </p:sp>
      <p:sp>
        <p:nvSpPr>
          <p:cNvPr id="33" name="TextBox 32">
            <a:extLst>
              <a:ext uri="{FF2B5EF4-FFF2-40B4-BE49-F238E27FC236}">
                <a16:creationId xmlns:a16="http://schemas.microsoft.com/office/drawing/2014/main" id="{CBD1C410-AB3E-45FF-91D1-386E3A01C6AF}"/>
              </a:ext>
            </a:extLst>
          </p:cNvPr>
          <p:cNvSpPr txBox="1"/>
          <p:nvPr/>
        </p:nvSpPr>
        <p:spPr>
          <a:xfrm>
            <a:off x="2512529" y="4372078"/>
            <a:ext cx="1200559" cy="443198"/>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Data Factory</a:t>
            </a:r>
          </a:p>
        </p:txBody>
      </p:sp>
      <p:sp>
        <p:nvSpPr>
          <p:cNvPr id="35" name="TextBox 34">
            <a:extLst>
              <a:ext uri="{FF2B5EF4-FFF2-40B4-BE49-F238E27FC236}">
                <a16:creationId xmlns:a16="http://schemas.microsoft.com/office/drawing/2014/main" id="{CEC41C1B-B383-42A6-BB27-BAB5FCC4C2F7}"/>
              </a:ext>
            </a:extLst>
          </p:cNvPr>
          <p:cNvSpPr txBox="1"/>
          <p:nvPr/>
        </p:nvSpPr>
        <p:spPr>
          <a:xfrm>
            <a:off x="4482469" y="4372079"/>
            <a:ext cx="1200559" cy="443161"/>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Data Lake Storage</a:t>
            </a:r>
          </a:p>
        </p:txBody>
      </p:sp>
      <p:sp>
        <p:nvSpPr>
          <p:cNvPr id="36" name="TextBox 35">
            <a:extLst>
              <a:ext uri="{FF2B5EF4-FFF2-40B4-BE49-F238E27FC236}">
                <a16:creationId xmlns:a16="http://schemas.microsoft.com/office/drawing/2014/main" id="{7EA219CF-739E-4D60-A70A-928666350496}"/>
              </a:ext>
            </a:extLst>
          </p:cNvPr>
          <p:cNvSpPr txBox="1"/>
          <p:nvPr/>
        </p:nvSpPr>
        <p:spPr>
          <a:xfrm>
            <a:off x="8267432" y="4372078"/>
            <a:ext cx="1504999" cy="443198"/>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SQL Data Warehouse</a:t>
            </a:r>
          </a:p>
        </p:txBody>
      </p:sp>
      <p:sp>
        <p:nvSpPr>
          <p:cNvPr id="37" name="TextBox 36">
            <a:extLst>
              <a:ext uri="{FF2B5EF4-FFF2-40B4-BE49-F238E27FC236}">
                <a16:creationId xmlns:a16="http://schemas.microsoft.com/office/drawing/2014/main" id="{C5ED1F25-9C0A-4CCF-886E-38AC349A9E98}"/>
              </a:ext>
            </a:extLst>
          </p:cNvPr>
          <p:cNvSpPr txBox="1"/>
          <p:nvPr/>
        </p:nvSpPr>
        <p:spPr>
          <a:xfrm>
            <a:off x="10465960" y="4482862"/>
            <a:ext cx="1037020" cy="221599"/>
          </a:xfrm>
          <a:prstGeom prst="rect">
            <a:avLst/>
          </a:prstGeom>
          <a:noFill/>
        </p:spPr>
        <p:txBody>
          <a:bodyPr wrap="square" lIns="0" tIns="0" rIns="0" bIns="0" rtlCol="0">
            <a:spAutoFit/>
          </a:bodyPr>
          <a:lstStyle/>
          <a:p>
            <a:pPr marL="0" marR="0" lvl="0" indent="0" algn="ctr" defTabSz="91419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396894AB-DB4D-4097-AF9C-1A40EB71B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0093" y="3615988"/>
            <a:ext cx="668754" cy="501566"/>
          </a:xfrm>
          <a:prstGeom prst="rect">
            <a:avLst/>
          </a:prstGeom>
        </p:spPr>
      </p:pic>
      <p:grpSp>
        <p:nvGrpSpPr>
          <p:cNvPr id="43" name="Group 42">
            <a:extLst>
              <a:ext uri="{FF2B5EF4-FFF2-40B4-BE49-F238E27FC236}">
                <a16:creationId xmlns:a16="http://schemas.microsoft.com/office/drawing/2014/main" id="{2E738391-2140-477D-96AD-2B85FA4823BD}"/>
              </a:ext>
            </a:extLst>
          </p:cNvPr>
          <p:cNvGrpSpPr/>
          <p:nvPr/>
        </p:nvGrpSpPr>
        <p:grpSpPr>
          <a:xfrm>
            <a:off x="6782373" y="3602784"/>
            <a:ext cx="554768" cy="616531"/>
            <a:chOff x="2924028" y="5536385"/>
            <a:chExt cx="554846" cy="616619"/>
          </a:xfrm>
        </p:grpSpPr>
        <p:sp>
          <p:nvSpPr>
            <p:cNvPr id="44" name="Freeform: Shape 43">
              <a:extLst>
                <a:ext uri="{FF2B5EF4-FFF2-40B4-BE49-F238E27FC236}">
                  <a16:creationId xmlns:a16="http://schemas.microsoft.com/office/drawing/2014/main" id="{94F65CE9-549E-4BB7-9CFB-2D4FDFA38A1E}"/>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noFill/>
            <a:ln w="12700" cap="flat">
              <a:solidFill>
                <a:schemeClr val="tx1"/>
              </a:solidFill>
              <a:prstDash val="solid"/>
              <a:round/>
            </a:ln>
          </p:spPr>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A1B25D8-D3E5-4E8B-8720-31DA649FFC69}"/>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noFill/>
            <a:ln w="12700" cap="flat">
              <a:solidFill>
                <a:schemeClr val="tx1"/>
              </a:solidFill>
              <a:prstDash val="solid"/>
              <a:round/>
            </a:ln>
          </p:spPr>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414717E-78F7-4419-A933-EE16CAF76041}"/>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noFill/>
            <a:ln w="12700" cap="flat">
              <a:solidFill>
                <a:schemeClr val="tx1"/>
              </a:solidFill>
              <a:prstDash val="solid"/>
              <a:round/>
            </a:ln>
          </p:spPr>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0485626-B7F8-4AB3-9B47-CB8FD0457522}"/>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noFill/>
            <a:ln w="12700" cap="flat">
              <a:solidFill>
                <a:schemeClr val="tx1"/>
              </a:solidFill>
              <a:prstDash val="solid"/>
              <a:round/>
            </a:ln>
          </p:spPr>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AAE184C8-C2DB-46EA-AB2A-714696DA41F2}"/>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noFill/>
            <a:ln w="12700" cap="flat">
              <a:solidFill>
                <a:schemeClr val="tx1"/>
              </a:solidFill>
              <a:prstDash val="solid"/>
              <a:round/>
            </a:ln>
          </p:spPr>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5ED2A347-4BC4-4359-9E12-3B0D1779B531}"/>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noFill/>
            <a:ln w="12700" cap="flat">
              <a:solidFill>
                <a:schemeClr val="tx1"/>
              </a:solidFill>
              <a:prstDash val="solid"/>
              <a:round/>
            </a:ln>
          </p:spPr>
          <p:txBody>
            <a:bodyPr rtlCol="0" anchor="ct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B76EF725-6605-4A98-AE3C-89BFBC6C172F}"/>
              </a:ext>
            </a:extLst>
          </p:cNvPr>
          <p:cNvGrpSpPr/>
          <p:nvPr/>
        </p:nvGrpSpPr>
        <p:grpSpPr>
          <a:xfrm>
            <a:off x="8643878" y="3571969"/>
            <a:ext cx="722269" cy="700431"/>
            <a:chOff x="8644239" y="3571990"/>
            <a:chExt cx="722371" cy="700530"/>
          </a:xfrm>
        </p:grpSpPr>
        <p:sp>
          <p:nvSpPr>
            <p:cNvPr id="72" name="Freeform: Shape 71">
              <a:extLst>
                <a:ext uri="{FF2B5EF4-FFF2-40B4-BE49-F238E27FC236}">
                  <a16:creationId xmlns:a16="http://schemas.microsoft.com/office/drawing/2014/main" id="{671C0B1E-8150-4AC4-95BE-234F6E0D02FC}"/>
                </a:ext>
              </a:extLst>
            </p:cNvPr>
            <p:cNvSpPr/>
            <p:nvPr/>
          </p:nvSpPr>
          <p:spPr>
            <a:xfrm>
              <a:off x="9083140" y="3879662"/>
              <a:ext cx="252185" cy="77741"/>
            </a:xfrm>
            <a:custGeom>
              <a:avLst/>
              <a:gdLst>
                <a:gd name="connsiteX0" fmla="*/ 337736 w 339531"/>
                <a:gd name="connsiteY0" fmla="*/ 58707 h 104667"/>
                <a:gd name="connsiteX1" fmla="*/ 336970 w 339531"/>
                <a:gd name="connsiteY1" fmla="*/ 61004 h 104667"/>
                <a:gd name="connsiteX2" fmla="*/ 335949 w 339531"/>
                <a:gd name="connsiteY2" fmla="*/ 63302 h 104667"/>
                <a:gd name="connsiteX3" fmla="*/ 335949 w 339531"/>
                <a:gd name="connsiteY3" fmla="*/ 63557 h 104667"/>
                <a:gd name="connsiteX4" fmla="*/ 334417 w 339531"/>
                <a:gd name="connsiteY4" fmla="*/ 65600 h 104667"/>
                <a:gd name="connsiteX5" fmla="*/ 334162 w 339531"/>
                <a:gd name="connsiteY5" fmla="*/ 65855 h 104667"/>
                <a:gd name="connsiteX6" fmla="*/ 334162 w 339531"/>
                <a:gd name="connsiteY6" fmla="*/ 65855 h 104667"/>
                <a:gd name="connsiteX7" fmla="*/ 332119 w 339531"/>
                <a:gd name="connsiteY7" fmla="*/ 67897 h 104667"/>
                <a:gd name="connsiteX8" fmla="*/ 331864 w 339531"/>
                <a:gd name="connsiteY8" fmla="*/ 68152 h 104667"/>
                <a:gd name="connsiteX9" fmla="*/ 329822 w 339531"/>
                <a:gd name="connsiteY9" fmla="*/ 70450 h 104667"/>
                <a:gd name="connsiteX10" fmla="*/ 329566 w 339531"/>
                <a:gd name="connsiteY10" fmla="*/ 70705 h 104667"/>
                <a:gd name="connsiteX11" fmla="*/ 327014 w 339531"/>
                <a:gd name="connsiteY11" fmla="*/ 72492 h 104667"/>
                <a:gd name="connsiteX12" fmla="*/ 326758 w 339531"/>
                <a:gd name="connsiteY12" fmla="*/ 72748 h 104667"/>
                <a:gd name="connsiteX13" fmla="*/ 324205 w 339531"/>
                <a:gd name="connsiteY13" fmla="*/ 74790 h 104667"/>
                <a:gd name="connsiteX14" fmla="*/ 323950 w 339531"/>
                <a:gd name="connsiteY14" fmla="*/ 75045 h 104667"/>
                <a:gd name="connsiteX15" fmla="*/ 321142 w 339531"/>
                <a:gd name="connsiteY15" fmla="*/ 76832 h 104667"/>
                <a:gd name="connsiteX16" fmla="*/ 320887 w 339531"/>
                <a:gd name="connsiteY16" fmla="*/ 77087 h 104667"/>
                <a:gd name="connsiteX17" fmla="*/ 317823 w 339531"/>
                <a:gd name="connsiteY17" fmla="*/ 79130 h 104667"/>
                <a:gd name="connsiteX18" fmla="*/ 317568 w 339531"/>
                <a:gd name="connsiteY18" fmla="*/ 79385 h 104667"/>
                <a:gd name="connsiteX19" fmla="*/ 313994 w 339531"/>
                <a:gd name="connsiteY19" fmla="*/ 81172 h 104667"/>
                <a:gd name="connsiteX20" fmla="*/ 285147 w 339531"/>
                <a:gd name="connsiteY20" fmla="*/ 91639 h 104667"/>
                <a:gd name="connsiteX21" fmla="*/ 284636 w 339531"/>
                <a:gd name="connsiteY21" fmla="*/ 91894 h 104667"/>
                <a:gd name="connsiteX22" fmla="*/ 280041 w 339531"/>
                <a:gd name="connsiteY22" fmla="*/ 92915 h 104667"/>
                <a:gd name="connsiteX23" fmla="*/ 278509 w 339531"/>
                <a:gd name="connsiteY23" fmla="*/ 93426 h 104667"/>
                <a:gd name="connsiteX24" fmla="*/ 274680 w 339531"/>
                <a:gd name="connsiteY24" fmla="*/ 94447 h 104667"/>
                <a:gd name="connsiteX25" fmla="*/ 272637 w 339531"/>
                <a:gd name="connsiteY25" fmla="*/ 94958 h 104667"/>
                <a:gd name="connsiteX26" fmla="*/ 268808 w 339531"/>
                <a:gd name="connsiteY26" fmla="*/ 95723 h 104667"/>
                <a:gd name="connsiteX27" fmla="*/ 266255 w 339531"/>
                <a:gd name="connsiteY27" fmla="*/ 96234 h 104667"/>
                <a:gd name="connsiteX28" fmla="*/ 262426 w 339531"/>
                <a:gd name="connsiteY28" fmla="*/ 97000 h 104667"/>
                <a:gd name="connsiteX29" fmla="*/ 259618 w 339531"/>
                <a:gd name="connsiteY29" fmla="*/ 97510 h 104667"/>
                <a:gd name="connsiteX30" fmla="*/ 256044 w 339531"/>
                <a:gd name="connsiteY30" fmla="*/ 98276 h 104667"/>
                <a:gd name="connsiteX31" fmla="*/ 252980 w 339531"/>
                <a:gd name="connsiteY31" fmla="*/ 98787 h 104667"/>
                <a:gd name="connsiteX32" fmla="*/ 249406 w 339531"/>
                <a:gd name="connsiteY32" fmla="*/ 99297 h 104667"/>
                <a:gd name="connsiteX33" fmla="*/ 246088 w 339531"/>
                <a:gd name="connsiteY33" fmla="*/ 99808 h 104667"/>
                <a:gd name="connsiteX34" fmla="*/ 242514 w 339531"/>
                <a:gd name="connsiteY34" fmla="*/ 100319 h 104667"/>
                <a:gd name="connsiteX35" fmla="*/ 238940 w 339531"/>
                <a:gd name="connsiteY35" fmla="*/ 100829 h 104667"/>
                <a:gd name="connsiteX36" fmla="*/ 235366 w 339531"/>
                <a:gd name="connsiteY36" fmla="*/ 101340 h 104667"/>
                <a:gd name="connsiteX37" fmla="*/ 231791 w 339531"/>
                <a:gd name="connsiteY37" fmla="*/ 101850 h 104667"/>
                <a:gd name="connsiteX38" fmla="*/ 228217 w 339531"/>
                <a:gd name="connsiteY38" fmla="*/ 102361 h 104667"/>
                <a:gd name="connsiteX39" fmla="*/ 224388 w 339531"/>
                <a:gd name="connsiteY39" fmla="*/ 102871 h 104667"/>
                <a:gd name="connsiteX40" fmla="*/ 220814 w 339531"/>
                <a:gd name="connsiteY40" fmla="*/ 103127 h 104667"/>
                <a:gd name="connsiteX41" fmla="*/ 216474 w 339531"/>
                <a:gd name="connsiteY41" fmla="*/ 103382 h 104667"/>
                <a:gd name="connsiteX42" fmla="*/ 212900 w 339531"/>
                <a:gd name="connsiteY42" fmla="*/ 103637 h 104667"/>
                <a:gd name="connsiteX43" fmla="*/ 208305 w 339531"/>
                <a:gd name="connsiteY43" fmla="*/ 103893 h 104667"/>
                <a:gd name="connsiteX44" fmla="*/ 204731 w 339531"/>
                <a:gd name="connsiteY44" fmla="*/ 104148 h 104667"/>
                <a:gd name="connsiteX45" fmla="*/ 200136 w 339531"/>
                <a:gd name="connsiteY45" fmla="*/ 104403 h 104667"/>
                <a:gd name="connsiteX46" fmla="*/ 196817 w 339531"/>
                <a:gd name="connsiteY46" fmla="*/ 104658 h 104667"/>
                <a:gd name="connsiteX47" fmla="*/ 191711 w 339531"/>
                <a:gd name="connsiteY47" fmla="*/ 104914 h 104667"/>
                <a:gd name="connsiteX48" fmla="*/ 188137 w 339531"/>
                <a:gd name="connsiteY48" fmla="*/ 104914 h 104667"/>
                <a:gd name="connsiteX49" fmla="*/ 182776 w 339531"/>
                <a:gd name="connsiteY49" fmla="*/ 105169 h 104667"/>
                <a:gd name="connsiteX50" fmla="*/ 151887 w 339531"/>
                <a:gd name="connsiteY50" fmla="*/ 105169 h 104667"/>
                <a:gd name="connsiteX51" fmla="*/ 146781 w 339531"/>
                <a:gd name="connsiteY51" fmla="*/ 104914 h 104667"/>
                <a:gd name="connsiteX52" fmla="*/ 143462 w 339531"/>
                <a:gd name="connsiteY52" fmla="*/ 104658 h 104667"/>
                <a:gd name="connsiteX53" fmla="*/ 138867 w 339531"/>
                <a:gd name="connsiteY53" fmla="*/ 104403 h 104667"/>
                <a:gd name="connsiteX54" fmla="*/ 135293 w 339531"/>
                <a:gd name="connsiteY54" fmla="*/ 104148 h 104667"/>
                <a:gd name="connsiteX55" fmla="*/ 130953 w 339531"/>
                <a:gd name="connsiteY55" fmla="*/ 103893 h 104667"/>
                <a:gd name="connsiteX56" fmla="*/ 127379 w 339531"/>
                <a:gd name="connsiteY56" fmla="*/ 103637 h 104667"/>
                <a:gd name="connsiteX57" fmla="*/ 123039 w 339531"/>
                <a:gd name="connsiteY57" fmla="*/ 103382 h 104667"/>
                <a:gd name="connsiteX58" fmla="*/ 119465 w 339531"/>
                <a:gd name="connsiteY58" fmla="*/ 103127 h 104667"/>
                <a:gd name="connsiteX59" fmla="*/ 115636 w 339531"/>
                <a:gd name="connsiteY59" fmla="*/ 102616 h 104667"/>
                <a:gd name="connsiteX60" fmla="*/ 112062 w 339531"/>
                <a:gd name="connsiteY60" fmla="*/ 102106 h 104667"/>
                <a:gd name="connsiteX61" fmla="*/ 108488 w 339531"/>
                <a:gd name="connsiteY61" fmla="*/ 101595 h 104667"/>
                <a:gd name="connsiteX62" fmla="*/ 104914 w 339531"/>
                <a:gd name="connsiteY62" fmla="*/ 101084 h 104667"/>
                <a:gd name="connsiteX63" fmla="*/ 101595 w 339531"/>
                <a:gd name="connsiteY63" fmla="*/ 100574 h 104667"/>
                <a:gd name="connsiteX64" fmla="*/ 98021 w 339531"/>
                <a:gd name="connsiteY64" fmla="*/ 100063 h 104667"/>
                <a:gd name="connsiteX65" fmla="*/ 94958 w 339531"/>
                <a:gd name="connsiteY65" fmla="*/ 99553 h 104667"/>
                <a:gd name="connsiteX66" fmla="*/ 91128 w 339531"/>
                <a:gd name="connsiteY66" fmla="*/ 99042 h 104667"/>
                <a:gd name="connsiteX67" fmla="*/ 88320 w 339531"/>
                <a:gd name="connsiteY67" fmla="*/ 98532 h 104667"/>
                <a:gd name="connsiteX68" fmla="*/ 84491 w 339531"/>
                <a:gd name="connsiteY68" fmla="*/ 97766 h 104667"/>
                <a:gd name="connsiteX69" fmla="*/ 81938 w 339531"/>
                <a:gd name="connsiteY69" fmla="*/ 97255 h 104667"/>
                <a:gd name="connsiteX70" fmla="*/ 78109 w 339531"/>
                <a:gd name="connsiteY70" fmla="*/ 96489 h 104667"/>
                <a:gd name="connsiteX71" fmla="*/ 75556 w 339531"/>
                <a:gd name="connsiteY71" fmla="*/ 95979 h 104667"/>
                <a:gd name="connsiteX72" fmla="*/ 71726 w 339531"/>
                <a:gd name="connsiteY72" fmla="*/ 95213 h 104667"/>
                <a:gd name="connsiteX73" fmla="*/ 69684 w 339531"/>
                <a:gd name="connsiteY73" fmla="*/ 94702 h 104667"/>
                <a:gd name="connsiteX74" fmla="*/ 65344 w 339531"/>
                <a:gd name="connsiteY74" fmla="*/ 93681 h 104667"/>
                <a:gd name="connsiteX75" fmla="*/ 63813 w 339531"/>
                <a:gd name="connsiteY75" fmla="*/ 93426 h 104667"/>
                <a:gd name="connsiteX76" fmla="*/ 59473 w 339531"/>
                <a:gd name="connsiteY76" fmla="*/ 92149 h 104667"/>
                <a:gd name="connsiteX77" fmla="*/ 58962 w 339531"/>
                <a:gd name="connsiteY77" fmla="*/ 91894 h 104667"/>
                <a:gd name="connsiteX78" fmla="*/ 22711 w 339531"/>
                <a:gd name="connsiteY78" fmla="*/ 77087 h 104667"/>
                <a:gd name="connsiteX79" fmla="*/ 19648 w 339531"/>
                <a:gd name="connsiteY79" fmla="*/ 75045 h 104667"/>
                <a:gd name="connsiteX80" fmla="*/ 16584 w 339531"/>
                <a:gd name="connsiteY80" fmla="*/ 75045 h 104667"/>
                <a:gd name="connsiteX81" fmla="*/ 13521 w 339531"/>
                <a:gd name="connsiteY81" fmla="*/ 72748 h 104667"/>
                <a:gd name="connsiteX82" fmla="*/ 13266 w 339531"/>
                <a:gd name="connsiteY82" fmla="*/ 72492 h 104667"/>
                <a:gd name="connsiteX83" fmla="*/ 10968 w 339531"/>
                <a:gd name="connsiteY83" fmla="*/ 70450 h 104667"/>
                <a:gd name="connsiteX84" fmla="*/ 10713 w 339531"/>
                <a:gd name="connsiteY84" fmla="*/ 70195 h 104667"/>
                <a:gd name="connsiteX85" fmla="*/ 8415 w 339531"/>
                <a:gd name="connsiteY85" fmla="*/ 67897 h 104667"/>
                <a:gd name="connsiteX86" fmla="*/ 8160 w 339531"/>
                <a:gd name="connsiteY86" fmla="*/ 67642 h 104667"/>
                <a:gd name="connsiteX87" fmla="*/ 6373 w 339531"/>
                <a:gd name="connsiteY87" fmla="*/ 65344 h 104667"/>
                <a:gd name="connsiteX88" fmla="*/ 6373 w 339531"/>
                <a:gd name="connsiteY88" fmla="*/ 65089 h 104667"/>
                <a:gd name="connsiteX89" fmla="*/ 4841 w 339531"/>
                <a:gd name="connsiteY89" fmla="*/ 63047 h 104667"/>
                <a:gd name="connsiteX90" fmla="*/ 4841 w 339531"/>
                <a:gd name="connsiteY90" fmla="*/ 62791 h 104667"/>
                <a:gd name="connsiteX91" fmla="*/ 3565 w 339531"/>
                <a:gd name="connsiteY91" fmla="*/ 60239 h 104667"/>
                <a:gd name="connsiteX92" fmla="*/ 2799 w 339531"/>
                <a:gd name="connsiteY92" fmla="*/ 57941 h 104667"/>
                <a:gd name="connsiteX93" fmla="*/ 2033 w 339531"/>
                <a:gd name="connsiteY93" fmla="*/ 53346 h 104667"/>
                <a:gd name="connsiteX94" fmla="*/ 170778 w 339531"/>
                <a:gd name="connsiteY94" fmla="*/ 2033 h 104667"/>
                <a:gd name="connsiteX95" fmla="*/ 339523 w 339531"/>
                <a:gd name="connsiteY95" fmla="*/ 53346 h 104667"/>
                <a:gd name="connsiteX96" fmla="*/ 337736 w 339531"/>
                <a:gd name="connsiteY96" fmla="*/ 58707 h 104667"/>
                <a:gd name="connsiteX97" fmla="*/ 337736 w 339531"/>
                <a:gd name="connsiteY97" fmla="*/ 58707 h 10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39531" h="104667">
                  <a:moveTo>
                    <a:pt x="337736" y="58707"/>
                  </a:moveTo>
                  <a:lnTo>
                    <a:pt x="336970" y="61004"/>
                  </a:lnTo>
                  <a:cubicBezTo>
                    <a:pt x="336714" y="61770"/>
                    <a:pt x="336204" y="62536"/>
                    <a:pt x="335949" y="63302"/>
                  </a:cubicBezTo>
                  <a:lnTo>
                    <a:pt x="335949" y="63557"/>
                  </a:lnTo>
                  <a:cubicBezTo>
                    <a:pt x="335438" y="64068"/>
                    <a:pt x="334928" y="64834"/>
                    <a:pt x="334417" y="65600"/>
                  </a:cubicBezTo>
                  <a:cubicBezTo>
                    <a:pt x="334417" y="65855"/>
                    <a:pt x="334417" y="65855"/>
                    <a:pt x="334162" y="65855"/>
                  </a:cubicBezTo>
                  <a:cubicBezTo>
                    <a:pt x="334162" y="65855"/>
                    <a:pt x="334162" y="65855"/>
                    <a:pt x="334162" y="65855"/>
                  </a:cubicBezTo>
                  <a:cubicBezTo>
                    <a:pt x="333651" y="66621"/>
                    <a:pt x="332885" y="67387"/>
                    <a:pt x="332119" y="67897"/>
                  </a:cubicBezTo>
                  <a:lnTo>
                    <a:pt x="331864" y="68152"/>
                  </a:lnTo>
                  <a:cubicBezTo>
                    <a:pt x="331353" y="68918"/>
                    <a:pt x="330588" y="69429"/>
                    <a:pt x="329822" y="70450"/>
                  </a:cubicBezTo>
                  <a:lnTo>
                    <a:pt x="329566" y="70705"/>
                  </a:lnTo>
                  <a:cubicBezTo>
                    <a:pt x="328801" y="71216"/>
                    <a:pt x="328035" y="71982"/>
                    <a:pt x="327014" y="72492"/>
                  </a:cubicBezTo>
                  <a:lnTo>
                    <a:pt x="326758" y="72748"/>
                  </a:lnTo>
                  <a:cubicBezTo>
                    <a:pt x="325992" y="73513"/>
                    <a:pt x="324971" y="74279"/>
                    <a:pt x="324205" y="74790"/>
                  </a:cubicBezTo>
                  <a:lnTo>
                    <a:pt x="323950" y="75045"/>
                  </a:lnTo>
                  <a:cubicBezTo>
                    <a:pt x="322929" y="75556"/>
                    <a:pt x="322163" y="76322"/>
                    <a:pt x="321142" y="76832"/>
                  </a:cubicBezTo>
                  <a:lnTo>
                    <a:pt x="320887" y="77087"/>
                  </a:lnTo>
                  <a:cubicBezTo>
                    <a:pt x="319866" y="77598"/>
                    <a:pt x="318844" y="78364"/>
                    <a:pt x="317823" y="79130"/>
                  </a:cubicBezTo>
                  <a:cubicBezTo>
                    <a:pt x="317568" y="79130"/>
                    <a:pt x="317568" y="79130"/>
                    <a:pt x="317568" y="79385"/>
                  </a:cubicBezTo>
                  <a:cubicBezTo>
                    <a:pt x="316292" y="79896"/>
                    <a:pt x="315270" y="80662"/>
                    <a:pt x="313994" y="81172"/>
                  </a:cubicBezTo>
                  <a:cubicBezTo>
                    <a:pt x="304804" y="85512"/>
                    <a:pt x="295103" y="89086"/>
                    <a:pt x="285147" y="91639"/>
                  </a:cubicBezTo>
                  <a:cubicBezTo>
                    <a:pt x="284891" y="91639"/>
                    <a:pt x="284636" y="91639"/>
                    <a:pt x="284636" y="91894"/>
                  </a:cubicBezTo>
                  <a:cubicBezTo>
                    <a:pt x="283104" y="92405"/>
                    <a:pt x="281572" y="92660"/>
                    <a:pt x="280041" y="92915"/>
                  </a:cubicBezTo>
                  <a:cubicBezTo>
                    <a:pt x="279530" y="93171"/>
                    <a:pt x="279020" y="93171"/>
                    <a:pt x="278509" y="93426"/>
                  </a:cubicBezTo>
                  <a:cubicBezTo>
                    <a:pt x="277233" y="93681"/>
                    <a:pt x="275956" y="94192"/>
                    <a:pt x="274680" y="94447"/>
                  </a:cubicBezTo>
                  <a:cubicBezTo>
                    <a:pt x="273914" y="94702"/>
                    <a:pt x="273403" y="94702"/>
                    <a:pt x="272637" y="94958"/>
                  </a:cubicBezTo>
                  <a:lnTo>
                    <a:pt x="268808" y="95723"/>
                  </a:lnTo>
                  <a:cubicBezTo>
                    <a:pt x="268042" y="95979"/>
                    <a:pt x="267276" y="95979"/>
                    <a:pt x="266255" y="96234"/>
                  </a:cubicBezTo>
                  <a:cubicBezTo>
                    <a:pt x="264979" y="96489"/>
                    <a:pt x="263447" y="96745"/>
                    <a:pt x="262426" y="97000"/>
                  </a:cubicBezTo>
                  <a:cubicBezTo>
                    <a:pt x="261405" y="97255"/>
                    <a:pt x="260639" y="97255"/>
                    <a:pt x="259618" y="97510"/>
                  </a:cubicBezTo>
                  <a:cubicBezTo>
                    <a:pt x="258597" y="97766"/>
                    <a:pt x="257320" y="98021"/>
                    <a:pt x="256044" y="98276"/>
                  </a:cubicBezTo>
                  <a:cubicBezTo>
                    <a:pt x="255023" y="98276"/>
                    <a:pt x="254001" y="98532"/>
                    <a:pt x="252980" y="98787"/>
                  </a:cubicBezTo>
                  <a:cubicBezTo>
                    <a:pt x="251704" y="99042"/>
                    <a:pt x="250427" y="99297"/>
                    <a:pt x="249406" y="99297"/>
                  </a:cubicBezTo>
                  <a:cubicBezTo>
                    <a:pt x="248385" y="99553"/>
                    <a:pt x="247364" y="99553"/>
                    <a:pt x="246088" y="99808"/>
                  </a:cubicBezTo>
                  <a:cubicBezTo>
                    <a:pt x="244556" y="100063"/>
                    <a:pt x="243790" y="100063"/>
                    <a:pt x="242514" y="100319"/>
                  </a:cubicBezTo>
                  <a:cubicBezTo>
                    <a:pt x="241237" y="100574"/>
                    <a:pt x="239961" y="100574"/>
                    <a:pt x="238940" y="100829"/>
                  </a:cubicBezTo>
                  <a:cubicBezTo>
                    <a:pt x="237663" y="101084"/>
                    <a:pt x="236387" y="101084"/>
                    <a:pt x="235366" y="101340"/>
                  </a:cubicBezTo>
                  <a:cubicBezTo>
                    <a:pt x="234344" y="101595"/>
                    <a:pt x="232813" y="101595"/>
                    <a:pt x="231791" y="101850"/>
                  </a:cubicBezTo>
                  <a:cubicBezTo>
                    <a:pt x="230515" y="101850"/>
                    <a:pt x="229239" y="102106"/>
                    <a:pt x="228217" y="102361"/>
                  </a:cubicBezTo>
                  <a:cubicBezTo>
                    <a:pt x="226941" y="102616"/>
                    <a:pt x="225409" y="102616"/>
                    <a:pt x="224388" y="102871"/>
                  </a:cubicBezTo>
                  <a:cubicBezTo>
                    <a:pt x="223367" y="103127"/>
                    <a:pt x="221835" y="103127"/>
                    <a:pt x="220814" y="103127"/>
                  </a:cubicBezTo>
                  <a:cubicBezTo>
                    <a:pt x="219538" y="103127"/>
                    <a:pt x="218006" y="103382"/>
                    <a:pt x="216474" y="103382"/>
                  </a:cubicBezTo>
                  <a:cubicBezTo>
                    <a:pt x="215198" y="103382"/>
                    <a:pt x="213921" y="103637"/>
                    <a:pt x="212900" y="103637"/>
                  </a:cubicBezTo>
                  <a:cubicBezTo>
                    <a:pt x="211624" y="103637"/>
                    <a:pt x="210092" y="103893"/>
                    <a:pt x="208305" y="103893"/>
                  </a:cubicBezTo>
                  <a:cubicBezTo>
                    <a:pt x="206773" y="103893"/>
                    <a:pt x="206008" y="104148"/>
                    <a:pt x="204731" y="104148"/>
                  </a:cubicBezTo>
                  <a:cubicBezTo>
                    <a:pt x="203455" y="104148"/>
                    <a:pt x="201668" y="104403"/>
                    <a:pt x="200136" y="104403"/>
                  </a:cubicBezTo>
                  <a:cubicBezTo>
                    <a:pt x="199115" y="104403"/>
                    <a:pt x="197838" y="104403"/>
                    <a:pt x="196817" y="104658"/>
                  </a:cubicBezTo>
                  <a:cubicBezTo>
                    <a:pt x="195285" y="104658"/>
                    <a:pt x="193754" y="104914"/>
                    <a:pt x="191711" y="104914"/>
                  </a:cubicBezTo>
                  <a:lnTo>
                    <a:pt x="188137" y="104914"/>
                  </a:lnTo>
                  <a:cubicBezTo>
                    <a:pt x="186350" y="104914"/>
                    <a:pt x="184563" y="104914"/>
                    <a:pt x="182776" y="105169"/>
                  </a:cubicBezTo>
                  <a:lnTo>
                    <a:pt x="151887" y="105169"/>
                  </a:lnTo>
                  <a:cubicBezTo>
                    <a:pt x="150100" y="105169"/>
                    <a:pt x="148568" y="105169"/>
                    <a:pt x="146781" y="104914"/>
                  </a:cubicBezTo>
                  <a:cubicBezTo>
                    <a:pt x="145760" y="104914"/>
                    <a:pt x="144483" y="104914"/>
                    <a:pt x="143462" y="104658"/>
                  </a:cubicBezTo>
                  <a:cubicBezTo>
                    <a:pt x="141930" y="104658"/>
                    <a:pt x="140399" y="104403"/>
                    <a:pt x="138867" y="104403"/>
                  </a:cubicBezTo>
                  <a:cubicBezTo>
                    <a:pt x="137335" y="104403"/>
                    <a:pt x="136569" y="104148"/>
                    <a:pt x="135293" y="104148"/>
                  </a:cubicBezTo>
                  <a:cubicBezTo>
                    <a:pt x="134017" y="104148"/>
                    <a:pt x="132485" y="103893"/>
                    <a:pt x="130953" y="103893"/>
                  </a:cubicBezTo>
                  <a:cubicBezTo>
                    <a:pt x="129677" y="103893"/>
                    <a:pt x="128655" y="103637"/>
                    <a:pt x="127379" y="103637"/>
                  </a:cubicBezTo>
                  <a:cubicBezTo>
                    <a:pt x="126103" y="103637"/>
                    <a:pt x="124826" y="103382"/>
                    <a:pt x="123039" y="103382"/>
                  </a:cubicBezTo>
                  <a:cubicBezTo>
                    <a:pt x="121763" y="103382"/>
                    <a:pt x="120742" y="103127"/>
                    <a:pt x="119465" y="103127"/>
                  </a:cubicBezTo>
                  <a:cubicBezTo>
                    <a:pt x="118189" y="103127"/>
                    <a:pt x="116912" y="102871"/>
                    <a:pt x="115636" y="102616"/>
                  </a:cubicBezTo>
                  <a:cubicBezTo>
                    <a:pt x="114359" y="102361"/>
                    <a:pt x="113083" y="102361"/>
                    <a:pt x="112062" y="102106"/>
                  </a:cubicBezTo>
                  <a:cubicBezTo>
                    <a:pt x="111041" y="101850"/>
                    <a:pt x="109764" y="101850"/>
                    <a:pt x="108488" y="101595"/>
                  </a:cubicBezTo>
                  <a:cubicBezTo>
                    <a:pt x="107211" y="101340"/>
                    <a:pt x="105935" y="101340"/>
                    <a:pt x="104914" y="101084"/>
                  </a:cubicBezTo>
                  <a:cubicBezTo>
                    <a:pt x="103893" y="100829"/>
                    <a:pt x="102616" y="100829"/>
                    <a:pt x="101595" y="100574"/>
                  </a:cubicBezTo>
                  <a:cubicBezTo>
                    <a:pt x="100574" y="100319"/>
                    <a:pt x="99042" y="100319"/>
                    <a:pt x="98021" y="100063"/>
                  </a:cubicBezTo>
                  <a:cubicBezTo>
                    <a:pt x="97000" y="99808"/>
                    <a:pt x="95979" y="99808"/>
                    <a:pt x="94958" y="99553"/>
                  </a:cubicBezTo>
                  <a:cubicBezTo>
                    <a:pt x="93681" y="99297"/>
                    <a:pt x="92405" y="99042"/>
                    <a:pt x="91128" y="99042"/>
                  </a:cubicBezTo>
                  <a:cubicBezTo>
                    <a:pt x="90107" y="98787"/>
                    <a:pt x="89086" y="98787"/>
                    <a:pt x="88320" y="98532"/>
                  </a:cubicBezTo>
                  <a:lnTo>
                    <a:pt x="84491" y="97766"/>
                  </a:lnTo>
                  <a:cubicBezTo>
                    <a:pt x="83470" y="97510"/>
                    <a:pt x="82448" y="97510"/>
                    <a:pt x="81938" y="97255"/>
                  </a:cubicBezTo>
                  <a:lnTo>
                    <a:pt x="78109" y="96489"/>
                  </a:lnTo>
                  <a:cubicBezTo>
                    <a:pt x="77343" y="96234"/>
                    <a:pt x="76577" y="96234"/>
                    <a:pt x="75556" y="95979"/>
                  </a:cubicBezTo>
                  <a:lnTo>
                    <a:pt x="71726" y="95213"/>
                  </a:lnTo>
                  <a:cubicBezTo>
                    <a:pt x="70961" y="94958"/>
                    <a:pt x="70450" y="94958"/>
                    <a:pt x="69684" y="94702"/>
                  </a:cubicBezTo>
                  <a:cubicBezTo>
                    <a:pt x="68408" y="94447"/>
                    <a:pt x="66876" y="93936"/>
                    <a:pt x="65344" y="93681"/>
                  </a:cubicBezTo>
                  <a:cubicBezTo>
                    <a:pt x="64834" y="93681"/>
                    <a:pt x="64323" y="93426"/>
                    <a:pt x="63813" y="93426"/>
                  </a:cubicBezTo>
                  <a:cubicBezTo>
                    <a:pt x="62281" y="93171"/>
                    <a:pt x="60749" y="92660"/>
                    <a:pt x="59473" y="92149"/>
                  </a:cubicBezTo>
                  <a:cubicBezTo>
                    <a:pt x="59217" y="92149"/>
                    <a:pt x="58962" y="92149"/>
                    <a:pt x="58962" y="91894"/>
                  </a:cubicBezTo>
                  <a:cubicBezTo>
                    <a:pt x="46198" y="88575"/>
                    <a:pt x="33944" y="83470"/>
                    <a:pt x="22711" y="77087"/>
                  </a:cubicBezTo>
                  <a:cubicBezTo>
                    <a:pt x="21690" y="76322"/>
                    <a:pt x="20669" y="75811"/>
                    <a:pt x="19648" y="75045"/>
                  </a:cubicBezTo>
                  <a:lnTo>
                    <a:pt x="16584" y="75045"/>
                  </a:lnTo>
                  <a:lnTo>
                    <a:pt x="13521" y="72748"/>
                  </a:lnTo>
                  <a:lnTo>
                    <a:pt x="13266" y="72492"/>
                  </a:lnTo>
                  <a:cubicBezTo>
                    <a:pt x="12500" y="71982"/>
                    <a:pt x="11734" y="71216"/>
                    <a:pt x="10968" y="70450"/>
                  </a:cubicBezTo>
                  <a:lnTo>
                    <a:pt x="10713" y="70195"/>
                  </a:lnTo>
                  <a:cubicBezTo>
                    <a:pt x="9947" y="69429"/>
                    <a:pt x="9181" y="68918"/>
                    <a:pt x="8415" y="67897"/>
                  </a:cubicBezTo>
                  <a:lnTo>
                    <a:pt x="8160" y="67642"/>
                  </a:lnTo>
                  <a:cubicBezTo>
                    <a:pt x="7394" y="66876"/>
                    <a:pt x="6884" y="66365"/>
                    <a:pt x="6373" y="65344"/>
                  </a:cubicBezTo>
                  <a:lnTo>
                    <a:pt x="6373" y="65089"/>
                  </a:lnTo>
                  <a:cubicBezTo>
                    <a:pt x="5862" y="64323"/>
                    <a:pt x="5352" y="63813"/>
                    <a:pt x="4841" y="63047"/>
                  </a:cubicBezTo>
                  <a:lnTo>
                    <a:pt x="4841" y="62791"/>
                  </a:lnTo>
                  <a:cubicBezTo>
                    <a:pt x="4331" y="62026"/>
                    <a:pt x="4075" y="61260"/>
                    <a:pt x="3565" y="60239"/>
                  </a:cubicBezTo>
                  <a:lnTo>
                    <a:pt x="2799" y="57941"/>
                  </a:lnTo>
                  <a:cubicBezTo>
                    <a:pt x="2288" y="56409"/>
                    <a:pt x="2033" y="54878"/>
                    <a:pt x="2033" y="53346"/>
                  </a:cubicBezTo>
                  <a:cubicBezTo>
                    <a:pt x="2033" y="25519"/>
                    <a:pt x="77598" y="2033"/>
                    <a:pt x="170778" y="2033"/>
                  </a:cubicBezTo>
                  <a:cubicBezTo>
                    <a:pt x="263958" y="2033"/>
                    <a:pt x="339523" y="25009"/>
                    <a:pt x="339523" y="53346"/>
                  </a:cubicBezTo>
                  <a:cubicBezTo>
                    <a:pt x="338757" y="55388"/>
                    <a:pt x="337991" y="56920"/>
                    <a:pt x="337736" y="58707"/>
                  </a:cubicBezTo>
                  <a:lnTo>
                    <a:pt x="337736" y="587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79E062B-5B10-4449-9164-979D4BB2D3AE}"/>
                </a:ext>
              </a:extLst>
            </p:cNvPr>
            <p:cNvSpPr/>
            <p:nvPr/>
          </p:nvSpPr>
          <p:spPr>
            <a:xfrm>
              <a:off x="9274643" y="4036068"/>
              <a:ext cx="56884" cy="96702"/>
            </a:xfrm>
            <a:custGeom>
              <a:avLst/>
              <a:gdLst>
                <a:gd name="connsiteX0" fmla="*/ 77350 w 76586"/>
                <a:gd name="connsiteY0" fmla="*/ 130449 h 130196"/>
                <a:gd name="connsiteX1" fmla="*/ 508 w 76586"/>
                <a:gd name="connsiteY1" fmla="*/ 130449 h 130196"/>
                <a:gd name="connsiteX2" fmla="*/ 508 w 76586"/>
                <a:gd name="connsiteY2" fmla="*/ 508 h 130196"/>
                <a:gd name="connsiteX3" fmla="*/ 29611 w 76586"/>
                <a:gd name="connsiteY3" fmla="*/ 508 h 130196"/>
                <a:gd name="connsiteX4" fmla="*/ 29611 w 76586"/>
                <a:gd name="connsiteY4" fmla="*/ 106197 h 130196"/>
                <a:gd name="connsiteX5" fmla="*/ 77350 w 76586"/>
                <a:gd name="connsiteY5" fmla="*/ 106197 h 130196"/>
                <a:gd name="connsiteX6" fmla="*/ 77350 w 76586"/>
                <a:gd name="connsiteY6" fmla="*/ 130449 h 13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586" h="130196">
                  <a:moveTo>
                    <a:pt x="77350" y="130449"/>
                  </a:moveTo>
                  <a:lnTo>
                    <a:pt x="508" y="130449"/>
                  </a:lnTo>
                  <a:lnTo>
                    <a:pt x="508" y="508"/>
                  </a:lnTo>
                  <a:lnTo>
                    <a:pt x="29611" y="508"/>
                  </a:lnTo>
                  <a:lnTo>
                    <a:pt x="29611" y="106197"/>
                  </a:lnTo>
                  <a:lnTo>
                    <a:pt x="77350" y="106197"/>
                  </a:lnTo>
                  <a:lnTo>
                    <a:pt x="77350" y="130449"/>
                  </a:lnTo>
                  <a:close/>
                </a:path>
              </a:pathLst>
            </a:custGeom>
            <a:solidFill>
              <a:srgbClr val="231F20"/>
            </a:solidFill>
            <a:ln w="2529" cap="flat">
              <a:noFill/>
              <a:prstDash val="solid"/>
              <a:miter/>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DF1258C-940A-4917-A2A0-ACB1102ACB20}"/>
                </a:ext>
              </a:extLst>
            </p:cNvPr>
            <p:cNvSpPr/>
            <p:nvPr/>
          </p:nvSpPr>
          <p:spPr>
            <a:xfrm>
              <a:off x="9164668" y="4034741"/>
              <a:ext cx="102391" cy="111871"/>
            </a:xfrm>
            <a:custGeom>
              <a:avLst/>
              <a:gdLst>
                <a:gd name="connsiteX0" fmla="*/ 106197 w 137855"/>
                <a:gd name="connsiteY0" fmla="*/ 118962 h 150619"/>
                <a:gd name="connsiteX1" fmla="*/ 108750 w 137855"/>
                <a:gd name="connsiteY1" fmla="*/ 116409 h 150619"/>
                <a:gd name="connsiteX2" fmla="*/ 126365 w 137855"/>
                <a:gd name="connsiteY2" fmla="*/ 66883 h 150619"/>
                <a:gd name="connsiteX3" fmla="*/ 109261 w 137855"/>
                <a:gd name="connsiteY3" fmla="*/ 18634 h 150619"/>
                <a:gd name="connsiteX4" fmla="*/ 64585 w 137855"/>
                <a:gd name="connsiteY4" fmla="*/ 508 h 150619"/>
                <a:gd name="connsiteX5" fmla="*/ 18123 w 137855"/>
                <a:gd name="connsiteY5" fmla="*/ 19655 h 150619"/>
                <a:gd name="connsiteX6" fmla="*/ 508 w 137855"/>
                <a:gd name="connsiteY6" fmla="*/ 69181 h 150619"/>
                <a:gd name="connsiteX7" fmla="*/ 18123 w 137855"/>
                <a:gd name="connsiteY7" fmla="*/ 116919 h 150619"/>
                <a:gd name="connsiteX8" fmla="*/ 63309 w 137855"/>
                <a:gd name="connsiteY8" fmla="*/ 135045 h 150619"/>
                <a:gd name="connsiteX9" fmla="*/ 80924 w 137855"/>
                <a:gd name="connsiteY9" fmla="*/ 133002 h 150619"/>
                <a:gd name="connsiteX10" fmla="*/ 98028 w 137855"/>
                <a:gd name="connsiteY10" fmla="*/ 150872 h 150619"/>
                <a:gd name="connsiteX11" fmla="*/ 138874 w 137855"/>
                <a:gd name="connsiteY11" fmla="*/ 150872 h 150619"/>
                <a:gd name="connsiteX12" fmla="*/ 106197 w 137855"/>
                <a:gd name="connsiteY12" fmla="*/ 118962 h 150619"/>
                <a:gd name="connsiteX13" fmla="*/ 87816 w 137855"/>
                <a:gd name="connsiteY13" fmla="*/ 98539 h 150619"/>
                <a:gd name="connsiteX14" fmla="*/ 63819 w 137855"/>
                <a:gd name="connsiteY14" fmla="*/ 109261 h 150619"/>
                <a:gd name="connsiteX15" fmla="*/ 40333 w 137855"/>
                <a:gd name="connsiteY15" fmla="*/ 97773 h 150619"/>
                <a:gd name="connsiteX16" fmla="*/ 31398 w 137855"/>
                <a:gd name="connsiteY16" fmla="*/ 67393 h 150619"/>
                <a:gd name="connsiteX17" fmla="*/ 40333 w 137855"/>
                <a:gd name="connsiteY17" fmla="*/ 37014 h 150619"/>
                <a:gd name="connsiteX18" fmla="*/ 64841 w 137855"/>
                <a:gd name="connsiteY18" fmla="*/ 25526 h 150619"/>
                <a:gd name="connsiteX19" fmla="*/ 87816 w 137855"/>
                <a:gd name="connsiteY19" fmla="*/ 36248 h 150619"/>
                <a:gd name="connsiteX20" fmla="*/ 96751 w 137855"/>
                <a:gd name="connsiteY20" fmla="*/ 67904 h 150619"/>
                <a:gd name="connsiteX21" fmla="*/ 87816 w 137855"/>
                <a:gd name="connsiteY21" fmla="*/ 98539 h 150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855" h="150619">
                  <a:moveTo>
                    <a:pt x="106197" y="118962"/>
                  </a:moveTo>
                  <a:lnTo>
                    <a:pt x="108750" y="116409"/>
                  </a:lnTo>
                  <a:cubicBezTo>
                    <a:pt x="120493" y="103644"/>
                    <a:pt x="126365" y="87306"/>
                    <a:pt x="126365" y="66883"/>
                  </a:cubicBezTo>
                  <a:cubicBezTo>
                    <a:pt x="126365" y="46460"/>
                    <a:pt x="120748" y="30632"/>
                    <a:pt x="109261" y="18634"/>
                  </a:cubicBezTo>
                  <a:cubicBezTo>
                    <a:pt x="98028" y="6635"/>
                    <a:pt x="82711" y="508"/>
                    <a:pt x="64585" y="508"/>
                  </a:cubicBezTo>
                  <a:cubicBezTo>
                    <a:pt x="45184" y="508"/>
                    <a:pt x="29866" y="6635"/>
                    <a:pt x="18123" y="19655"/>
                  </a:cubicBezTo>
                  <a:cubicBezTo>
                    <a:pt x="6380" y="32419"/>
                    <a:pt x="508" y="48758"/>
                    <a:pt x="508" y="69181"/>
                  </a:cubicBezTo>
                  <a:cubicBezTo>
                    <a:pt x="508" y="89093"/>
                    <a:pt x="6890" y="104665"/>
                    <a:pt x="18123" y="116919"/>
                  </a:cubicBezTo>
                  <a:cubicBezTo>
                    <a:pt x="30122" y="128918"/>
                    <a:pt x="46460" y="135555"/>
                    <a:pt x="63309" y="135045"/>
                  </a:cubicBezTo>
                  <a:cubicBezTo>
                    <a:pt x="69180" y="135045"/>
                    <a:pt x="75052" y="134534"/>
                    <a:pt x="80924" y="133002"/>
                  </a:cubicBezTo>
                  <a:lnTo>
                    <a:pt x="98028" y="150872"/>
                  </a:lnTo>
                  <a:lnTo>
                    <a:pt x="138874" y="150872"/>
                  </a:lnTo>
                  <a:lnTo>
                    <a:pt x="106197" y="118962"/>
                  </a:lnTo>
                  <a:close/>
                  <a:moveTo>
                    <a:pt x="87816" y="98539"/>
                  </a:moveTo>
                  <a:cubicBezTo>
                    <a:pt x="81945" y="105687"/>
                    <a:pt x="73010" y="109516"/>
                    <a:pt x="63819" y="109261"/>
                  </a:cubicBezTo>
                  <a:cubicBezTo>
                    <a:pt x="54629" y="109516"/>
                    <a:pt x="45949" y="105176"/>
                    <a:pt x="40333" y="97773"/>
                  </a:cubicBezTo>
                  <a:cubicBezTo>
                    <a:pt x="34461" y="90114"/>
                    <a:pt x="31398" y="79903"/>
                    <a:pt x="31398" y="67393"/>
                  </a:cubicBezTo>
                  <a:cubicBezTo>
                    <a:pt x="31398" y="54884"/>
                    <a:pt x="34206" y="44673"/>
                    <a:pt x="40333" y="37014"/>
                  </a:cubicBezTo>
                  <a:cubicBezTo>
                    <a:pt x="46205" y="29611"/>
                    <a:pt x="55395" y="25271"/>
                    <a:pt x="64841" y="25526"/>
                  </a:cubicBezTo>
                  <a:cubicBezTo>
                    <a:pt x="74797" y="25526"/>
                    <a:pt x="82455" y="29356"/>
                    <a:pt x="87816" y="36248"/>
                  </a:cubicBezTo>
                  <a:cubicBezTo>
                    <a:pt x="93433" y="43907"/>
                    <a:pt x="96751" y="54884"/>
                    <a:pt x="96751" y="67904"/>
                  </a:cubicBezTo>
                  <a:cubicBezTo>
                    <a:pt x="96496" y="80924"/>
                    <a:pt x="93433" y="90880"/>
                    <a:pt x="87816" y="98539"/>
                  </a:cubicBezTo>
                  <a:close/>
                </a:path>
              </a:pathLst>
            </a:custGeom>
            <a:solidFill>
              <a:srgbClr val="231F20"/>
            </a:solidFill>
            <a:ln w="2529" cap="flat">
              <a:noFill/>
              <a:prstDash val="solid"/>
              <a:miter/>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8C021EC-658C-4EB1-B666-3B420A20A1CD}"/>
                </a:ext>
              </a:extLst>
            </p:cNvPr>
            <p:cNvSpPr/>
            <p:nvPr/>
          </p:nvSpPr>
          <p:spPr>
            <a:xfrm>
              <a:off x="9088989" y="4033793"/>
              <a:ext cx="66364" cy="98598"/>
            </a:xfrm>
            <a:custGeom>
              <a:avLst/>
              <a:gdLst>
                <a:gd name="connsiteX0" fmla="*/ 86317 w 89350"/>
                <a:gd name="connsiteY0" fmla="*/ 114366 h 132749"/>
                <a:gd name="connsiteX1" fmla="*/ 75084 w 89350"/>
                <a:gd name="connsiteY1" fmla="*/ 126365 h 132749"/>
                <a:gd name="connsiteX2" fmla="*/ 58746 w 89350"/>
                <a:gd name="connsiteY2" fmla="*/ 132747 h 132749"/>
                <a:gd name="connsiteX3" fmla="*/ 39344 w 89350"/>
                <a:gd name="connsiteY3" fmla="*/ 134534 h 132749"/>
                <a:gd name="connsiteX4" fmla="*/ 18921 w 89350"/>
                <a:gd name="connsiteY4" fmla="*/ 132747 h 132749"/>
                <a:gd name="connsiteX5" fmla="*/ 2327 w 89350"/>
                <a:gd name="connsiteY5" fmla="*/ 128152 h 132749"/>
                <a:gd name="connsiteX6" fmla="*/ 2327 w 89350"/>
                <a:gd name="connsiteY6" fmla="*/ 99049 h 132749"/>
                <a:gd name="connsiteX7" fmla="*/ 19432 w 89350"/>
                <a:gd name="connsiteY7" fmla="*/ 109261 h 132749"/>
                <a:gd name="connsiteX8" fmla="*/ 37557 w 89350"/>
                <a:gd name="connsiteY8" fmla="*/ 112324 h 132749"/>
                <a:gd name="connsiteX9" fmla="*/ 47003 w 89350"/>
                <a:gd name="connsiteY9" fmla="*/ 111048 h 132749"/>
                <a:gd name="connsiteX10" fmla="*/ 53895 w 89350"/>
                <a:gd name="connsiteY10" fmla="*/ 108495 h 132749"/>
                <a:gd name="connsiteX11" fmla="*/ 57469 w 89350"/>
                <a:gd name="connsiteY11" fmla="*/ 103900 h 132749"/>
                <a:gd name="connsiteX12" fmla="*/ 58746 w 89350"/>
                <a:gd name="connsiteY12" fmla="*/ 99049 h 132749"/>
                <a:gd name="connsiteX13" fmla="*/ 56703 w 89350"/>
                <a:gd name="connsiteY13" fmla="*/ 92156 h 132749"/>
                <a:gd name="connsiteX14" fmla="*/ 51087 w 89350"/>
                <a:gd name="connsiteY14" fmla="*/ 86285 h 132749"/>
                <a:gd name="connsiteX15" fmla="*/ 42152 w 89350"/>
                <a:gd name="connsiteY15" fmla="*/ 81179 h 132749"/>
                <a:gd name="connsiteX16" fmla="*/ 30919 w 89350"/>
                <a:gd name="connsiteY16" fmla="*/ 76073 h 132749"/>
                <a:gd name="connsiteX17" fmla="*/ 8199 w 89350"/>
                <a:gd name="connsiteY17" fmla="*/ 61011 h 132749"/>
                <a:gd name="connsiteX18" fmla="*/ 540 w 89350"/>
                <a:gd name="connsiteY18" fmla="*/ 38801 h 132749"/>
                <a:gd name="connsiteX19" fmla="*/ 4114 w 89350"/>
                <a:gd name="connsiteY19" fmla="*/ 21697 h 132749"/>
                <a:gd name="connsiteX20" fmla="*/ 14836 w 89350"/>
                <a:gd name="connsiteY20" fmla="*/ 9443 h 132749"/>
                <a:gd name="connsiteX21" fmla="*/ 31175 w 89350"/>
                <a:gd name="connsiteY21" fmla="*/ 2551 h 132749"/>
                <a:gd name="connsiteX22" fmla="*/ 50577 w 89350"/>
                <a:gd name="connsiteY22" fmla="*/ 508 h 132749"/>
                <a:gd name="connsiteX23" fmla="*/ 68191 w 89350"/>
                <a:gd name="connsiteY23" fmla="*/ 1785 h 132749"/>
                <a:gd name="connsiteX24" fmla="*/ 82743 w 89350"/>
                <a:gd name="connsiteY24" fmla="*/ 5614 h 132749"/>
                <a:gd name="connsiteX25" fmla="*/ 82743 w 89350"/>
                <a:gd name="connsiteY25" fmla="*/ 32930 h 132749"/>
                <a:gd name="connsiteX26" fmla="*/ 75850 w 89350"/>
                <a:gd name="connsiteY26" fmla="*/ 29356 h 132749"/>
                <a:gd name="connsiteX27" fmla="*/ 68191 w 89350"/>
                <a:gd name="connsiteY27" fmla="*/ 26548 h 132749"/>
                <a:gd name="connsiteX28" fmla="*/ 60022 w 89350"/>
                <a:gd name="connsiteY28" fmla="*/ 24761 h 132749"/>
                <a:gd name="connsiteX29" fmla="*/ 52364 w 89350"/>
                <a:gd name="connsiteY29" fmla="*/ 24250 h 132749"/>
                <a:gd name="connsiteX30" fmla="*/ 43429 w 89350"/>
                <a:gd name="connsiteY30" fmla="*/ 24761 h 132749"/>
                <a:gd name="connsiteX31" fmla="*/ 36536 w 89350"/>
                <a:gd name="connsiteY31" fmla="*/ 27313 h 132749"/>
                <a:gd name="connsiteX32" fmla="*/ 31941 w 89350"/>
                <a:gd name="connsiteY32" fmla="*/ 31143 h 132749"/>
                <a:gd name="connsiteX33" fmla="*/ 30664 w 89350"/>
                <a:gd name="connsiteY33" fmla="*/ 36248 h 132749"/>
                <a:gd name="connsiteX34" fmla="*/ 32706 w 89350"/>
                <a:gd name="connsiteY34" fmla="*/ 42120 h 132749"/>
                <a:gd name="connsiteX35" fmla="*/ 37557 w 89350"/>
                <a:gd name="connsiteY35" fmla="*/ 47226 h 132749"/>
                <a:gd name="connsiteX36" fmla="*/ 45216 w 89350"/>
                <a:gd name="connsiteY36" fmla="*/ 51821 h 132749"/>
                <a:gd name="connsiteX37" fmla="*/ 55172 w 89350"/>
                <a:gd name="connsiteY37" fmla="*/ 56416 h 132749"/>
                <a:gd name="connsiteX38" fmla="*/ 68957 w 89350"/>
                <a:gd name="connsiteY38" fmla="*/ 63309 h 132749"/>
                <a:gd name="connsiteX39" fmla="*/ 79679 w 89350"/>
                <a:gd name="connsiteY39" fmla="*/ 71478 h 132749"/>
                <a:gd name="connsiteX40" fmla="*/ 86317 w 89350"/>
                <a:gd name="connsiteY40" fmla="*/ 82455 h 132749"/>
                <a:gd name="connsiteX41" fmla="*/ 89125 w 89350"/>
                <a:gd name="connsiteY41" fmla="*/ 96496 h 132749"/>
                <a:gd name="connsiteX42" fmla="*/ 86317 w 89350"/>
                <a:gd name="connsiteY42" fmla="*/ 114366 h 132749"/>
                <a:gd name="connsiteX43" fmla="*/ 86317 w 89350"/>
                <a:gd name="connsiteY43" fmla="*/ 114366 h 13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89350" h="132749">
                  <a:moveTo>
                    <a:pt x="86317" y="114366"/>
                  </a:moveTo>
                  <a:cubicBezTo>
                    <a:pt x="83509" y="119217"/>
                    <a:pt x="79679" y="123557"/>
                    <a:pt x="75084" y="126365"/>
                  </a:cubicBezTo>
                  <a:cubicBezTo>
                    <a:pt x="70234" y="129684"/>
                    <a:pt x="64617" y="131726"/>
                    <a:pt x="58746" y="132747"/>
                  </a:cubicBezTo>
                  <a:cubicBezTo>
                    <a:pt x="52364" y="134023"/>
                    <a:pt x="45726" y="134534"/>
                    <a:pt x="39344" y="134534"/>
                  </a:cubicBezTo>
                  <a:cubicBezTo>
                    <a:pt x="32451" y="134534"/>
                    <a:pt x="25814" y="134023"/>
                    <a:pt x="18921" y="132747"/>
                  </a:cubicBezTo>
                  <a:cubicBezTo>
                    <a:pt x="13049" y="132492"/>
                    <a:pt x="7433" y="130960"/>
                    <a:pt x="2327" y="128152"/>
                  </a:cubicBezTo>
                  <a:lnTo>
                    <a:pt x="2327" y="99049"/>
                  </a:lnTo>
                  <a:cubicBezTo>
                    <a:pt x="7433" y="103389"/>
                    <a:pt x="13049" y="106963"/>
                    <a:pt x="19432" y="109261"/>
                  </a:cubicBezTo>
                  <a:cubicBezTo>
                    <a:pt x="25303" y="111048"/>
                    <a:pt x="31430" y="112069"/>
                    <a:pt x="37557" y="112324"/>
                  </a:cubicBezTo>
                  <a:cubicBezTo>
                    <a:pt x="40876" y="112324"/>
                    <a:pt x="43939" y="111813"/>
                    <a:pt x="47003" y="111048"/>
                  </a:cubicBezTo>
                  <a:cubicBezTo>
                    <a:pt x="49555" y="110792"/>
                    <a:pt x="51853" y="109771"/>
                    <a:pt x="53895" y="108495"/>
                  </a:cubicBezTo>
                  <a:cubicBezTo>
                    <a:pt x="55682" y="107474"/>
                    <a:pt x="56959" y="105942"/>
                    <a:pt x="57469" y="103900"/>
                  </a:cubicBezTo>
                  <a:cubicBezTo>
                    <a:pt x="58235" y="102368"/>
                    <a:pt x="58746" y="100581"/>
                    <a:pt x="58746" y="99049"/>
                  </a:cubicBezTo>
                  <a:cubicBezTo>
                    <a:pt x="58746" y="96496"/>
                    <a:pt x="58235" y="94199"/>
                    <a:pt x="56703" y="92156"/>
                  </a:cubicBezTo>
                  <a:cubicBezTo>
                    <a:pt x="55172" y="89859"/>
                    <a:pt x="53129" y="88072"/>
                    <a:pt x="51087" y="86285"/>
                  </a:cubicBezTo>
                  <a:cubicBezTo>
                    <a:pt x="48534" y="84242"/>
                    <a:pt x="45216" y="83221"/>
                    <a:pt x="42152" y="81179"/>
                  </a:cubicBezTo>
                  <a:cubicBezTo>
                    <a:pt x="39089" y="80158"/>
                    <a:pt x="35515" y="78116"/>
                    <a:pt x="30919" y="76073"/>
                  </a:cubicBezTo>
                  <a:cubicBezTo>
                    <a:pt x="20963" y="71733"/>
                    <a:pt x="13305" y="66628"/>
                    <a:pt x="8199" y="61011"/>
                  </a:cubicBezTo>
                  <a:cubicBezTo>
                    <a:pt x="3093" y="54884"/>
                    <a:pt x="285" y="46971"/>
                    <a:pt x="540" y="38801"/>
                  </a:cubicBezTo>
                  <a:cubicBezTo>
                    <a:pt x="285" y="32930"/>
                    <a:pt x="1561" y="27058"/>
                    <a:pt x="4114" y="21697"/>
                  </a:cubicBezTo>
                  <a:cubicBezTo>
                    <a:pt x="6667" y="16847"/>
                    <a:pt x="10497" y="12762"/>
                    <a:pt x="14836" y="9443"/>
                  </a:cubicBezTo>
                  <a:cubicBezTo>
                    <a:pt x="19687" y="5869"/>
                    <a:pt x="25303" y="3572"/>
                    <a:pt x="31175" y="2551"/>
                  </a:cubicBezTo>
                  <a:cubicBezTo>
                    <a:pt x="37557" y="1274"/>
                    <a:pt x="44194" y="508"/>
                    <a:pt x="50577" y="508"/>
                  </a:cubicBezTo>
                  <a:cubicBezTo>
                    <a:pt x="56448" y="508"/>
                    <a:pt x="62320" y="1019"/>
                    <a:pt x="68191" y="1785"/>
                  </a:cubicBezTo>
                  <a:cubicBezTo>
                    <a:pt x="73297" y="2295"/>
                    <a:pt x="78148" y="3572"/>
                    <a:pt x="82743" y="5614"/>
                  </a:cubicBezTo>
                  <a:lnTo>
                    <a:pt x="82743" y="32930"/>
                  </a:lnTo>
                  <a:cubicBezTo>
                    <a:pt x="80701" y="31398"/>
                    <a:pt x="78148" y="30122"/>
                    <a:pt x="75850" y="29356"/>
                  </a:cubicBezTo>
                  <a:cubicBezTo>
                    <a:pt x="73297" y="28335"/>
                    <a:pt x="70744" y="27313"/>
                    <a:pt x="68191" y="26548"/>
                  </a:cubicBezTo>
                  <a:cubicBezTo>
                    <a:pt x="65639" y="26037"/>
                    <a:pt x="62575" y="25271"/>
                    <a:pt x="60022" y="24761"/>
                  </a:cubicBezTo>
                  <a:cubicBezTo>
                    <a:pt x="57469" y="24250"/>
                    <a:pt x="54917" y="24250"/>
                    <a:pt x="52364" y="24250"/>
                  </a:cubicBezTo>
                  <a:cubicBezTo>
                    <a:pt x="49300" y="24250"/>
                    <a:pt x="46492" y="24250"/>
                    <a:pt x="43429" y="24761"/>
                  </a:cubicBezTo>
                  <a:cubicBezTo>
                    <a:pt x="41131" y="25271"/>
                    <a:pt x="38578" y="26037"/>
                    <a:pt x="36536" y="27313"/>
                  </a:cubicBezTo>
                  <a:cubicBezTo>
                    <a:pt x="34494" y="28590"/>
                    <a:pt x="33217" y="30122"/>
                    <a:pt x="31941" y="31143"/>
                  </a:cubicBezTo>
                  <a:cubicBezTo>
                    <a:pt x="30919" y="32674"/>
                    <a:pt x="30409" y="34461"/>
                    <a:pt x="30664" y="36248"/>
                  </a:cubicBezTo>
                  <a:cubicBezTo>
                    <a:pt x="30664" y="38291"/>
                    <a:pt x="31430" y="40333"/>
                    <a:pt x="32706" y="42120"/>
                  </a:cubicBezTo>
                  <a:cubicBezTo>
                    <a:pt x="33983" y="44162"/>
                    <a:pt x="35770" y="45694"/>
                    <a:pt x="37557" y="47226"/>
                  </a:cubicBezTo>
                  <a:cubicBezTo>
                    <a:pt x="39855" y="49013"/>
                    <a:pt x="42407" y="50545"/>
                    <a:pt x="45216" y="51821"/>
                  </a:cubicBezTo>
                  <a:cubicBezTo>
                    <a:pt x="48534" y="53097"/>
                    <a:pt x="51598" y="54884"/>
                    <a:pt x="55172" y="56416"/>
                  </a:cubicBezTo>
                  <a:cubicBezTo>
                    <a:pt x="60022" y="58203"/>
                    <a:pt x="64617" y="60501"/>
                    <a:pt x="68957" y="63309"/>
                  </a:cubicBezTo>
                  <a:cubicBezTo>
                    <a:pt x="72787" y="65606"/>
                    <a:pt x="76616" y="68415"/>
                    <a:pt x="79679" y="71478"/>
                  </a:cubicBezTo>
                  <a:cubicBezTo>
                    <a:pt x="82743" y="74541"/>
                    <a:pt x="85040" y="78371"/>
                    <a:pt x="86317" y="82455"/>
                  </a:cubicBezTo>
                  <a:cubicBezTo>
                    <a:pt x="88104" y="86795"/>
                    <a:pt x="89125" y="91646"/>
                    <a:pt x="89125" y="96496"/>
                  </a:cubicBezTo>
                  <a:cubicBezTo>
                    <a:pt x="90146" y="102368"/>
                    <a:pt x="88870" y="108750"/>
                    <a:pt x="86317" y="114366"/>
                  </a:cubicBezTo>
                  <a:lnTo>
                    <a:pt x="86317" y="114366"/>
                  </a:lnTo>
                  <a:close/>
                </a:path>
              </a:pathLst>
            </a:custGeom>
            <a:solidFill>
              <a:srgbClr val="231F20"/>
            </a:solidFill>
            <a:ln w="2529" cap="flat">
              <a:noFill/>
              <a:prstDash val="solid"/>
              <a:miter/>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11EACACB-041C-497E-BF09-7221B666DD70}"/>
                </a:ext>
              </a:extLst>
            </p:cNvPr>
            <p:cNvSpPr/>
            <p:nvPr/>
          </p:nvSpPr>
          <p:spPr>
            <a:xfrm>
              <a:off x="9049958" y="3851581"/>
              <a:ext cx="316652" cy="420939"/>
            </a:xfrm>
            <a:custGeom>
              <a:avLst/>
              <a:gdLst>
                <a:gd name="connsiteX0" fmla="*/ 214177 w 426329"/>
                <a:gd name="connsiteY0" fmla="*/ 2033 h 566737"/>
                <a:gd name="connsiteX1" fmla="*/ 2033 w 426329"/>
                <a:gd name="connsiteY1" fmla="*/ 79130 h 566737"/>
                <a:gd name="connsiteX2" fmla="*/ 2033 w 426329"/>
                <a:gd name="connsiteY2" fmla="*/ 489887 h 566737"/>
                <a:gd name="connsiteX3" fmla="*/ 211113 w 426329"/>
                <a:gd name="connsiteY3" fmla="*/ 566983 h 566737"/>
                <a:gd name="connsiteX4" fmla="*/ 211113 w 426329"/>
                <a:gd name="connsiteY4" fmla="*/ 567239 h 566737"/>
                <a:gd name="connsiteX5" fmla="*/ 214177 w 426329"/>
                <a:gd name="connsiteY5" fmla="*/ 567239 h 566737"/>
                <a:gd name="connsiteX6" fmla="*/ 426320 w 426329"/>
                <a:gd name="connsiteY6" fmla="*/ 490142 h 566737"/>
                <a:gd name="connsiteX7" fmla="*/ 426320 w 426329"/>
                <a:gd name="connsiteY7" fmla="*/ 79130 h 566737"/>
                <a:gd name="connsiteX8" fmla="*/ 214177 w 426329"/>
                <a:gd name="connsiteY8" fmla="*/ 2033 h 566737"/>
                <a:gd name="connsiteX9" fmla="*/ 214177 w 426329"/>
                <a:gd name="connsiteY9" fmla="*/ 2033 h 566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329" h="566737">
                  <a:moveTo>
                    <a:pt x="214177" y="2033"/>
                  </a:moveTo>
                  <a:cubicBezTo>
                    <a:pt x="97255" y="2033"/>
                    <a:pt x="2033" y="36752"/>
                    <a:pt x="2033" y="79130"/>
                  </a:cubicBezTo>
                  <a:lnTo>
                    <a:pt x="2033" y="489887"/>
                  </a:lnTo>
                  <a:cubicBezTo>
                    <a:pt x="2033" y="532009"/>
                    <a:pt x="95468" y="566473"/>
                    <a:pt x="211113" y="566983"/>
                  </a:cubicBezTo>
                  <a:lnTo>
                    <a:pt x="211113" y="567239"/>
                  </a:lnTo>
                  <a:lnTo>
                    <a:pt x="214177" y="567239"/>
                  </a:lnTo>
                  <a:cubicBezTo>
                    <a:pt x="331353" y="567239"/>
                    <a:pt x="426320" y="532264"/>
                    <a:pt x="426320" y="490142"/>
                  </a:cubicBezTo>
                  <a:lnTo>
                    <a:pt x="426320" y="79130"/>
                  </a:lnTo>
                  <a:cubicBezTo>
                    <a:pt x="426320" y="35986"/>
                    <a:pt x="331098" y="2033"/>
                    <a:pt x="214177" y="2033"/>
                  </a:cubicBezTo>
                  <a:lnTo>
                    <a:pt x="214177" y="2033"/>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E9F93059-0A2C-4020-9920-929FBDF8FA77}"/>
                </a:ext>
              </a:extLst>
            </p:cNvPr>
            <p:cNvSpPr/>
            <p:nvPr/>
          </p:nvSpPr>
          <p:spPr>
            <a:xfrm>
              <a:off x="8966966" y="3997145"/>
              <a:ext cx="62167" cy="62167"/>
            </a:xfrm>
            <a:custGeom>
              <a:avLst/>
              <a:gdLst>
                <a:gd name="connsiteX0" fmla="*/ 508 w 94456"/>
                <a:gd name="connsiteY0" fmla="*/ 94964 h 94456"/>
                <a:gd name="connsiteX1" fmla="*/ 94199 w 94456"/>
                <a:gd name="connsiteY1" fmla="*/ 94964 h 94456"/>
                <a:gd name="connsiteX2" fmla="*/ 94199 w 94456"/>
                <a:gd name="connsiteY2" fmla="*/ 508 h 94456"/>
                <a:gd name="connsiteX3" fmla="*/ 508 w 94456"/>
                <a:gd name="connsiteY3" fmla="*/ 508 h 94456"/>
                <a:gd name="connsiteX4" fmla="*/ 508 w 94456"/>
                <a:gd name="connsiteY4" fmla="*/ 94964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4"/>
                  </a:moveTo>
                  <a:lnTo>
                    <a:pt x="94199" y="94964"/>
                  </a:lnTo>
                  <a:lnTo>
                    <a:pt x="94199" y="508"/>
                  </a:lnTo>
                  <a:lnTo>
                    <a:pt x="508" y="508"/>
                  </a:lnTo>
                  <a:lnTo>
                    <a:pt x="508" y="9496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F274788-292E-4C83-BCFE-3235D3923E3E}"/>
                </a:ext>
              </a:extLst>
            </p:cNvPr>
            <p:cNvSpPr/>
            <p:nvPr/>
          </p:nvSpPr>
          <p:spPr>
            <a:xfrm>
              <a:off x="8875821" y="3902150"/>
              <a:ext cx="62167" cy="62167"/>
            </a:xfrm>
            <a:custGeom>
              <a:avLst/>
              <a:gdLst>
                <a:gd name="connsiteX0" fmla="*/ 508 w 94456"/>
                <a:gd name="connsiteY0" fmla="*/ 94709 h 94456"/>
                <a:gd name="connsiteX1" fmla="*/ 94454 w 94456"/>
                <a:gd name="connsiteY1" fmla="*/ 94709 h 94456"/>
                <a:gd name="connsiteX2" fmla="*/ 94454 w 94456"/>
                <a:gd name="connsiteY2" fmla="*/ 508 h 94456"/>
                <a:gd name="connsiteX3" fmla="*/ 508 w 94456"/>
                <a:gd name="connsiteY3" fmla="*/ 508 h 94456"/>
                <a:gd name="connsiteX4" fmla="*/ 508 w 94456"/>
                <a:gd name="connsiteY4" fmla="*/ 94709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709"/>
                  </a:moveTo>
                  <a:lnTo>
                    <a:pt x="94454" y="94709"/>
                  </a:lnTo>
                  <a:lnTo>
                    <a:pt x="94454" y="508"/>
                  </a:lnTo>
                  <a:lnTo>
                    <a:pt x="508" y="508"/>
                  </a:lnTo>
                  <a:lnTo>
                    <a:pt x="508" y="94709"/>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C1819D6-A22E-496A-BD09-032B1BD66F63}"/>
                </a:ext>
              </a:extLst>
            </p:cNvPr>
            <p:cNvSpPr/>
            <p:nvPr/>
          </p:nvSpPr>
          <p:spPr>
            <a:xfrm>
              <a:off x="8875821" y="3997145"/>
              <a:ext cx="62167" cy="62167"/>
            </a:xfrm>
            <a:custGeom>
              <a:avLst/>
              <a:gdLst>
                <a:gd name="connsiteX0" fmla="*/ 508 w 94456"/>
                <a:gd name="connsiteY0" fmla="*/ 94964 h 94456"/>
                <a:gd name="connsiteX1" fmla="*/ 94454 w 94456"/>
                <a:gd name="connsiteY1" fmla="*/ 94964 h 94456"/>
                <a:gd name="connsiteX2" fmla="*/ 94454 w 94456"/>
                <a:gd name="connsiteY2" fmla="*/ 508 h 94456"/>
                <a:gd name="connsiteX3" fmla="*/ 508 w 94456"/>
                <a:gd name="connsiteY3" fmla="*/ 508 h 94456"/>
                <a:gd name="connsiteX4" fmla="*/ 508 w 94456"/>
                <a:gd name="connsiteY4" fmla="*/ 94964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4"/>
                  </a:moveTo>
                  <a:lnTo>
                    <a:pt x="94454" y="94964"/>
                  </a:lnTo>
                  <a:lnTo>
                    <a:pt x="94454" y="508"/>
                  </a:lnTo>
                  <a:lnTo>
                    <a:pt x="508" y="508"/>
                  </a:lnTo>
                  <a:lnTo>
                    <a:pt x="508" y="9496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E62AEA8-C944-464F-88C4-06C7B3D1351C}"/>
                </a:ext>
              </a:extLst>
            </p:cNvPr>
            <p:cNvSpPr/>
            <p:nvPr/>
          </p:nvSpPr>
          <p:spPr>
            <a:xfrm>
              <a:off x="8831831" y="3806964"/>
              <a:ext cx="62167" cy="62167"/>
            </a:xfrm>
            <a:custGeom>
              <a:avLst/>
              <a:gdLst>
                <a:gd name="connsiteX0" fmla="*/ 508 w 94456"/>
                <a:gd name="connsiteY0" fmla="*/ 94965 h 94456"/>
                <a:gd name="connsiteX1" fmla="*/ 94454 w 94456"/>
                <a:gd name="connsiteY1" fmla="*/ 94965 h 94456"/>
                <a:gd name="connsiteX2" fmla="*/ 94454 w 94456"/>
                <a:gd name="connsiteY2" fmla="*/ 508 h 94456"/>
                <a:gd name="connsiteX3" fmla="*/ 508 w 94456"/>
                <a:gd name="connsiteY3" fmla="*/ 508 h 94456"/>
                <a:gd name="connsiteX4" fmla="*/ 508 w 94456"/>
                <a:gd name="connsiteY4" fmla="*/ 94965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5"/>
                  </a:moveTo>
                  <a:lnTo>
                    <a:pt x="94454" y="94965"/>
                  </a:lnTo>
                  <a:lnTo>
                    <a:pt x="94454" y="508"/>
                  </a:lnTo>
                  <a:lnTo>
                    <a:pt x="508" y="508"/>
                  </a:lnTo>
                  <a:lnTo>
                    <a:pt x="508" y="94965"/>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D6A9455-322E-4A12-9CD2-1DAD447C74E4}"/>
                </a:ext>
              </a:extLst>
            </p:cNvPr>
            <p:cNvSpPr/>
            <p:nvPr/>
          </p:nvSpPr>
          <p:spPr>
            <a:xfrm>
              <a:off x="8783538" y="3902150"/>
              <a:ext cx="62167" cy="62167"/>
            </a:xfrm>
            <a:custGeom>
              <a:avLst/>
              <a:gdLst>
                <a:gd name="connsiteX0" fmla="*/ 508 w 94456"/>
                <a:gd name="connsiteY0" fmla="*/ 94709 h 94456"/>
                <a:gd name="connsiteX1" fmla="*/ 94454 w 94456"/>
                <a:gd name="connsiteY1" fmla="*/ 94709 h 94456"/>
                <a:gd name="connsiteX2" fmla="*/ 94454 w 94456"/>
                <a:gd name="connsiteY2" fmla="*/ 508 h 94456"/>
                <a:gd name="connsiteX3" fmla="*/ 508 w 94456"/>
                <a:gd name="connsiteY3" fmla="*/ 508 h 94456"/>
                <a:gd name="connsiteX4" fmla="*/ 508 w 94456"/>
                <a:gd name="connsiteY4" fmla="*/ 94709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709"/>
                  </a:moveTo>
                  <a:lnTo>
                    <a:pt x="94454" y="94709"/>
                  </a:lnTo>
                  <a:lnTo>
                    <a:pt x="94454" y="508"/>
                  </a:lnTo>
                  <a:lnTo>
                    <a:pt x="508" y="508"/>
                  </a:lnTo>
                  <a:lnTo>
                    <a:pt x="508" y="94709"/>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AB62FE2-A9E1-47BD-9E38-9ED298A06DDA}"/>
                </a:ext>
              </a:extLst>
            </p:cNvPr>
            <p:cNvSpPr/>
            <p:nvPr/>
          </p:nvSpPr>
          <p:spPr>
            <a:xfrm>
              <a:off x="8783538" y="3997145"/>
              <a:ext cx="62167" cy="62167"/>
            </a:xfrm>
            <a:custGeom>
              <a:avLst/>
              <a:gdLst>
                <a:gd name="connsiteX0" fmla="*/ 508 w 94456"/>
                <a:gd name="connsiteY0" fmla="*/ 94964 h 94456"/>
                <a:gd name="connsiteX1" fmla="*/ 94454 w 94456"/>
                <a:gd name="connsiteY1" fmla="*/ 94964 h 94456"/>
                <a:gd name="connsiteX2" fmla="*/ 94454 w 94456"/>
                <a:gd name="connsiteY2" fmla="*/ 508 h 94456"/>
                <a:gd name="connsiteX3" fmla="*/ 508 w 94456"/>
                <a:gd name="connsiteY3" fmla="*/ 508 h 94456"/>
                <a:gd name="connsiteX4" fmla="*/ 508 w 94456"/>
                <a:gd name="connsiteY4" fmla="*/ 94964 h 94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56" h="94456">
                  <a:moveTo>
                    <a:pt x="508" y="94964"/>
                  </a:moveTo>
                  <a:lnTo>
                    <a:pt x="94454" y="94964"/>
                  </a:lnTo>
                  <a:lnTo>
                    <a:pt x="94454" y="508"/>
                  </a:lnTo>
                  <a:lnTo>
                    <a:pt x="508" y="508"/>
                  </a:lnTo>
                  <a:lnTo>
                    <a:pt x="508" y="9496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7AEFF1D-45D9-4A68-93A7-AAD204A41A07}"/>
                </a:ext>
              </a:extLst>
            </p:cNvPr>
            <p:cNvSpPr/>
            <p:nvPr/>
          </p:nvSpPr>
          <p:spPr>
            <a:xfrm>
              <a:off x="8644239" y="3571990"/>
              <a:ext cx="549876" cy="487304"/>
            </a:xfrm>
            <a:custGeom>
              <a:avLst/>
              <a:gdLst>
                <a:gd name="connsiteX0" fmla="*/ 600171 w 740332"/>
                <a:gd name="connsiteY0" fmla="*/ 403089 h 656087"/>
                <a:gd name="connsiteX1" fmla="*/ 669609 w 740332"/>
                <a:gd name="connsiteY1" fmla="*/ 382921 h 656087"/>
                <a:gd name="connsiteX2" fmla="*/ 669609 w 740332"/>
                <a:gd name="connsiteY2" fmla="*/ 257065 h 656087"/>
                <a:gd name="connsiteX3" fmla="*/ 738792 w 740332"/>
                <a:gd name="connsiteY3" fmla="*/ 257065 h 656087"/>
                <a:gd name="connsiteX4" fmla="*/ 738792 w 740332"/>
                <a:gd name="connsiteY4" fmla="*/ 199370 h 656087"/>
                <a:gd name="connsiteX5" fmla="*/ 371689 w 740332"/>
                <a:gd name="connsiteY5" fmla="*/ 2033 h 656087"/>
                <a:gd name="connsiteX6" fmla="*/ 2033 w 740332"/>
                <a:gd name="connsiteY6" fmla="*/ 199370 h 656087"/>
                <a:gd name="connsiteX7" fmla="*/ 2033 w 740332"/>
                <a:gd name="connsiteY7" fmla="*/ 257065 h 656087"/>
                <a:gd name="connsiteX8" fmla="*/ 77598 w 740332"/>
                <a:gd name="connsiteY8" fmla="*/ 257065 h 656087"/>
                <a:gd name="connsiteX9" fmla="*/ 77598 w 740332"/>
                <a:gd name="connsiteY9" fmla="*/ 656079 h 656087"/>
                <a:gd name="connsiteX10" fmla="*/ 140654 w 740332"/>
                <a:gd name="connsiteY10" fmla="*/ 656079 h 656087"/>
                <a:gd name="connsiteX11" fmla="*/ 140654 w 740332"/>
                <a:gd name="connsiteY11" fmla="*/ 257065 h 656087"/>
                <a:gd name="connsiteX12" fmla="*/ 600171 w 740332"/>
                <a:gd name="connsiteY12" fmla="*/ 257065 h 656087"/>
                <a:gd name="connsiteX13" fmla="*/ 600171 w 740332"/>
                <a:gd name="connsiteY13" fmla="*/ 403089 h 656087"/>
                <a:gd name="connsiteX14" fmla="*/ 600171 w 740332"/>
                <a:gd name="connsiteY14" fmla="*/ 403089 h 65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0332" h="656087">
                  <a:moveTo>
                    <a:pt x="600171" y="403089"/>
                  </a:moveTo>
                  <a:cubicBezTo>
                    <a:pt x="620083" y="394409"/>
                    <a:pt x="643825" y="387772"/>
                    <a:pt x="669609" y="382921"/>
                  </a:cubicBezTo>
                  <a:lnTo>
                    <a:pt x="669609" y="257065"/>
                  </a:lnTo>
                  <a:lnTo>
                    <a:pt x="738792" y="257065"/>
                  </a:lnTo>
                  <a:lnTo>
                    <a:pt x="738792" y="199370"/>
                  </a:lnTo>
                  <a:lnTo>
                    <a:pt x="371689" y="2033"/>
                  </a:lnTo>
                  <a:lnTo>
                    <a:pt x="2033" y="199370"/>
                  </a:lnTo>
                  <a:lnTo>
                    <a:pt x="2033" y="257065"/>
                  </a:lnTo>
                  <a:lnTo>
                    <a:pt x="77598" y="257065"/>
                  </a:lnTo>
                  <a:lnTo>
                    <a:pt x="77598" y="656079"/>
                  </a:lnTo>
                  <a:lnTo>
                    <a:pt x="140654" y="656079"/>
                  </a:lnTo>
                  <a:lnTo>
                    <a:pt x="140654" y="257065"/>
                  </a:lnTo>
                  <a:lnTo>
                    <a:pt x="600171" y="257065"/>
                  </a:lnTo>
                  <a:lnTo>
                    <a:pt x="600171" y="403089"/>
                  </a:lnTo>
                  <a:lnTo>
                    <a:pt x="600171" y="403089"/>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13339643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64DF88A-F8FD-4CDC-8EAF-638C70272CF4}"/>
              </a:ext>
            </a:extLst>
          </p:cNvPr>
          <p:cNvSpPr>
            <a:spLocks noGrp="1"/>
          </p:cNvSpPr>
          <p:nvPr>
            <p:ph type="title"/>
          </p:nvPr>
        </p:nvSpPr>
        <p:spPr>
          <a:xfrm>
            <a:off x="1173480" y="2862555"/>
            <a:ext cx="11018520" cy="553998"/>
          </a:xfrm>
        </p:spPr>
        <p:txBody>
          <a:bodyPr/>
          <a:lstStyle/>
          <a:p>
            <a:r>
              <a:rPr lang="en-US" b="0" spc="0" dirty="0">
                <a:ln>
                  <a:noFill/>
                </a:ln>
                <a:cs typeface="Segoe UI Light" panose="020B0502040204020203" pitchFamily="34" charset="0"/>
              </a:rPr>
              <a:t>Azure Data Lake Store Gen2</a:t>
            </a:r>
            <a:endParaRPr lang="en-US" dirty="0"/>
          </a:p>
        </p:txBody>
      </p:sp>
      <p:pic>
        <p:nvPicPr>
          <p:cNvPr id="76" name="Picture 75">
            <a:extLst>
              <a:ext uri="{FF2B5EF4-FFF2-40B4-BE49-F238E27FC236}">
                <a16:creationId xmlns:a16="http://schemas.microsoft.com/office/drawing/2014/main" id="{719B7985-724C-411B-B8C4-CF55EFF7C35B}"/>
              </a:ext>
            </a:extLst>
          </p:cNvPr>
          <p:cNvPicPr>
            <a:picLocks noChangeAspect="1"/>
          </p:cNvPicPr>
          <p:nvPr/>
        </p:nvPicPr>
        <p:blipFill>
          <a:blip r:embed="rId3"/>
          <a:stretch>
            <a:fillRect/>
          </a:stretch>
        </p:blipFill>
        <p:spPr>
          <a:xfrm>
            <a:off x="7115207" y="1190328"/>
            <a:ext cx="4422071" cy="4477345"/>
          </a:xfrm>
          <a:prstGeom prst="rect">
            <a:avLst/>
          </a:prstGeom>
        </p:spPr>
      </p:pic>
      <p:grpSp>
        <p:nvGrpSpPr>
          <p:cNvPr id="83" name="Group 82">
            <a:extLst>
              <a:ext uri="{FF2B5EF4-FFF2-40B4-BE49-F238E27FC236}">
                <a16:creationId xmlns:a16="http://schemas.microsoft.com/office/drawing/2014/main" id="{C78C792F-9E81-423F-8366-7AA24B071D8A}"/>
              </a:ext>
            </a:extLst>
          </p:cNvPr>
          <p:cNvGrpSpPr/>
          <p:nvPr/>
        </p:nvGrpSpPr>
        <p:grpSpPr>
          <a:xfrm>
            <a:off x="565611" y="1434370"/>
            <a:ext cx="5218113" cy="430887"/>
            <a:chOff x="598487" y="1434370"/>
            <a:chExt cx="5218113" cy="430887"/>
          </a:xfrm>
        </p:grpSpPr>
        <p:sp>
          <p:nvSpPr>
            <p:cNvPr id="81" name="arrow_15_bidi">
              <a:extLst>
                <a:ext uri="{FF2B5EF4-FFF2-40B4-BE49-F238E27FC236}">
                  <a16:creationId xmlns:a16="http://schemas.microsoft.com/office/drawing/2014/main" id="{F913C478-B1E7-42DF-8AE6-B9A23C8BDEE8}"/>
                </a:ext>
              </a:extLst>
            </p:cNvPr>
            <p:cNvSpPr>
              <a:spLocks noChangeAspect="1" noEditPoints="1"/>
            </p:cNvSpPr>
            <p:nvPr/>
          </p:nvSpPr>
          <p:spPr bwMode="auto">
            <a:xfrm rot="10800000" flipH="1">
              <a:off x="598487" y="1512653"/>
              <a:ext cx="275573" cy="27432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2" name="Text Placeholder 4">
              <a:extLst>
                <a:ext uri="{FF2B5EF4-FFF2-40B4-BE49-F238E27FC236}">
                  <a16:creationId xmlns:a16="http://schemas.microsoft.com/office/drawing/2014/main" id="{BA307B76-9001-42C6-9724-BEB128DB7660}"/>
                </a:ext>
              </a:extLst>
            </p:cNvPr>
            <p:cNvSpPr txBox="1">
              <a:spLocks/>
            </p:cNvSpPr>
            <p:nvPr/>
          </p:nvSpPr>
          <p:spPr>
            <a:xfrm>
              <a:off x="1068309" y="1434370"/>
              <a:ext cx="4748291" cy="43088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2400"/>
                </a:spcAft>
                <a:buClrTx/>
                <a:buSzPct val="90000"/>
                <a:buFont typeface="Wingdings" panose="05000000000000000000" pitchFamily="2" charset="2"/>
                <a:buNone/>
                <a:tabLst/>
                <a:defRPr sz="28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24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Introductions</a:t>
              </a:r>
            </a:p>
          </p:txBody>
        </p:sp>
      </p:grpSp>
      <p:sp>
        <p:nvSpPr>
          <p:cNvPr id="74" name="Oval 73">
            <a:extLst>
              <a:ext uri="{FF2B5EF4-FFF2-40B4-BE49-F238E27FC236}">
                <a16:creationId xmlns:a16="http://schemas.microsoft.com/office/drawing/2014/main" id="{EAA04E94-B44C-47B6-AFD6-7FB395B80766}"/>
              </a:ext>
            </a:extLst>
          </p:cNvPr>
          <p:cNvSpPr/>
          <p:nvPr/>
        </p:nvSpPr>
        <p:spPr bwMode="auto">
          <a:xfrm>
            <a:off x="9204709" y="7718379"/>
            <a:ext cx="2036498" cy="20364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2B88535-C9CA-4844-AEE3-28D5D38D9554}"/>
              </a:ext>
            </a:extLst>
          </p:cNvPr>
          <p:cNvSpPr/>
          <p:nvPr/>
        </p:nvSpPr>
        <p:spPr bwMode="auto">
          <a:xfrm>
            <a:off x="6446495" y="7718379"/>
            <a:ext cx="2036498" cy="20364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68F83C82-8DD3-4453-9F90-6D3F0153E943}"/>
              </a:ext>
            </a:extLst>
          </p:cNvPr>
          <p:cNvSpPr/>
          <p:nvPr/>
        </p:nvSpPr>
        <p:spPr bwMode="auto">
          <a:xfrm>
            <a:off x="3688281" y="7718379"/>
            <a:ext cx="2036498" cy="20364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AA136B2D-BF56-4B99-8636-4F0936A27A07}"/>
              </a:ext>
            </a:extLst>
          </p:cNvPr>
          <p:cNvSpPr/>
          <p:nvPr/>
        </p:nvSpPr>
        <p:spPr bwMode="auto">
          <a:xfrm>
            <a:off x="930066" y="7718379"/>
            <a:ext cx="2036498" cy="203649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itle 1">
            <a:extLst>
              <a:ext uri="{FF2B5EF4-FFF2-40B4-BE49-F238E27FC236}">
                <a16:creationId xmlns:a16="http://schemas.microsoft.com/office/drawing/2014/main" id="{3F34F7E3-7EA2-4C55-BD9E-78155AB303C3}"/>
              </a:ext>
            </a:extLst>
          </p:cNvPr>
          <p:cNvSpPr txBox="1">
            <a:spLocks/>
          </p:cNvSpPr>
          <p:nvPr/>
        </p:nvSpPr>
        <p:spPr>
          <a:xfrm>
            <a:off x="9196238" y="7137876"/>
            <a:ext cx="2053440" cy="400110"/>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Trusted</a:t>
            </a:r>
          </a:p>
        </p:txBody>
      </p:sp>
      <p:sp>
        <p:nvSpPr>
          <p:cNvPr id="89" name="Title 1">
            <a:extLst>
              <a:ext uri="{FF2B5EF4-FFF2-40B4-BE49-F238E27FC236}">
                <a16:creationId xmlns:a16="http://schemas.microsoft.com/office/drawing/2014/main" id="{950E7686-59AC-4135-9915-A667EB9E0FD5}"/>
              </a:ext>
            </a:extLst>
          </p:cNvPr>
          <p:cNvSpPr txBox="1">
            <a:spLocks/>
          </p:cNvSpPr>
          <p:nvPr/>
        </p:nvSpPr>
        <p:spPr>
          <a:xfrm>
            <a:off x="6438024" y="7137876"/>
            <a:ext cx="2053440" cy="400110"/>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Intelligent</a:t>
            </a:r>
          </a:p>
        </p:txBody>
      </p:sp>
      <p:grpSp>
        <p:nvGrpSpPr>
          <p:cNvPr id="90" name="Group 89">
            <a:extLst>
              <a:ext uri="{FF2B5EF4-FFF2-40B4-BE49-F238E27FC236}">
                <a16:creationId xmlns:a16="http://schemas.microsoft.com/office/drawing/2014/main" id="{5108A3CC-AA98-4267-8E40-B8D9CA768F80}"/>
              </a:ext>
            </a:extLst>
          </p:cNvPr>
          <p:cNvGrpSpPr/>
          <p:nvPr/>
        </p:nvGrpSpPr>
        <p:grpSpPr>
          <a:xfrm>
            <a:off x="6581775" y="7867468"/>
            <a:ext cx="1765938" cy="1765942"/>
            <a:chOff x="6578423" y="2125001"/>
            <a:chExt cx="1706833" cy="1706834"/>
          </a:xfrm>
        </p:grpSpPr>
        <p:sp>
          <p:nvSpPr>
            <p:cNvPr id="91" name="Oval 9">
              <a:extLst>
                <a:ext uri="{FF2B5EF4-FFF2-40B4-BE49-F238E27FC236}">
                  <a16:creationId xmlns:a16="http://schemas.microsoft.com/office/drawing/2014/main" id="{FDC10C43-0C12-4B82-89EB-7D82E339F3A8}"/>
                </a:ext>
              </a:extLst>
            </p:cNvPr>
            <p:cNvSpPr>
              <a:spLocks noChangeArrowheads="1"/>
            </p:cNvSpPr>
            <p:nvPr/>
          </p:nvSpPr>
          <p:spPr bwMode="auto">
            <a:xfrm>
              <a:off x="6578423" y="21250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92" name="Freeform 10">
              <a:extLst>
                <a:ext uri="{FF2B5EF4-FFF2-40B4-BE49-F238E27FC236}">
                  <a16:creationId xmlns:a16="http://schemas.microsoft.com/office/drawing/2014/main" id="{61071460-B525-4A5C-B17C-4034686BA73F}"/>
                </a:ext>
              </a:extLst>
            </p:cNvPr>
            <p:cNvSpPr>
              <a:spLocks/>
            </p:cNvSpPr>
            <p:nvPr/>
          </p:nvSpPr>
          <p:spPr bwMode="auto">
            <a:xfrm>
              <a:off x="7379274" y="3373804"/>
              <a:ext cx="104101" cy="30809"/>
            </a:xfrm>
            <a:custGeom>
              <a:avLst/>
              <a:gdLst>
                <a:gd name="T0" fmla="*/ 0 w 64"/>
                <a:gd name="T1" fmla="*/ 0 h 19"/>
                <a:gd name="T2" fmla="*/ 32 w 64"/>
                <a:gd name="T3" fmla="*/ 19 h 19"/>
                <a:gd name="T4" fmla="*/ 64 w 64"/>
                <a:gd name="T5" fmla="*/ 0 h 19"/>
                <a:gd name="T6" fmla="*/ 0 w 64"/>
                <a:gd name="T7" fmla="*/ 0 h 19"/>
              </a:gdLst>
              <a:ahLst/>
              <a:cxnLst>
                <a:cxn ang="0">
                  <a:pos x="T0" y="T1"/>
                </a:cxn>
                <a:cxn ang="0">
                  <a:pos x="T2" y="T3"/>
                </a:cxn>
                <a:cxn ang="0">
                  <a:pos x="T4" y="T5"/>
                </a:cxn>
                <a:cxn ang="0">
                  <a:pos x="T6" y="T7"/>
                </a:cxn>
              </a:cxnLst>
              <a:rect l="0" t="0" r="r" b="b"/>
              <a:pathLst>
                <a:path w="64" h="19">
                  <a:moveTo>
                    <a:pt x="0" y="0"/>
                  </a:moveTo>
                  <a:cubicBezTo>
                    <a:pt x="0" y="0"/>
                    <a:pt x="2" y="19"/>
                    <a:pt x="32" y="19"/>
                  </a:cubicBezTo>
                  <a:cubicBezTo>
                    <a:pt x="61" y="19"/>
                    <a:pt x="64" y="0"/>
                    <a:pt x="64" y="0"/>
                  </a:cubicBezTo>
                  <a:lnTo>
                    <a:pt x="0" y="0"/>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11">
              <a:extLst>
                <a:ext uri="{FF2B5EF4-FFF2-40B4-BE49-F238E27FC236}">
                  <a16:creationId xmlns:a16="http://schemas.microsoft.com/office/drawing/2014/main" id="{6D047429-D2C3-4760-A05B-1623762A2B3C}"/>
                </a:ext>
              </a:extLst>
            </p:cNvPr>
            <p:cNvSpPr>
              <a:spLocks/>
            </p:cNvSpPr>
            <p:nvPr/>
          </p:nvSpPr>
          <p:spPr bwMode="auto">
            <a:xfrm>
              <a:off x="7314340" y="3168409"/>
              <a:ext cx="234999" cy="205395"/>
            </a:xfrm>
            <a:custGeom>
              <a:avLst/>
              <a:gdLst>
                <a:gd name="T0" fmla="*/ 72 w 144"/>
                <a:gd name="T1" fmla="*/ 0 h 126"/>
                <a:gd name="T2" fmla="*/ 72 w 144"/>
                <a:gd name="T3" fmla="*/ 0 h 126"/>
                <a:gd name="T4" fmla="*/ 0 w 144"/>
                <a:gd name="T5" fmla="*/ 0 h 126"/>
                <a:gd name="T6" fmla="*/ 0 w 144"/>
                <a:gd name="T7" fmla="*/ 101 h 126"/>
                <a:gd name="T8" fmla="*/ 40 w 144"/>
                <a:gd name="T9" fmla="*/ 126 h 126"/>
                <a:gd name="T10" fmla="*/ 72 w 144"/>
                <a:gd name="T11" fmla="*/ 126 h 126"/>
                <a:gd name="T12" fmla="*/ 72 w 144"/>
                <a:gd name="T13" fmla="*/ 126 h 126"/>
                <a:gd name="T14" fmla="*/ 103 w 144"/>
                <a:gd name="T15" fmla="*/ 126 h 126"/>
                <a:gd name="T16" fmla="*/ 144 w 144"/>
                <a:gd name="T17" fmla="*/ 101 h 126"/>
                <a:gd name="T18" fmla="*/ 144 w 144"/>
                <a:gd name="T19" fmla="*/ 0 h 126"/>
                <a:gd name="T20" fmla="*/ 72 w 144"/>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12">
              <a:extLst>
                <a:ext uri="{FF2B5EF4-FFF2-40B4-BE49-F238E27FC236}">
                  <a16:creationId xmlns:a16="http://schemas.microsoft.com/office/drawing/2014/main" id="{5AF75573-4F71-41F9-A47E-73A502250372}"/>
                </a:ext>
              </a:extLst>
            </p:cNvPr>
            <p:cNvSpPr>
              <a:spLocks/>
            </p:cNvSpPr>
            <p:nvPr/>
          </p:nvSpPr>
          <p:spPr bwMode="auto">
            <a:xfrm>
              <a:off x="7147367" y="2544007"/>
              <a:ext cx="565853" cy="629537"/>
            </a:xfrm>
            <a:custGeom>
              <a:avLst/>
              <a:gdLst>
                <a:gd name="T0" fmla="*/ 323 w 347"/>
                <a:gd name="T1" fmla="*/ 88 h 386"/>
                <a:gd name="T2" fmla="*/ 174 w 347"/>
                <a:gd name="T3" fmla="*/ 0 h 386"/>
                <a:gd name="T4" fmla="*/ 25 w 347"/>
                <a:gd name="T5" fmla="*/ 88 h 386"/>
                <a:gd name="T6" fmla="*/ 5 w 347"/>
                <a:gd name="T7" fmla="*/ 194 h 386"/>
                <a:gd name="T8" fmla="*/ 60 w 347"/>
                <a:gd name="T9" fmla="*/ 296 h 386"/>
                <a:gd name="T10" fmla="*/ 83 w 347"/>
                <a:gd name="T11" fmla="*/ 367 h 386"/>
                <a:gd name="T12" fmla="*/ 102 w 347"/>
                <a:gd name="T13" fmla="*/ 384 h 386"/>
                <a:gd name="T14" fmla="*/ 174 w 347"/>
                <a:gd name="T15" fmla="*/ 384 h 386"/>
                <a:gd name="T16" fmla="*/ 246 w 347"/>
                <a:gd name="T17" fmla="*/ 384 h 386"/>
                <a:gd name="T18" fmla="*/ 265 w 347"/>
                <a:gd name="T19" fmla="*/ 367 h 386"/>
                <a:gd name="T20" fmla="*/ 288 w 347"/>
                <a:gd name="T21" fmla="*/ 296 h 386"/>
                <a:gd name="T22" fmla="*/ 343 w 347"/>
                <a:gd name="T23" fmla="*/ 194 h 386"/>
                <a:gd name="T24" fmla="*/ 323 w 347"/>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44785058-C0C0-420A-AE00-CB68AA7550FA}"/>
                </a:ext>
              </a:extLst>
            </p:cNvPr>
            <p:cNvSpPr>
              <a:spLocks/>
            </p:cNvSpPr>
            <p:nvPr/>
          </p:nvSpPr>
          <p:spPr bwMode="auto">
            <a:xfrm>
              <a:off x="7404010" y="2544007"/>
              <a:ext cx="309209" cy="629537"/>
            </a:xfrm>
            <a:custGeom>
              <a:avLst/>
              <a:gdLst>
                <a:gd name="T0" fmla="*/ 166 w 190"/>
                <a:gd name="T1" fmla="*/ 88 h 386"/>
                <a:gd name="T2" fmla="*/ 17 w 190"/>
                <a:gd name="T3" fmla="*/ 0 h 386"/>
                <a:gd name="T4" fmla="*/ 0 w 190"/>
                <a:gd name="T5" fmla="*/ 0 h 386"/>
                <a:gd name="T6" fmla="*/ 133 w 190"/>
                <a:gd name="T7" fmla="*/ 88 h 386"/>
                <a:gd name="T8" fmla="*/ 153 w 190"/>
                <a:gd name="T9" fmla="*/ 194 h 386"/>
                <a:gd name="T10" fmla="*/ 98 w 190"/>
                <a:gd name="T11" fmla="*/ 296 h 386"/>
                <a:gd name="T12" fmla="*/ 75 w 190"/>
                <a:gd name="T13" fmla="*/ 367 h 386"/>
                <a:gd name="T14" fmla="*/ 58 w 190"/>
                <a:gd name="T15" fmla="*/ 384 h 386"/>
                <a:gd name="T16" fmla="*/ 89 w 190"/>
                <a:gd name="T17" fmla="*/ 384 h 386"/>
                <a:gd name="T18" fmla="*/ 108 w 190"/>
                <a:gd name="T19" fmla="*/ 367 h 386"/>
                <a:gd name="T20" fmla="*/ 131 w 190"/>
                <a:gd name="T21" fmla="*/ 296 h 386"/>
                <a:gd name="T22" fmla="*/ 186 w 190"/>
                <a:gd name="T23" fmla="*/ 194 h 386"/>
                <a:gd name="T24" fmla="*/ 166 w 190"/>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14">
              <a:extLst>
                <a:ext uri="{FF2B5EF4-FFF2-40B4-BE49-F238E27FC236}">
                  <a16:creationId xmlns:a16="http://schemas.microsoft.com/office/drawing/2014/main" id="{B63CC595-F937-4917-9D34-74A954669500}"/>
                </a:ext>
              </a:extLst>
            </p:cNvPr>
            <p:cNvSpPr>
              <a:spLocks/>
            </p:cNvSpPr>
            <p:nvPr/>
          </p:nvSpPr>
          <p:spPr bwMode="auto">
            <a:xfrm>
              <a:off x="7295788" y="3191002"/>
              <a:ext cx="269012" cy="63673"/>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15">
              <a:extLst>
                <a:ext uri="{FF2B5EF4-FFF2-40B4-BE49-F238E27FC236}">
                  <a16:creationId xmlns:a16="http://schemas.microsoft.com/office/drawing/2014/main" id="{BF0E9D0C-BEED-48BD-8C52-3E3291C2C4D4}"/>
                </a:ext>
              </a:extLst>
            </p:cNvPr>
            <p:cNvSpPr>
              <a:spLocks/>
            </p:cNvSpPr>
            <p:nvPr/>
          </p:nvSpPr>
          <p:spPr bwMode="auto">
            <a:xfrm>
              <a:off x="7295788" y="3230027"/>
              <a:ext cx="269012" cy="63673"/>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6">
              <a:extLst>
                <a:ext uri="{FF2B5EF4-FFF2-40B4-BE49-F238E27FC236}">
                  <a16:creationId xmlns:a16="http://schemas.microsoft.com/office/drawing/2014/main" id="{FEEF8EBF-D46A-4B0F-8C48-3224E4DA8C44}"/>
                </a:ext>
              </a:extLst>
            </p:cNvPr>
            <p:cNvSpPr>
              <a:spLocks/>
            </p:cNvSpPr>
            <p:nvPr/>
          </p:nvSpPr>
          <p:spPr bwMode="auto">
            <a:xfrm>
              <a:off x="7295788" y="3271106"/>
              <a:ext cx="269012" cy="63673"/>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7">
              <a:extLst>
                <a:ext uri="{FF2B5EF4-FFF2-40B4-BE49-F238E27FC236}">
                  <a16:creationId xmlns:a16="http://schemas.microsoft.com/office/drawing/2014/main" id="{471B74A3-EB74-411E-8FC4-01F5DDD6CF1E}"/>
                </a:ext>
              </a:extLst>
            </p:cNvPr>
            <p:cNvSpPr>
              <a:spLocks noEditPoints="1"/>
            </p:cNvSpPr>
            <p:nvPr/>
          </p:nvSpPr>
          <p:spPr bwMode="auto">
            <a:xfrm>
              <a:off x="7287542" y="2835668"/>
              <a:ext cx="285503" cy="334794"/>
            </a:xfrm>
            <a:custGeom>
              <a:avLst/>
              <a:gdLst>
                <a:gd name="T0" fmla="*/ 114 w 175"/>
                <a:gd name="T1" fmla="*/ 205 h 205"/>
                <a:gd name="T2" fmla="*/ 100 w 175"/>
                <a:gd name="T3" fmla="*/ 205 h 205"/>
                <a:gd name="T4" fmla="*/ 100 w 175"/>
                <a:gd name="T5" fmla="*/ 75 h 205"/>
                <a:gd name="T6" fmla="*/ 76 w 175"/>
                <a:gd name="T7" fmla="*/ 75 h 205"/>
                <a:gd name="T8" fmla="*/ 76 w 175"/>
                <a:gd name="T9" fmla="*/ 205 h 205"/>
                <a:gd name="T10" fmla="*/ 61 w 175"/>
                <a:gd name="T11" fmla="*/ 205 h 205"/>
                <a:gd name="T12" fmla="*/ 61 w 175"/>
                <a:gd name="T13" fmla="*/ 75 h 205"/>
                <a:gd name="T14" fmla="*/ 38 w 175"/>
                <a:gd name="T15" fmla="*/ 75 h 205"/>
                <a:gd name="T16" fmla="*/ 0 w 175"/>
                <a:gd name="T17" fmla="*/ 37 h 205"/>
                <a:gd name="T18" fmla="*/ 38 w 175"/>
                <a:gd name="T19" fmla="*/ 0 h 205"/>
                <a:gd name="T20" fmla="*/ 76 w 175"/>
                <a:gd name="T21" fmla="*/ 37 h 205"/>
                <a:gd name="T22" fmla="*/ 76 w 175"/>
                <a:gd name="T23" fmla="*/ 61 h 205"/>
                <a:gd name="T24" fmla="*/ 100 w 175"/>
                <a:gd name="T25" fmla="*/ 61 h 205"/>
                <a:gd name="T26" fmla="*/ 100 w 175"/>
                <a:gd name="T27" fmla="*/ 37 h 205"/>
                <a:gd name="T28" fmla="*/ 137 w 175"/>
                <a:gd name="T29" fmla="*/ 0 h 205"/>
                <a:gd name="T30" fmla="*/ 175 w 175"/>
                <a:gd name="T31" fmla="*/ 37 h 205"/>
                <a:gd name="T32" fmla="*/ 137 w 175"/>
                <a:gd name="T33" fmla="*/ 75 h 205"/>
                <a:gd name="T34" fmla="*/ 114 w 175"/>
                <a:gd name="T35" fmla="*/ 75 h 205"/>
                <a:gd name="T36" fmla="*/ 114 w 175"/>
                <a:gd name="T37" fmla="*/ 205 h 205"/>
                <a:gd name="T38" fmla="*/ 114 w 175"/>
                <a:gd name="T39" fmla="*/ 61 h 205"/>
                <a:gd name="T40" fmla="*/ 137 w 175"/>
                <a:gd name="T41" fmla="*/ 61 h 205"/>
                <a:gd name="T42" fmla="*/ 161 w 175"/>
                <a:gd name="T43" fmla="*/ 37 h 205"/>
                <a:gd name="T44" fmla="*/ 137 w 175"/>
                <a:gd name="T45" fmla="*/ 14 h 205"/>
                <a:gd name="T46" fmla="*/ 114 w 175"/>
                <a:gd name="T47" fmla="*/ 37 h 205"/>
                <a:gd name="T48" fmla="*/ 114 w 175"/>
                <a:gd name="T49" fmla="*/ 61 h 205"/>
                <a:gd name="T50" fmla="*/ 38 w 175"/>
                <a:gd name="T51" fmla="*/ 14 h 205"/>
                <a:gd name="T52" fmla="*/ 15 w 175"/>
                <a:gd name="T53" fmla="*/ 37 h 205"/>
                <a:gd name="T54" fmla="*/ 38 w 175"/>
                <a:gd name="T55" fmla="*/ 61 h 205"/>
                <a:gd name="T56" fmla="*/ 61 w 175"/>
                <a:gd name="T57" fmla="*/ 61 h 205"/>
                <a:gd name="T58" fmla="*/ 61 w 175"/>
                <a:gd name="T59" fmla="*/ 37 h 205"/>
                <a:gd name="T60" fmla="*/ 38 w 175"/>
                <a:gd name="T61" fmla="*/ 1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18">
              <a:extLst>
                <a:ext uri="{FF2B5EF4-FFF2-40B4-BE49-F238E27FC236}">
                  <a16:creationId xmlns:a16="http://schemas.microsoft.com/office/drawing/2014/main" id="{585A5442-A5A1-41A2-9DA4-B9F682A892DD}"/>
                </a:ext>
              </a:extLst>
            </p:cNvPr>
            <p:cNvSpPr>
              <a:spLocks/>
            </p:cNvSpPr>
            <p:nvPr/>
          </p:nvSpPr>
          <p:spPr bwMode="auto">
            <a:xfrm>
              <a:off x="7338046" y="3274187"/>
              <a:ext cx="80394" cy="41079"/>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9">
              <a:extLst>
                <a:ext uri="{FF2B5EF4-FFF2-40B4-BE49-F238E27FC236}">
                  <a16:creationId xmlns:a16="http://schemas.microsoft.com/office/drawing/2014/main" id="{81E1CE22-8C08-49AF-B5BA-8745FB38662B}"/>
                </a:ext>
              </a:extLst>
            </p:cNvPr>
            <p:cNvSpPr>
              <a:spLocks/>
            </p:cNvSpPr>
            <p:nvPr/>
          </p:nvSpPr>
          <p:spPr bwMode="auto">
            <a:xfrm>
              <a:off x="7338046" y="3194083"/>
              <a:ext cx="80394" cy="41079"/>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20">
              <a:extLst>
                <a:ext uri="{FF2B5EF4-FFF2-40B4-BE49-F238E27FC236}">
                  <a16:creationId xmlns:a16="http://schemas.microsoft.com/office/drawing/2014/main" id="{C886DBC5-285B-41A2-A271-00C978F073EA}"/>
                </a:ext>
              </a:extLst>
            </p:cNvPr>
            <p:cNvSpPr>
              <a:spLocks/>
            </p:cNvSpPr>
            <p:nvPr/>
          </p:nvSpPr>
          <p:spPr bwMode="auto">
            <a:xfrm>
              <a:off x="7338046" y="3235162"/>
              <a:ext cx="80394" cy="41079"/>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3" name="Title 1">
            <a:extLst>
              <a:ext uri="{FF2B5EF4-FFF2-40B4-BE49-F238E27FC236}">
                <a16:creationId xmlns:a16="http://schemas.microsoft.com/office/drawing/2014/main" id="{CDA557DE-7AEC-432F-8A90-7C6D4D33C5E5}"/>
              </a:ext>
            </a:extLst>
          </p:cNvPr>
          <p:cNvSpPr txBox="1">
            <a:spLocks/>
          </p:cNvSpPr>
          <p:nvPr/>
        </p:nvSpPr>
        <p:spPr>
          <a:xfrm>
            <a:off x="3679810" y="7137876"/>
            <a:ext cx="2053440" cy="400110"/>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Hybrid</a:t>
            </a:r>
          </a:p>
        </p:txBody>
      </p:sp>
      <p:grpSp>
        <p:nvGrpSpPr>
          <p:cNvPr id="104" name="Group 103">
            <a:extLst>
              <a:ext uri="{FF2B5EF4-FFF2-40B4-BE49-F238E27FC236}">
                <a16:creationId xmlns:a16="http://schemas.microsoft.com/office/drawing/2014/main" id="{EF08EA9D-8918-4276-8B54-E6EAEF357035}"/>
              </a:ext>
            </a:extLst>
          </p:cNvPr>
          <p:cNvGrpSpPr/>
          <p:nvPr/>
        </p:nvGrpSpPr>
        <p:grpSpPr>
          <a:xfrm>
            <a:off x="3823561" y="7867468"/>
            <a:ext cx="1765938" cy="1765942"/>
            <a:chOff x="3906743" y="2125001"/>
            <a:chExt cx="1706833" cy="1706834"/>
          </a:xfrm>
        </p:grpSpPr>
        <p:sp>
          <p:nvSpPr>
            <p:cNvPr id="105" name="Oval 5">
              <a:extLst>
                <a:ext uri="{FF2B5EF4-FFF2-40B4-BE49-F238E27FC236}">
                  <a16:creationId xmlns:a16="http://schemas.microsoft.com/office/drawing/2014/main" id="{D800C65C-96E1-4725-AB29-A478DBC403C8}"/>
                </a:ext>
              </a:extLst>
            </p:cNvPr>
            <p:cNvSpPr>
              <a:spLocks noChangeArrowheads="1"/>
            </p:cNvSpPr>
            <p:nvPr/>
          </p:nvSpPr>
          <p:spPr bwMode="auto">
            <a:xfrm>
              <a:off x="3906743" y="21250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06" name="Freeform 6">
              <a:extLst>
                <a:ext uri="{FF2B5EF4-FFF2-40B4-BE49-F238E27FC236}">
                  <a16:creationId xmlns:a16="http://schemas.microsoft.com/office/drawing/2014/main" id="{C7A92C38-49A5-4666-9ACD-6ABBE372F9AE}"/>
                </a:ext>
              </a:extLst>
            </p:cNvPr>
            <p:cNvSpPr>
              <a:spLocks/>
            </p:cNvSpPr>
            <p:nvPr/>
          </p:nvSpPr>
          <p:spPr bwMode="auto">
            <a:xfrm>
              <a:off x="4760675" y="2780212"/>
              <a:ext cx="606714" cy="388197"/>
            </a:xfrm>
            <a:custGeom>
              <a:avLst/>
              <a:gdLst>
                <a:gd name="T0" fmla="*/ 68 w 372"/>
                <a:gd name="T1" fmla="*/ 238 h 238"/>
                <a:gd name="T2" fmla="*/ 68 w 372"/>
                <a:gd name="T3" fmla="*/ 238 h 238"/>
                <a:gd name="T4" fmla="*/ 0 w 372"/>
                <a:gd name="T5" fmla="*/ 166 h 238"/>
                <a:gd name="T6" fmla="*/ 71 w 372"/>
                <a:gd name="T7" fmla="*/ 94 h 238"/>
                <a:gd name="T8" fmla="*/ 71 w 372"/>
                <a:gd name="T9" fmla="*/ 94 h 238"/>
                <a:gd name="T10" fmla="*/ 173 w 372"/>
                <a:gd name="T11" fmla="*/ 0 h 238"/>
                <a:gd name="T12" fmla="*/ 260 w 372"/>
                <a:gd name="T13" fmla="*/ 50 h 238"/>
                <a:gd name="T14" fmla="*/ 279 w 372"/>
                <a:gd name="T15" fmla="*/ 48 h 238"/>
                <a:gd name="T16" fmla="*/ 372 w 372"/>
                <a:gd name="T17" fmla="*/ 143 h 238"/>
                <a:gd name="T18" fmla="*/ 279 w 372"/>
                <a:gd name="T19" fmla="*/ 238 h 238"/>
                <a:gd name="T20" fmla="*/ 68 w 372"/>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238">
                  <a:moveTo>
                    <a:pt x="68" y="238"/>
                  </a:moveTo>
                  <a:cubicBezTo>
                    <a:pt x="68" y="238"/>
                    <a:pt x="68" y="238"/>
                    <a:pt x="68" y="238"/>
                  </a:cubicBezTo>
                  <a:cubicBezTo>
                    <a:pt x="30" y="237"/>
                    <a:pt x="0" y="205"/>
                    <a:pt x="0" y="166"/>
                  </a:cubicBezTo>
                  <a:cubicBezTo>
                    <a:pt x="0" y="126"/>
                    <a:pt x="31" y="94"/>
                    <a:pt x="71" y="94"/>
                  </a:cubicBezTo>
                  <a:cubicBezTo>
                    <a:pt x="71" y="94"/>
                    <a:pt x="71" y="94"/>
                    <a:pt x="71" y="94"/>
                  </a:cubicBezTo>
                  <a:cubicBezTo>
                    <a:pt x="76" y="41"/>
                    <a:pt x="120" y="0"/>
                    <a:pt x="173" y="0"/>
                  </a:cubicBezTo>
                  <a:cubicBezTo>
                    <a:pt x="210" y="0"/>
                    <a:pt x="241" y="20"/>
                    <a:pt x="260" y="50"/>
                  </a:cubicBezTo>
                  <a:cubicBezTo>
                    <a:pt x="266" y="48"/>
                    <a:pt x="273" y="48"/>
                    <a:pt x="279" y="48"/>
                  </a:cubicBezTo>
                  <a:cubicBezTo>
                    <a:pt x="330" y="48"/>
                    <a:pt x="372" y="90"/>
                    <a:pt x="372" y="143"/>
                  </a:cubicBezTo>
                  <a:cubicBezTo>
                    <a:pt x="372" y="196"/>
                    <a:pt x="330" y="238"/>
                    <a:pt x="279" y="238"/>
                  </a:cubicBezTo>
                  <a:lnTo>
                    <a:pt x="68" y="23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7">
              <a:extLst>
                <a:ext uri="{FF2B5EF4-FFF2-40B4-BE49-F238E27FC236}">
                  <a16:creationId xmlns:a16="http://schemas.microsoft.com/office/drawing/2014/main" id="{3E02E018-7F39-42C8-B2B0-B946A603A9A2}"/>
                </a:ext>
              </a:extLst>
            </p:cNvPr>
            <p:cNvSpPr>
              <a:spLocks/>
            </p:cNvSpPr>
            <p:nvPr/>
          </p:nvSpPr>
          <p:spPr bwMode="auto">
            <a:xfrm>
              <a:off x="4274480" y="2696000"/>
              <a:ext cx="887924" cy="564837"/>
            </a:xfrm>
            <a:custGeom>
              <a:avLst/>
              <a:gdLst>
                <a:gd name="T0" fmla="*/ 444 w 544"/>
                <a:gd name="T1" fmla="*/ 347 h 347"/>
                <a:gd name="T2" fmla="*/ 444 w 544"/>
                <a:gd name="T3" fmla="*/ 347 h 347"/>
                <a:gd name="T4" fmla="*/ 544 w 544"/>
                <a:gd name="T5" fmla="*/ 243 h 347"/>
                <a:gd name="T6" fmla="*/ 440 w 544"/>
                <a:gd name="T7" fmla="*/ 136 h 347"/>
                <a:gd name="T8" fmla="*/ 440 w 544"/>
                <a:gd name="T9" fmla="*/ 136 h 347"/>
                <a:gd name="T10" fmla="*/ 291 w 544"/>
                <a:gd name="T11" fmla="*/ 0 h 347"/>
                <a:gd name="T12" fmla="*/ 165 w 544"/>
                <a:gd name="T13" fmla="*/ 72 h 347"/>
                <a:gd name="T14" fmla="*/ 136 w 544"/>
                <a:gd name="T15" fmla="*/ 70 h 347"/>
                <a:gd name="T16" fmla="*/ 0 w 544"/>
                <a:gd name="T17" fmla="*/ 209 h 347"/>
                <a:gd name="T18" fmla="*/ 136 w 544"/>
                <a:gd name="T19" fmla="*/ 347 h 347"/>
                <a:gd name="T20" fmla="*/ 444 w 544"/>
                <a:gd name="T21"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4" h="347">
                  <a:moveTo>
                    <a:pt x="444" y="347"/>
                  </a:moveTo>
                  <a:cubicBezTo>
                    <a:pt x="444" y="347"/>
                    <a:pt x="444" y="347"/>
                    <a:pt x="444" y="347"/>
                  </a:cubicBezTo>
                  <a:cubicBezTo>
                    <a:pt x="500" y="345"/>
                    <a:pt x="544" y="299"/>
                    <a:pt x="544" y="243"/>
                  </a:cubicBezTo>
                  <a:cubicBezTo>
                    <a:pt x="544" y="183"/>
                    <a:pt x="498" y="136"/>
                    <a:pt x="440" y="136"/>
                  </a:cubicBezTo>
                  <a:cubicBezTo>
                    <a:pt x="440" y="136"/>
                    <a:pt x="440" y="136"/>
                    <a:pt x="440" y="136"/>
                  </a:cubicBezTo>
                  <a:cubicBezTo>
                    <a:pt x="432" y="59"/>
                    <a:pt x="368" y="0"/>
                    <a:pt x="291" y="0"/>
                  </a:cubicBezTo>
                  <a:cubicBezTo>
                    <a:pt x="237" y="0"/>
                    <a:pt x="191" y="29"/>
                    <a:pt x="165" y="72"/>
                  </a:cubicBezTo>
                  <a:cubicBezTo>
                    <a:pt x="155" y="70"/>
                    <a:pt x="146" y="70"/>
                    <a:pt x="136" y="70"/>
                  </a:cubicBezTo>
                  <a:cubicBezTo>
                    <a:pt x="62" y="70"/>
                    <a:pt x="0" y="132"/>
                    <a:pt x="0" y="209"/>
                  </a:cubicBezTo>
                  <a:cubicBezTo>
                    <a:pt x="0" y="286"/>
                    <a:pt x="62" y="347"/>
                    <a:pt x="136" y="347"/>
                  </a:cubicBezTo>
                  <a:lnTo>
                    <a:pt x="444" y="3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8">
              <a:extLst>
                <a:ext uri="{FF2B5EF4-FFF2-40B4-BE49-F238E27FC236}">
                  <a16:creationId xmlns:a16="http://schemas.microsoft.com/office/drawing/2014/main" id="{3C19FF19-4DEB-40FD-B3D9-A7813CDD098A}"/>
                </a:ext>
              </a:extLst>
            </p:cNvPr>
            <p:cNvSpPr>
              <a:spLocks/>
            </p:cNvSpPr>
            <p:nvPr/>
          </p:nvSpPr>
          <p:spPr bwMode="auto">
            <a:xfrm>
              <a:off x="4712261" y="2933231"/>
              <a:ext cx="489285" cy="327606"/>
            </a:xfrm>
            <a:custGeom>
              <a:avLst/>
              <a:gdLst>
                <a:gd name="T0" fmla="*/ 0 w 300"/>
                <a:gd name="T1" fmla="*/ 201 h 201"/>
                <a:gd name="T2" fmla="*/ 176 w 300"/>
                <a:gd name="T3" fmla="*/ 201 h 201"/>
                <a:gd name="T4" fmla="*/ 276 w 300"/>
                <a:gd name="T5" fmla="*/ 97 h 201"/>
                <a:gd name="T6" fmla="*/ 216 w 300"/>
                <a:gd name="T7" fmla="*/ 0 h 201"/>
                <a:gd name="T8" fmla="*/ 0 w 300"/>
                <a:gd name="T9" fmla="*/ 201 h 201"/>
              </a:gdLst>
              <a:ahLst/>
              <a:cxnLst>
                <a:cxn ang="0">
                  <a:pos x="T0" y="T1"/>
                </a:cxn>
                <a:cxn ang="0">
                  <a:pos x="T2" y="T3"/>
                </a:cxn>
                <a:cxn ang="0">
                  <a:pos x="T4" y="T5"/>
                </a:cxn>
                <a:cxn ang="0">
                  <a:pos x="T6" y="T7"/>
                </a:cxn>
                <a:cxn ang="0">
                  <a:pos x="T8" y="T9"/>
                </a:cxn>
              </a:cxnLst>
              <a:rect l="0" t="0" r="r" b="b"/>
              <a:pathLst>
                <a:path w="300" h="201">
                  <a:moveTo>
                    <a:pt x="0" y="201"/>
                  </a:moveTo>
                  <a:cubicBezTo>
                    <a:pt x="176" y="201"/>
                    <a:pt x="176" y="201"/>
                    <a:pt x="176" y="201"/>
                  </a:cubicBezTo>
                  <a:cubicBezTo>
                    <a:pt x="232" y="199"/>
                    <a:pt x="276" y="153"/>
                    <a:pt x="276" y="97"/>
                  </a:cubicBezTo>
                  <a:cubicBezTo>
                    <a:pt x="276" y="53"/>
                    <a:pt x="252" y="17"/>
                    <a:pt x="216" y="0"/>
                  </a:cubicBezTo>
                  <a:cubicBezTo>
                    <a:pt x="300" y="184"/>
                    <a:pt x="63" y="200"/>
                    <a:pt x="0" y="201"/>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9" name="Title 1">
            <a:extLst>
              <a:ext uri="{FF2B5EF4-FFF2-40B4-BE49-F238E27FC236}">
                <a16:creationId xmlns:a16="http://schemas.microsoft.com/office/drawing/2014/main" id="{123BFDED-BC71-46D2-B85E-4006C0E624AF}"/>
              </a:ext>
            </a:extLst>
          </p:cNvPr>
          <p:cNvSpPr txBox="1">
            <a:spLocks/>
          </p:cNvSpPr>
          <p:nvPr/>
        </p:nvSpPr>
        <p:spPr>
          <a:xfrm>
            <a:off x="921595" y="7137876"/>
            <a:ext cx="2053440" cy="400110"/>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000" b="1" i="0" u="none" strike="noStrike" kern="1200" cap="none" spc="0" normalizeH="0" baseline="0" noProof="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Productive</a:t>
            </a:r>
          </a:p>
        </p:txBody>
      </p:sp>
      <p:grpSp>
        <p:nvGrpSpPr>
          <p:cNvPr id="110" name="Group 109">
            <a:extLst>
              <a:ext uri="{FF2B5EF4-FFF2-40B4-BE49-F238E27FC236}">
                <a16:creationId xmlns:a16="http://schemas.microsoft.com/office/drawing/2014/main" id="{C53CD2F2-3D07-4989-BA32-2ABD7B6BF1C9}"/>
              </a:ext>
            </a:extLst>
          </p:cNvPr>
          <p:cNvGrpSpPr/>
          <p:nvPr/>
        </p:nvGrpSpPr>
        <p:grpSpPr>
          <a:xfrm>
            <a:off x="1065346" y="7867468"/>
            <a:ext cx="1765938" cy="1765942"/>
            <a:chOff x="1503144" y="3066646"/>
            <a:chExt cx="890342" cy="890344"/>
          </a:xfrm>
        </p:grpSpPr>
        <p:sp>
          <p:nvSpPr>
            <p:cNvPr id="111" name="Oval 30">
              <a:extLst>
                <a:ext uri="{FF2B5EF4-FFF2-40B4-BE49-F238E27FC236}">
                  <a16:creationId xmlns:a16="http://schemas.microsoft.com/office/drawing/2014/main" id="{DA8F49A8-6AA1-41D0-B061-AC07A5356544}"/>
                </a:ext>
              </a:extLst>
            </p:cNvPr>
            <p:cNvSpPr>
              <a:spLocks noChangeArrowheads="1"/>
            </p:cNvSpPr>
            <p:nvPr/>
          </p:nvSpPr>
          <p:spPr bwMode="auto">
            <a:xfrm>
              <a:off x="1503144" y="3066646"/>
              <a:ext cx="890342" cy="89034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D276D8ED-9082-4A84-84EB-BEECB9907F6B}"/>
                </a:ext>
              </a:extLst>
            </p:cNvPr>
            <p:cNvGrpSpPr/>
            <p:nvPr/>
          </p:nvGrpSpPr>
          <p:grpSpPr>
            <a:xfrm>
              <a:off x="1720091" y="3282536"/>
              <a:ext cx="456448" cy="457493"/>
              <a:chOff x="1720091" y="3282536"/>
              <a:chExt cx="456448" cy="457493"/>
            </a:xfrm>
          </p:grpSpPr>
          <p:sp>
            <p:nvSpPr>
              <p:cNvPr id="113" name="Oval 31">
                <a:extLst>
                  <a:ext uri="{FF2B5EF4-FFF2-40B4-BE49-F238E27FC236}">
                    <a16:creationId xmlns:a16="http://schemas.microsoft.com/office/drawing/2014/main" id="{AA9055B3-E912-47E3-92C0-4EA4DC35B96B}"/>
                  </a:ext>
                </a:extLst>
              </p:cNvPr>
              <p:cNvSpPr>
                <a:spLocks noChangeArrowheads="1"/>
              </p:cNvSpPr>
              <p:nvPr/>
            </p:nvSpPr>
            <p:spPr bwMode="auto">
              <a:xfrm>
                <a:off x="1720091" y="3282536"/>
                <a:ext cx="456448" cy="45749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32">
                <a:extLst>
                  <a:ext uri="{FF2B5EF4-FFF2-40B4-BE49-F238E27FC236}">
                    <a16:creationId xmlns:a16="http://schemas.microsoft.com/office/drawing/2014/main" id="{E54E6F57-F38F-4D9E-ADBA-FCA57C22A04C}"/>
                  </a:ext>
                </a:extLst>
              </p:cNvPr>
              <p:cNvSpPr>
                <a:spLocks/>
              </p:cNvSpPr>
              <p:nvPr/>
            </p:nvSpPr>
            <p:spPr bwMode="auto">
              <a:xfrm>
                <a:off x="1741571" y="3304499"/>
                <a:ext cx="414026" cy="354102"/>
              </a:xfrm>
              <a:custGeom>
                <a:avLst/>
                <a:gdLst>
                  <a:gd name="T0" fmla="*/ 71 w 487"/>
                  <a:gd name="T1" fmla="*/ 416 h 416"/>
                  <a:gd name="T2" fmla="*/ 243 w 487"/>
                  <a:gd name="T3" fmla="*/ 243 h 416"/>
                  <a:gd name="T4" fmla="*/ 416 w 487"/>
                  <a:gd name="T5" fmla="*/ 416 h 416"/>
                  <a:gd name="T6" fmla="*/ 487 w 487"/>
                  <a:gd name="T7" fmla="*/ 243 h 416"/>
                  <a:gd name="T8" fmla="*/ 243 w 487"/>
                  <a:gd name="T9" fmla="*/ 0 h 416"/>
                  <a:gd name="T10" fmla="*/ 0 w 487"/>
                  <a:gd name="T11" fmla="*/ 243 h 416"/>
                  <a:gd name="T12" fmla="*/ 71 w 487"/>
                  <a:gd name="T13" fmla="*/ 416 h 416"/>
                </a:gdLst>
                <a:ahLst/>
                <a:cxnLst>
                  <a:cxn ang="0">
                    <a:pos x="T0" y="T1"/>
                  </a:cxn>
                  <a:cxn ang="0">
                    <a:pos x="T2" y="T3"/>
                  </a:cxn>
                  <a:cxn ang="0">
                    <a:pos x="T4" y="T5"/>
                  </a:cxn>
                  <a:cxn ang="0">
                    <a:pos x="T6" y="T7"/>
                  </a:cxn>
                  <a:cxn ang="0">
                    <a:pos x="T8" y="T9"/>
                  </a:cxn>
                  <a:cxn ang="0">
                    <a:pos x="T10" y="T11"/>
                  </a:cxn>
                  <a:cxn ang="0">
                    <a:pos x="T12" y="T13"/>
                  </a:cxn>
                </a:cxnLst>
                <a:rect l="0" t="0"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33">
                <a:extLst>
                  <a:ext uri="{FF2B5EF4-FFF2-40B4-BE49-F238E27FC236}">
                    <a16:creationId xmlns:a16="http://schemas.microsoft.com/office/drawing/2014/main" id="{62C8C29F-F47E-4A6E-886B-D6A6CA529226}"/>
                  </a:ext>
                </a:extLst>
              </p:cNvPr>
              <p:cNvSpPr>
                <a:spLocks/>
              </p:cNvSpPr>
              <p:nvPr/>
            </p:nvSpPr>
            <p:spPr bwMode="auto">
              <a:xfrm>
                <a:off x="1741571" y="3304499"/>
                <a:ext cx="354956" cy="354102"/>
              </a:xfrm>
              <a:custGeom>
                <a:avLst/>
                <a:gdLst>
                  <a:gd name="T0" fmla="*/ 243 w 418"/>
                  <a:gd name="T1" fmla="*/ 243 h 416"/>
                  <a:gd name="T2" fmla="*/ 71 w 418"/>
                  <a:gd name="T3" fmla="*/ 416 h 416"/>
                  <a:gd name="T4" fmla="*/ 0 w 418"/>
                  <a:gd name="T5" fmla="*/ 243 h 416"/>
                  <a:gd name="T6" fmla="*/ 243 w 418"/>
                  <a:gd name="T7" fmla="*/ 0 h 416"/>
                  <a:gd name="T8" fmla="*/ 418 w 418"/>
                  <a:gd name="T9" fmla="*/ 73 h 416"/>
                  <a:gd name="T10" fmla="*/ 243 w 418"/>
                  <a:gd name="T11" fmla="*/ 243 h 416"/>
                </a:gdLst>
                <a:ahLst/>
                <a:cxnLst>
                  <a:cxn ang="0">
                    <a:pos x="T0" y="T1"/>
                  </a:cxn>
                  <a:cxn ang="0">
                    <a:pos x="T2" y="T3"/>
                  </a:cxn>
                  <a:cxn ang="0">
                    <a:pos x="T4" y="T5"/>
                  </a:cxn>
                  <a:cxn ang="0">
                    <a:pos x="T6" y="T7"/>
                  </a:cxn>
                  <a:cxn ang="0">
                    <a:pos x="T8" y="T9"/>
                  </a:cxn>
                  <a:cxn ang="0">
                    <a:pos x="T10" y="T11"/>
                  </a:cxn>
                </a:cxnLst>
                <a:rect l="0" t="0"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6" name="Oval 34">
                <a:extLst>
                  <a:ext uri="{FF2B5EF4-FFF2-40B4-BE49-F238E27FC236}">
                    <a16:creationId xmlns:a16="http://schemas.microsoft.com/office/drawing/2014/main" id="{78C44DC5-BF49-4837-A76A-41125F656152}"/>
                  </a:ext>
                </a:extLst>
              </p:cNvPr>
              <p:cNvSpPr>
                <a:spLocks noChangeArrowheads="1"/>
              </p:cNvSpPr>
              <p:nvPr/>
            </p:nvSpPr>
            <p:spPr bwMode="auto">
              <a:xfrm>
                <a:off x="1839841" y="3403605"/>
                <a:ext cx="216947" cy="21589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35">
                <a:extLst>
                  <a:ext uri="{FF2B5EF4-FFF2-40B4-BE49-F238E27FC236}">
                    <a16:creationId xmlns:a16="http://schemas.microsoft.com/office/drawing/2014/main" id="{7CEC1FFB-4818-4495-9562-9B0BE2CD397A}"/>
                  </a:ext>
                </a:extLst>
              </p:cNvPr>
              <p:cNvSpPr>
                <a:spLocks/>
              </p:cNvSpPr>
              <p:nvPr/>
            </p:nvSpPr>
            <p:spPr bwMode="auto">
              <a:xfrm>
                <a:off x="1923076" y="3316820"/>
                <a:ext cx="228224" cy="227675"/>
              </a:xfrm>
              <a:custGeom>
                <a:avLst/>
                <a:gdLst>
                  <a:gd name="T0" fmla="*/ 266 w 268"/>
                  <a:gd name="T1" fmla="*/ 21 h 268"/>
                  <a:gd name="T2" fmla="*/ 247 w 268"/>
                  <a:gd name="T3" fmla="*/ 2 h 268"/>
                  <a:gd name="T4" fmla="*/ 239 w 268"/>
                  <a:gd name="T5" fmla="*/ 2 h 268"/>
                  <a:gd name="T6" fmla="*/ 3 w 268"/>
                  <a:gd name="T7" fmla="*/ 238 h 268"/>
                  <a:gd name="T8" fmla="*/ 3 w 268"/>
                  <a:gd name="T9" fmla="*/ 247 h 268"/>
                  <a:gd name="T10" fmla="*/ 21 w 268"/>
                  <a:gd name="T11" fmla="*/ 266 h 268"/>
                  <a:gd name="T12" fmla="*/ 30 w 268"/>
                  <a:gd name="T13" fmla="*/ 266 h 268"/>
                  <a:gd name="T14" fmla="*/ 266 w 268"/>
                  <a:gd name="T15" fmla="*/ 30 h 268"/>
                  <a:gd name="T16" fmla="*/ 266 w 268"/>
                  <a:gd name="T17" fmla="*/ 2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Oval 36">
                <a:extLst>
                  <a:ext uri="{FF2B5EF4-FFF2-40B4-BE49-F238E27FC236}">
                    <a16:creationId xmlns:a16="http://schemas.microsoft.com/office/drawing/2014/main" id="{867998B0-4EED-4C40-A4E4-65F437BF8D53}"/>
                  </a:ext>
                </a:extLst>
              </p:cNvPr>
              <p:cNvSpPr>
                <a:spLocks noChangeArrowheads="1"/>
              </p:cNvSpPr>
              <p:nvPr/>
            </p:nvSpPr>
            <p:spPr bwMode="auto">
              <a:xfrm>
                <a:off x="1896763" y="3466283"/>
                <a:ext cx="110621" cy="110355"/>
              </a:xfrm>
              <a:prstGeom prst="ellips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37">
                <a:extLst>
                  <a:ext uri="{FF2B5EF4-FFF2-40B4-BE49-F238E27FC236}">
                    <a16:creationId xmlns:a16="http://schemas.microsoft.com/office/drawing/2014/main" id="{A2ACC4C1-F9DA-43AF-A926-1F50084CBF98}"/>
                  </a:ext>
                </a:extLst>
              </p:cNvPr>
              <p:cNvSpPr>
                <a:spLocks/>
              </p:cNvSpPr>
              <p:nvPr/>
            </p:nvSpPr>
            <p:spPr bwMode="auto">
              <a:xfrm>
                <a:off x="2017051" y="3357535"/>
                <a:ext cx="92364" cy="95356"/>
              </a:xfrm>
              <a:custGeom>
                <a:avLst/>
                <a:gdLst>
                  <a:gd name="T0" fmla="*/ 26 w 109"/>
                  <a:gd name="T1" fmla="*/ 112 h 112"/>
                  <a:gd name="T2" fmla="*/ 109 w 109"/>
                  <a:gd name="T3" fmla="*/ 28 h 112"/>
                  <a:gd name="T4" fmla="*/ 83 w 109"/>
                  <a:gd name="T5" fmla="*/ 0 h 112"/>
                  <a:gd name="T6" fmla="*/ 0 w 109"/>
                  <a:gd name="T7" fmla="*/ 83 h 112"/>
                  <a:gd name="T8" fmla="*/ 26 w 109"/>
                  <a:gd name="T9" fmla="*/ 112 h 112"/>
                </a:gdLst>
                <a:ahLst/>
                <a:cxnLst>
                  <a:cxn ang="0">
                    <a:pos x="T0" y="T1"/>
                  </a:cxn>
                  <a:cxn ang="0">
                    <a:pos x="T2" y="T3"/>
                  </a:cxn>
                  <a:cxn ang="0">
                    <a:pos x="T4" y="T5"/>
                  </a:cxn>
                  <a:cxn ang="0">
                    <a:pos x="T6" y="T7"/>
                  </a:cxn>
                  <a:cxn ang="0">
                    <a:pos x="T8" y="T9"/>
                  </a:cxn>
                </a:cxnLst>
                <a:rect l="0" t="0"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38">
                <a:extLst>
                  <a:ext uri="{FF2B5EF4-FFF2-40B4-BE49-F238E27FC236}">
                    <a16:creationId xmlns:a16="http://schemas.microsoft.com/office/drawing/2014/main" id="{D143D252-3B8B-475A-9597-F815548653DC}"/>
                  </a:ext>
                </a:extLst>
              </p:cNvPr>
              <p:cNvSpPr>
                <a:spLocks/>
              </p:cNvSpPr>
              <p:nvPr/>
            </p:nvSpPr>
            <p:spPr bwMode="auto">
              <a:xfrm>
                <a:off x="2087397" y="3343071"/>
                <a:ext cx="37590" cy="38036"/>
              </a:xfrm>
              <a:custGeom>
                <a:avLst/>
                <a:gdLst>
                  <a:gd name="T0" fmla="*/ 26 w 44"/>
                  <a:gd name="T1" fmla="*/ 45 h 45"/>
                  <a:gd name="T2" fmla="*/ 44 w 44"/>
                  <a:gd name="T3" fmla="*/ 27 h 45"/>
                  <a:gd name="T4" fmla="*/ 18 w 44"/>
                  <a:gd name="T5" fmla="*/ 0 h 45"/>
                  <a:gd name="T6" fmla="*/ 0 w 44"/>
                  <a:gd name="T7" fmla="*/ 17 h 45"/>
                  <a:gd name="T8" fmla="*/ 26 w 44"/>
                  <a:gd name="T9" fmla="*/ 45 h 45"/>
                </a:gdLst>
                <a:ahLst/>
                <a:cxnLst>
                  <a:cxn ang="0">
                    <a:pos x="T0" y="T1"/>
                  </a:cxn>
                  <a:cxn ang="0">
                    <a:pos x="T2" y="T3"/>
                  </a:cxn>
                  <a:cxn ang="0">
                    <a:pos x="T4" y="T5"/>
                  </a:cxn>
                  <a:cxn ang="0">
                    <a:pos x="T6" y="T7"/>
                  </a:cxn>
                  <a:cxn ang="0">
                    <a:pos x="T8" y="T9"/>
                  </a:cxn>
                </a:cxnLst>
                <a:rect l="0" t="0"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39">
                <a:extLst>
                  <a:ext uri="{FF2B5EF4-FFF2-40B4-BE49-F238E27FC236}">
                    <a16:creationId xmlns:a16="http://schemas.microsoft.com/office/drawing/2014/main" id="{C61D5FA0-2AB5-4A7F-8CC4-3E51DA843624}"/>
                  </a:ext>
                </a:extLst>
              </p:cNvPr>
              <p:cNvSpPr>
                <a:spLocks/>
              </p:cNvSpPr>
              <p:nvPr/>
            </p:nvSpPr>
            <p:spPr bwMode="auto">
              <a:xfrm>
                <a:off x="1893542" y="3312535"/>
                <a:ext cx="254000" cy="253925"/>
              </a:xfrm>
              <a:custGeom>
                <a:avLst/>
                <a:gdLst>
                  <a:gd name="T0" fmla="*/ 291 w 299"/>
                  <a:gd name="T1" fmla="*/ 8 h 299"/>
                  <a:gd name="T2" fmla="*/ 291 w 299"/>
                  <a:gd name="T3" fmla="*/ 8 h 299"/>
                  <a:gd name="T4" fmla="*/ 264 w 299"/>
                  <a:gd name="T5" fmla="*/ 8 h 299"/>
                  <a:gd name="T6" fmla="*/ 95 w 299"/>
                  <a:gd name="T7" fmla="*/ 177 h 299"/>
                  <a:gd name="T8" fmla="*/ 64 w 299"/>
                  <a:gd name="T9" fmla="*/ 169 h 299"/>
                  <a:gd name="T10" fmla="*/ 0 w 299"/>
                  <a:gd name="T11" fmla="*/ 234 h 299"/>
                  <a:gd name="T12" fmla="*/ 64 w 299"/>
                  <a:gd name="T13" fmla="*/ 299 h 299"/>
                  <a:gd name="T14" fmla="*/ 129 w 299"/>
                  <a:gd name="T15" fmla="*/ 234 h 299"/>
                  <a:gd name="T16" fmla="*/ 122 w 299"/>
                  <a:gd name="T17" fmla="*/ 204 h 299"/>
                  <a:gd name="T18" fmla="*/ 291 w 299"/>
                  <a:gd name="T19" fmla="*/ 35 h 299"/>
                  <a:gd name="T20" fmla="*/ 291 w 299"/>
                  <a:gd name="T2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Oval 121">
                <a:extLst>
                  <a:ext uri="{FF2B5EF4-FFF2-40B4-BE49-F238E27FC236}">
                    <a16:creationId xmlns:a16="http://schemas.microsoft.com/office/drawing/2014/main" id="{55722607-56E4-44BC-ACE3-641B29F25905}"/>
                  </a:ext>
                </a:extLst>
              </p:cNvPr>
              <p:cNvSpPr>
                <a:spLocks noChangeArrowheads="1"/>
              </p:cNvSpPr>
              <p:nvPr/>
            </p:nvSpPr>
            <p:spPr bwMode="auto">
              <a:xfrm>
                <a:off x="1927372" y="3490925"/>
                <a:ext cx="41886" cy="417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41">
                <a:extLst>
                  <a:ext uri="{FF2B5EF4-FFF2-40B4-BE49-F238E27FC236}">
                    <a16:creationId xmlns:a16="http://schemas.microsoft.com/office/drawing/2014/main" id="{6EF1DECD-588C-40F0-887A-89F940A75ACA}"/>
                  </a:ext>
                </a:extLst>
              </p:cNvPr>
              <p:cNvSpPr>
                <a:spLocks/>
              </p:cNvSpPr>
              <p:nvPr/>
            </p:nvSpPr>
            <p:spPr bwMode="auto">
              <a:xfrm>
                <a:off x="1927372" y="3490925"/>
                <a:ext cx="40812" cy="33214"/>
              </a:xfrm>
              <a:custGeom>
                <a:avLst/>
                <a:gdLst>
                  <a:gd name="T0" fmla="*/ 5 w 48"/>
                  <a:gd name="T1" fmla="*/ 36 h 39"/>
                  <a:gd name="T2" fmla="*/ 29 w 48"/>
                  <a:gd name="T3" fmla="*/ 12 h 39"/>
                  <a:gd name="T4" fmla="*/ 48 w 48"/>
                  <a:gd name="T5" fmla="*/ 21 h 39"/>
                  <a:gd name="T6" fmla="*/ 24 w 48"/>
                  <a:gd name="T7" fmla="*/ 0 h 39"/>
                  <a:gd name="T8" fmla="*/ 0 w 48"/>
                  <a:gd name="T9" fmla="*/ 24 h 39"/>
                  <a:gd name="T10" fmla="*/ 5 w 48"/>
                  <a:gd name="T11" fmla="*/ 39 h 39"/>
                  <a:gd name="T12" fmla="*/ 5 w 48"/>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4" name="Group 123">
            <a:extLst>
              <a:ext uri="{FF2B5EF4-FFF2-40B4-BE49-F238E27FC236}">
                <a16:creationId xmlns:a16="http://schemas.microsoft.com/office/drawing/2014/main" id="{D0102A12-92B7-4743-BD14-76E30D67AB9D}"/>
              </a:ext>
            </a:extLst>
          </p:cNvPr>
          <p:cNvGrpSpPr/>
          <p:nvPr/>
        </p:nvGrpSpPr>
        <p:grpSpPr>
          <a:xfrm>
            <a:off x="9339989" y="7867468"/>
            <a:ext cx="1765938" cy="1765942"/>
            <a:chOff x="9250105" y="2125001"/>
            <a:chExt cx="1706833" cy="1706834"/>
          </a:xfrm>
        </p:grpSpPr>
        <p:sp>
          <p:nvSpPr>
            <p:cNvPr id="125" name="Oval 21">
              <a:extLst>
                <a:ext uri="{FF2B5EF4-FFF2-40B4-BE49-F238E27FC236}">
                  <a16:creationId xmlns:a16="http://schemas.microsoft.com/office/drawing/2014/main" id="{242AE0A2-B25C-4F33-AF26-066F19AE933A}"/>
                </a:ext>
              </a:extLst>
            </p:cNvPr>
            <p:cNvSpPr>
              <a:spLocks noChangeArrowheads="1"/>
            </p:cNvSpPr>
            <p:nvPr/>
          </p:nvSpPr>
          <p:spPr bwMode="auto">
            <a:xfrm>
              <a:off x="9250105" y="21250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C1DB0CC5-47F2-4F06-9805-6645E7496FDB}"/>
                </a:ext>
              </a:extLst>
            </p:cNvPr>
            <p:cNvSpPr/>
            <p:nvPr/>
          </p:nvSpPr>
          <p:spPr>
            <a:xfrm>
              <a:off x="10072481" y="2593625"/>
              <a:ext cx="469394" cy="878222"/>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09538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10BE50E-2D5A-4B22-BAAB-9E46599888F6}"/>
                </a:ext>
              </a:extLst>
            </p:cNvPr>
            <p:cNvSpPr/>
            <p:nvPr/>
          </p:nvSpPr>
          <p:spPr>
            <a:xfrm flipH="1">
              <a:off x="9665167" y="2593625"/>
              <a:ext cx="469394" cy="878222"/>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rgbClr val="459BDD"/>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30B987B0-E463-4E4B-B27A-522804CBE580}"/>
                </a:ext>
              </a:extLst>
            </p:cNvPr>
            <p:cNvSpPr/>
            <p:nvPr/>
          </p:nvSpPr>
          <p:spPr bwMode="auto">
            <a:xfrm rot="18900000">
              <a:off x="9960751" y="2870500"/>
              <a:ext cx="460086" cy="239971"/>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rgbClr val="01375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25EEA7F2-E332-4FFD-A333-698488E9EB86}"/>
                </a:ext>
              </a:extLst>
            </p:cNvPr>
            <p:cNvSpPr/>
            <p:nvPr/>
          </p:nvSpPr>
          <p:spPr bwMode="auto">
            <a:xfrm rot="18900000">
              <a:off x="9954024" y="2814281"/>
              <a:ext cx="451828" cy="239971"/>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a:extLst>
              <a:ext uri="{FF2B5EF4-FFF2-40B4-BE49-F238E27FC236}">
                <a16:creationId xmlns:a16="http://schemas.microsoft.com/office/drawing/2014/main" id="{E88EEBCC-D65A-4E82-B862-5AD3B1C7A2D9}"/>
              </a:ext>
            </a:extLst>
          </p:cNvPr>
          <p:cNvSpPr/>
          <p:nvPr/>
        </p:nvSpPr>
        <p:spPr bwMode="auto">
          <a:xfrm>
            <a:off x="440763" y="1196524"/>
            <a:ext cx="5689600" cy="7962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567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F39C25-219D-406B-B598-64D34B6902AA}"/>
              </a:ext>
            </a:extLst>
          </p:cNvPr>
          <p:cNvSpPr/>
          <p:nvPr/>
        </p:nvSpPr>
        <p:spPr bwMode="auto">
          <a:xfrm>
            <a:off x="122227" y="1128067"/>
            <a:ext cx="2294054" cy="47126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7DAD6305-6EFE-4C4E-B747-AD5A93EE8110}"/>
              </a:ext>
            </a:extLst>
          </p:cNvPr>
          <p:cNvSpPr/>
          <p:nvPr/>
        </p:nvSpPr>
        <p:spPr bwMode="auto">
          <a:xfrm>
            <a:off x="4935850" y="1128067"/>
            <a:ext cx="2294054" cy="47126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07439B2-680A-44C0-826F-98672F3FC47A}"/>
              </a:ext>
            </a:extLst>
          </p:cNvPr>
          <p:cNvSpPr/>
          <p:nvPr/>
        </p:nvSpPr>
        <p:spPr bwMode="auto">
          <a:xfrm>
            <a:off x="9749473" y="1128067"/>
            <a:ext cx="2294054" cy="47126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21940" y="200258"/>
            <a:ext cx="11653523" cy="927809"/>
          </a:xfrm>
        </p:spPr>
        <p:txBody>
          <a:bodyPr vert="horz" wrap="square" lIns="143428" tIns="89642" rIns="143428" bIns="89642" rtlCol="0" anchor="ctr">
            <a:noAutofit/>
          </a:bodyPr>
          <a:lstStyle/>
          <a:p>
            <a:pPr algn="ctr"/>
            <a:r>
              <a:rPr lang="en-US" sz="3200" spc="800" dirty="0">
                <a:solidFill>
                  <a:srgbClr val="0078D7"/>
                </a:solidFill>
                <a:latin typeface="Segoe UI Light" charset="0"/>
                <a:cs typeface="Segoe UI Light" charset="0"/>
              </a:rPr>
              <a:t>WHAT MAKES A GREAT DATA LAKE?</a:t>
            </a:r>
          </a:p>
        </p:txBody>
      </p:sp>
      <p:sp>
        <p:nvSpPr>
          <p:cNvPr id="30" name="Rectangle 29">
            <a:extLst>
              <a:ext uri="{FF2B5EF4-FFF2-40B4-BE49-F238E27FC236}">
                <a16:creationId xmlns:a16="http://schemas.microsoft.com/office/drawing/2014/main" id="{E51CEEDD-2F4D-4206-B267-D235A0ADD853}"/>
              </a:ext>
            </a:extLst>
          </p:cNvPr>
          <p:cNvSpPr/>
          <p:nvPr/>
        </p:nvSpPr>
        <p:spPr>
          <a:xfrm>
            <a:off x="656279" y="1316579"/>
            <a:ext cx="1284273"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Massive scale </a:t>
            </a:r>
          </a:p>
        </p:txBody>
      </p:sp>
      <p:sp>
        <p:nvSpPr>
          <p:cNvPr id="64" name="Rectangle 63">
            <a:extLst>
              <a:ext uri="{FF2B5EF4-FFF2-40B4-BE49-F238E27FC236}">
                <a16:creationId xmlns:a16="http://schemas.microsoft.com/office/drawing/2014/main" id="{BEFBB4B1-DEDA-4F56-9526-B2704C124110}"/>
              </a:ext>
            </a:extLst>
          </p:cNvPr>
          <p:cNvSpPr/>
          <p:nvPr/>
        </p:nvSpPr>
        <p:spPr>
          <a:xfrm>
            <a:off x="2672682" y="1316579"/>
            <a:ext cx="200381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Granular, multi-layered Security</a:t>
            </a:r>
          </a:p>
        </p:txBody>
      </p:sp>
      <p:sp>
        <p:nvSpPr>
          <p:cNvPr id="65" name="Rectangle 64">
            <a:extLst>
              <a:ext uri="{FF2B5EF4-FFF2-40B4-BE49-F238E27FC236}">
                <a16:creationId xmlns:a16="http://schemas.microsoft.com/office/drawing/2014/main" id="{24D28041-D35A-44FA-A4BC-CACFCA6579AE}"/>
              </a:ext>
            </a:extLst>
          </p:cNvPr>
          <p:cNvSpPr/>
          <p:nvPr/>
        </p:nvSpPr>
        <p:spPr>
          <a:xfrm>
            <a:off x="5065723" y="1316579"/>
            <a:ext cx="2003811"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Optimized for Maximum Performance</a:t>
            </a:r>
          </a:p>
        </p:txBody>
      </p:sp>
      <p:sp>
        <p:nvSpPr>
          <p:cNvPr id="66" name="Rectangle 65">
            <a:extLst>
              <a:ext uri="{FF2B5EF4-FFF2-40B4-BE49-F238E27FC236}">
                <a16:creationId xmlns:a16="http://schemas.microsoft.com/office/drawing/2014/main" id="{B6B4FEB9-41A8-4EA9-92AD-67AEDDC4939B}"/>
              </a:ext>
            </a:extLst>
          </p:cNvPr>
          <p:cNvSpPr/>
          <p:nvPr/>
        </p:nvSpPr>
        <p:spPr>
          <a:xfrm>
            <a:off x="7675934" y="1316579"/>
            <a:ext cx="159997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Integration Friendly</a:t>
            </a:r>
          </a:p>
        </p:txBody>
      </p:sp>
      <p:sp>
        <p:nvSpPr>
          <p:cNvPr id="69" name="Rectangle 68">
            <a:extLst>
              <a:ext uri="{FF2B5EF4-FFF2-40B4-BE49-F238E27FC236}">
                <a16:creationId xmlns:a16="http://schemas.microsoft.com/office/drawing/2014/main" id="{F1A8664C-84B8-4FC7-912C-0358DA37A47E}"/>
              </a:ext>
            </a:extLst>
          </p:cNvPr>
          <p:cNvSpPr/>
          <p:nvPr/>
        </p:nvSpPr>
        <p:spPr>
          <a:xfrm>
            <a:off x="122227" y="5977060"/>
            <a:ext cx="11942760" cy="65955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Rich Data Management and Governance</a:t>
            </a:r>
          </a:p>
        </p:txBody>
      </p:sp>
      <p:sp>
        <p:nvSpPr>
          <p:cNvPr id="70" name="Rectangle 69">
            <a:extLst>
              <a:ext uri="{FF2B5EF4-FFF2-40B4-BE49-F238E27FC236}">
                <a16:creationId xmlns:a16="http://schemas.microsoft.com/office/drawing/2014/main" id="{D8C5E3DF-EE7B-4296-B629-494434A56B6A}"/>
              </a:ext>
            </a:extLst>
          </p:cNvPr>
          <p:cNvSpPr/>
          <p:nvPr/>
        </p:nvSpPr>
        <p:spPr>
          <a:xfrm>
            <a:off x="10069830" y="1316579"/>
            <a:ext cx="1611631"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7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Cost Effectiveness</a:t>
            </a:r>
          </a:p>
        </p:txBody>
      </p:sp>
      <p:sp>
        <p:nvSpPr>
          <p:cNvPr id="2" name="TextBox 1">
            <a:extLst>
              <a:ext uri="{FF2B5EF4-FFF2-40B4-BE49-F238E27FC236}">
                <a16:creationId xmlns:a16="http://schemas.microsoft.com/office/drawing/2014/main" id="{F1430606-6750-48DB-B6D3-6B7512BACC9D}"/>
              </a:ext>
            </a:extLst>
          </p:cNvPr>
          <p:cNvSpPr txBox="1"/>
          <p:nvPr/>
        </p:nvSpPr>
        <p:spPr>
          <a:xfrm>
            <a:off x="9209" y="2635683"/>
            <a:ext cx="2400235"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PB Scale, data accessible everywhere, growth on demand</a:t>
            </a:r>
          </a:p>
        </p:txBody>
      </p:sp>
      <p:sp>
        <p:nvSpPr>
          <p:cNvPr id="18" name="TextBox 17">
            <a:extLst>
              <a:ext uri="{FF2B5EF4-FFF2-40B4-BE49-F238E27FC236}">
                <a16:creationId xmlns:a16="http://schemas.microsoft.com/office/drawing/2014/main" id="{4250DCBF-F0D8-4A26-BF14-95FFDA99002F}"/>
              </a:ext>
            </a:extLst>
          </p:cNvPr>
          <p:cNvSpPr txBox="1"/>
          <p:nvPr/>
        </p:nvSpPr>
        <p:spPr>
          <a:xfrm>
            <a:off x="2305371" y="2635683"/>
            <a:ext cx="2682724"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Granular security and protection against accidental data loss</a:t>
            </a:r>
          </a:p>
        </p:txBody>
      </p:sp>
      <p:sp>
        <p:nvSpPr>
          <p:cNvPr id="19" name="TextBox 18">
            <a:extLst>
              <a:ext uri="{FF2B5EF4-FFF2-40B4-BE49-F238E27FC236}">
                <a16:creationId xmlns:a16="http://schemas.microsoft.com/office/drawing/2014/main" id="{5306E3C4-3E72-45E1-AF8A-19844609A3C9}"/>
              </a:ext>
            </a:extLst>
          </p:cNvPr>
          <p:cNvSpPr txBox="1"/>
          <p:nvPr/>
        </p:nvSpPr>
        <p:spPr>
          <a:xfrm>
            <a:off x="4988095" y="2635683"/>
            <a:ext cx="2155655"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Lightning quick job execution</a:t>
            </a:r>
          </a:p>
        </p:txBody>
      </p:sp>
      <p:sp>
        <p:nvSpPr>
          <p:cNvPr id="20" name="TextBox 19">
            <a:extLst>
              <a:ext uri="{FF2B5EF4-FFF2-40B4-BE49-F238E27FC236}">
                <a16:creationId xmlns:a16="http://schemas.microsoft.com/office/drawing/2014/main" id="{406D6B2A-71B3-4980-BC70-52EBADFC4552}"/>
              </a:ext>
            </a:extLst>
          </p:cNvPr>
          <p:cNvSpPr txBox="1"/>
          <p:nvPr/>
        </p:nvSpPr>
        <p:spPr>
          <a:xfrm>
            <a:off x="7056903" y="2635683"/>
            <a:ext cx="2758648"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Supports multiple methods of data ingress, processing, egress and visualization</a:t>
            </a:r>
          </a:p>
        </p:txBody>
      </p:sp>
      <p:sp>
        <p:nvSpPr>
          <p:cNvPr id="22" name="TextBox 21">
            <a:extLst>
              <a:ext uri="{FF2B5EF4-FFF2-40B4-BE49-F238E27FC236}">
                <a16:creationId xmlns:a16="http://schemas.microsoft.com/office/drawing/2014/main" id="{90B758ED-BE5D-4070-8BBF-47F0B4344888}"/>
              </a:ext>
            </a:extLst>
          </p:cNvPr>
          <p:cNvSpPr txBox="1"/>
          <p:nvPr/>
        </p:nvSpPr>
        <p:spPr>
          <a:xfrm>
            <a:off x="9635554" y="2635683"/>
            <a:ext cx="2499296" cy="22898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a:ea typeface="+mn-ea"/>
                <a:cs typeface="+mn-cs"/>
              </a:rPr>
              <a:t>Cloud economic model with the ability to intelligently manage costs</a:t>
            </a:r>
          </a:p>
        </p:txBody>
      </p:sp>
      <p:sp>
        <p:nvSpPr>
          <p:cNvPr id="3" name="Rectangle 2">
            <a:extLst>
              <a:ext uri="{FF2B5EF4-FFF2-40B4-BE49-F238E27FC236}">
                <a16:creationId xmlns:a16="http://schemas.microsoft.com/office/drawing/2014/main" id="{DAA133A8-F644-4BC6-B2BD-FA70EA701BEB}"/>
              </a:ext>
            </a:extLst>
          </p:cNvPr>
          <p:cNvSpPr/>
          <p:nvPr/>
        </p:nvSpPr>
        <p:spPr bwMode="auto">
          <a:xfrm>
            <a:off x="125729" y="1128067"/>
            <a:ext cx="11942761" cy="471266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85487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216DE9C2-F7FF-43B8-9999-4EBE6F2AE2A7}"/>
              </a:ext>
            </a:extLst>
          </p:cNvPr>
          <p:cNvSpPr txBox="1">
            <a:spLocks/>
          </p:cNvSpPr>
          <p:nvPr/>
        </p:nvSpPr>
        <p:spPr>
          <a:xfrm>
            <a:off x="489527" y="1085331"/>
            <a:ext cx="11443086" cy="553920"/>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 </a:t>
            </a:r>
            <a:r>
              <a:rPr kumimoji="0" lang="en-US" sz="1800" b="1"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“no-compromises</a:t>
            </a:r>
            <a:r>
              <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Data Lake: secure, performant, massively-scalable Data Lake storage that brings the cost and scale profile of object storage together with the performance and analytics feature set of data lake storage</a:t>
            </a:r>
          </a:p>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79090" y="200258"/>
            <a:ext cx="11653523" cy="927809"/>
          </a:xfrm>
        </p:spPr>
        <p:txBody>
          <a:bodyPr vert="horz" wrap="square" lIns="143428" tIns="89642" rIns="143428" bIns="89642" rtlCol="0" anchor="ctr">
            <a:noAutofit/>
          </a:bodyPr>
          <a:lstStyle/>
          <a:p>
            <a:pPr algn="ctr"/>
            <a:r>
              <a:rPr lang="en-US" sz="3137" spc="800" dirty="0">
                <a:solidFill>
                  <a:srgbClr val="0078D7"/>
                </a:solidFill>
                <a:latin typeface="Segoe UI Light" charset="0"/>
                <a:cs typeface="Segoe UI Light" charset="0"/>
              </a:rPr>
              <a:t>Azure Data Lake Storage Gen2</a:t>
            </a:r>
          </a:p>
        </p:txBody>
      </p:sp>
      <p:sp>
        <p:nvSpPr>
          <p:cNvPr id="37" name="Rectangle 36">
            <a:extLst>
              <a:ext uri="{FF2B5EF4-FFF2-40B4-BE49-F238E27FC236}">
                <a16:creationId xmlns:a16="http://schemas.microsoft.com/office/drawing/2014/main" id="{E8987AA0-C2B4-464A-BC8F-E08B987C09D0}"/>
              </a:ext>
            </a:extLst>
          </p:cNvPr>
          <p:cNvSpPr/>
          <p:nvPr/>
        </p:nvSpPr>
        <p:spPr>
          <a:xfrm>
            <a:off x="2486450" y="3330321"/>
            <a:ext cx="1789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MANAGEABLE</a:t>
            </a:r>
          </a:p>
        </p:txBody>
      </p:sp>
      <p:sp>
        <p:nvSpPr>
          <p:cNvPr id="38" name="Rectangle 37">
            <a:extLst>
              <a:ext uri="{FF2B5EF4-FFF2-40B4-BE49-F238E27FC236}">
                <a16:creationId xmlns:a16="http://schemas.microsoft.com/office/drawing/2014/main" id="{0E3DBA0D-F3BC-455C-B726-4443B65955CC}"/>
              </a:ext>
            </a:extLst>
          </p:cNvPr>
          <p:cNvSpPr/>
          <p:nvPr/>
        </p:nvSpPr>
        <p:spPr>
          <a:xfrm>
            <a:off x="6229469" y="3328481"/>
            <a:ext cx="1942225" cy="2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SCALABLE</a:t>
            </a:r>
          </a:p>
        </p:txBody>
      </p:sp>
      <p:sp>
        <p:nvSpPr>
          <p:cNvPr id="42" name="Rectangle 41">
            <a:extLst>
              <a:ext uri="{FF2B5EF4-FFF2-40B4-BE49-F238E27FC236}">
                <a16:creationId xmlns:a16="http://schemas.microsoft.com/office/drawing/2014/main" id="{CAADA2E7-F07C-448F-A5FA-C05F499B8627}"/>
              </a:ext>
            </a:extLst>
          </p:cNvPr>
          <p:cNvSpPr/>
          <p:nvPr/>
        </p:nvSpPr>
        <p:spPr>
          <a:xfrm>
            <a:off x="4590801" y="3331220"/>
            <a:ext cx="1437792" cy="27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FAST</a:t>
            </a:r>
          </a:p>
        </p:txBody>
      </p:sp>
      <p:sp>
        <p:nvSpPr>
          <p:cNvPr id="44" name="Rectangle 43">
            <a:extLst>
              <a:ext uri="{FF2B5EF4-FFF2-40B4-BE49-F238E27FC236}">
                <a16:creationId xmlns:a16="http://schemas.microsoft.com/office/drawing/2014/main" id="{697D9F52-8B8E-49A9-8C8D-469BE83B2BC6}"/>
              </a:ext>
            </a:extLst>
          </p:cNvPr>
          <p:cNvSpPr/>
          <p:nvPr/>
        </p:nvSpPr>
        <p:spPr>
          <a:xfrm>
            <a:off x="286199" y="3328481"/>
            <a:ext cx="1942225" cy="2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SECURE</a:t>
            </a:r>
          </a:p>
        </p:txBody>
      </p:sp>
      <p:sp>
        <p:nvSpPr>
          <p:cNvPr id="45" name="Rectangle 44">
            <a:extLst>
              <a:ext uri="{FF2B5EF4-FFF2-40B4-BE49-F238E27FC236}">
                <a16:creationId xmlns:a16="http://schemas.microsoft.com/office/drawing/2014/main" id="{CA073405-F349-468A-B1BB-C5C0B4A3AAD3}"/>
              </a:ext>
            </a:extLst>
          </p:cNvPr>
          <p:cNvSpPr/>
          <p:nvPr/>
        </p:nvSpPr>
        <p:spPr>
          <a:xfrm>
            <a:off x="6256338" y="3836606"/>
            <a:ext cx="1765646" cy="129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No limits on            data store size</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Global footprint        (50 regions)</a:t>
            </a:r>
          </a:p>
        </p:txBody>
      </p:sp>
      <p:sp>
        <p:nvSpPr>
          <p:cNvPr id="46" name="Rectangle 45">
            <a:extLst>
              <a:ext uri="{FF2B5EF4-FFF2-40B4-BE49-F238E27FC236}">
                <a16:creationId xmlns:a16="http://schemas.microsoft.com/office/drawing/2014/main" id="{2C36BD9B-C0C7-4821-80A4-C84B176FBB36}"/>
              </a:ext>
            </a:extLst>
          </p:cNvPr>
          <p:cNvSpPr/>
          <p:nvPr/>
        </p:nvSpPr>
        <p:spPr>
          <a:xfrm>
            <a:off x="9888473" y="3836606"/>
            <a:ext cx="1971185" cy="1923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Optimized for Spark and Hadoop Analytic Engines</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Tightly integrated with Azure end to end analytics solutions</a:t>
            </a:r>
          </a:p>
        </p:txBody>
      </p:sp>
      <p:sp>
        <p:nvSpPr>
          <p:cNvPr id="47" name="Rectangle 46">
            <a:extLst>
              <a:ext uri="{FF2B5EF4-FFF2-40B4-BE49-F238E27FC236}">
                <a16:creationId xmlns:a16="http://schemas.microsoft.com/office/drawing/2014/main" id="{DAF07C36-2A2C-458F-B929-53EB6BC6FACC}"/>
              </a:ext>
            </a:extLst>
          </p:cNvPr>
          <p:cNvSpPr/>
          <p:nvPr/>
        </p:nvSpPr>
        <p:spPr>
          <a:xfrm>
            <a:off x="2572489" y="3832316"/>
            <a:ext cx="16108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Automated Lifecycle Policy Management</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Object Level tiering</a:t>
            </a:r>
          </a:p>
        </p:txBody>
      </p:sp>
      <p:sp>
        <p:nvSpPr>
          <p:cNvPr id="48" name="Rectangle 47">
            <a:extLst>
              <a:ext uri="{FF2B5EF4-FFF2-40B4-BE49-F238E27FC236}">
                <a16:creationId xmlns:a16="http://schemas.microsoft.com/office/drawing/2014/main" id="{37EFAD3B-3702-49A0-9F11-07E5F16CDC43}"/>
              </a:ext>
            </a:extLst>
          </p:cNvPr>
          <p:cNvSpPr/>
          <p:nvPr/>
        </p:nvSpPr>
        <p:spPr>
          <a:xfrm>
            <a:off x="199080" y="3727516"/>
            <a:ext cx="2181395" cy="2292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Support for fine-grained ACLs, protecting data at the file and folder level</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Multi-layered protection via at-rest Storage Service encryption and Azure Active Directory integration</a:t>
            </a:r>
          </a:p>
        </p:txBody>
      </p:sp>
      <p:sp>
        <p:nvSpPr>
          <p:cNvPr id="32" name="Rectangle 31">
            <a:extLst>
              <a:ext uri="{FF2B5EF4-FFF2-40B4-BE49-F238E27FC236}">
                <a16:creationId xmlns:a16="http://schemas.microsoft.com/office/drawing/2014/main" id="{3597528D-145E-4D3F-9A4E-E60A65ED2906}"/>
              </a:ext>
            </a:extLst>
          </p:cNvPr>
          <p:cNvSpPr/>
          <p:nvPr/>
        </p:nvSpPr>
        <p:spPr>
          <a:xfrm>
            <a:off x="8289495" y="3237988"/>
            <a:ext cx="131460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COST EFFECTIVE</a:t>
            </a:r>
          </a:p>
        </p:txBody>
      </p:sp>
      <p:sp>
        <p:nvSpPr>
          <p:cNvPr id="33" name="Rectangle 32">
            <a:extLst>
              <a:ext uri="{FF2B5EF4-FFF2-40B4-BE49-F238E27FC236}">
                <a16:creationId xmlns:a16="http://schemas.microsoft.com/office/drawing/2014/main" id="{5B017BA4-CEF1-4BE9-97D6-7B9E8C0D71DE}"/>
              </a:ext>
            </a:extLst>
          </p:cNvPr>
          <p:cNvSpPr/>
          <p:nvPr/>
        </p:nvSpPr>
        <p:spPr>
          <a:xfrm>
            <a:off x="10002352" y="3237988"/>
            <a:ext cx="174342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INTEGRATION READY</a:t>
            </a:r>
          </a:p>
        </p:txBody>
      </p:sp>
      <p:pic>
        <p:nvPicPr>
          <p:cNvPr id="5" name="Graphic 4" descr="Meeting">
            <a:extLst>
              <a:ext uri="{FF2B5EF4-FFF2-40B4-BE49-F238E27FC236}">
                <a16:creationId xmlns:a16="http://schemas.microsoft.com/office/drawing/2014/main" id="{4F0B8B84-1454-4BEF-8A67-A480DB56B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3837" y="2274327"/>
            <a:ext cx="914400" cy="914400"/>
          </a:xfrm>
          <a:prstGeom prst="rect">
            <a:avLst/>
          </a:prstGeom>
        </p:spPr>
      </p:pic>
      <p:pic>
        <p:nvPicPr>
          <p:cNvPr id="7" name="Graphic 6" descr="Money">
            <a:extLst>
              <a:ext uri="{FF2B5EF4-FFF2-40B4-BE49-F238E27FC236}">
                <a16:creationId xmlns:a16="http://schemas.microsoft.com/office/drawing/2014/main" id="{7AA51963-5991-4401-BC65-E7434A88F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1028" y="2241740"/>
            <a:ext cx="914400" cy="914400"/>
          </a:xfrm>
          <a:prstGeom prst="rect">
            <a:avLst/>
          </a:prstGeom>
        </p:spPr>
      </p:pic>
      <p:pic>
        <p:nvPicPr>
          <p:cNvPr id="9" name="Graphic 8" descr="Gears">
            <a:extLst>
              <a:ext uri="{FF2B5EF4-FFF2-40B4-BE49-F238E27FC236}">
                <a16:creationId xmlns:a16="http://schemas.microsoft.com/office/drawing/2014/main" id="{BEF6A811-9F3B-4790-9710-3D800C5DC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16866" y="2241740"/>
            <a:ext cx="914400" cy="914400"/>
          </a:xfrm>
          <a:prstGeom prst="rect">
            <a:avLst/>
          </a:prstGeom>
        </p:spPr>
      </p:pic>
      <p:pic>
        <p:nvPicPr>
          <p:cNvPr id="11" name="Graphic 10" descr="Safe">
            <a:extLst>
              <a:ext uri="{FF2B5EF4-FFF2-40B4-BE49-F238E27FC236}">
                <a16:creationId xmlns:a16="http://schemas.microsoft.com/office/drawing/2014/main" id="{D080736A-DF7E-40D8-9E67-CD46B4E049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111" y="2295724"/>
            <a:ext cx="914400" cy="914400"/>
          </a:xfrm>
          <a:prstGeom prst="rect">
            <a:avLst/>
          </a:prstGeom>
        </p:spPr>
      </p:pic>
      <p:pic>
        <p:nvPicPr>
          <p:cNvPr id="13" name="Graphic 12" descr="Run">
            <a:extLst>
              <a:ext uri="{FF2B5EF4-FFF2-40B4-BE49-F238E27FC236}">
                <a16:creationId xmlns:a16="http://schemas.microsoft.com/office/drawing/2014/main" id="{8C1B94E7-42BB-4252-8302-01CCC5A08F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52497" y="2318584"/>
            <a:ext cx="914400" cy="914400"/>
          </a:xfrm>
          <a:prstGeom prst="rect">
            <a:avLst/>
          </a:prstGeom>
        </p:spPr>
      </p:pic>
      <p:grpSp>
        <p:nvGrpSpPr>
          <p:cNvPr id="16" name="Group 15">
            <a:extLst>
              <a:ext uri="{FF2B5EF4-FFF2-40B4-BE49-F238E27FC236}">
                <a16:creationId xmlns:a16="http://schemas.microsoft.com/office/drawing/2014/main" id="{7C4A0480-227A-4DA5-9937-9B3ED5DB7991}"/>
              </a:ext>
            </a:extLst>
          </p:cNvPr>
          <p:cNvGrpSpPr/>
          <p:nvPr/>
        </p:nvGrpSpPr>
        <p:grpSpPr>
          <a:xfrm>
            <a:off x="6857275" y="2386653"/>
            <a:ext cx="484794" cy="777240"/>
            <a:chOff x="6937285" y="2158053"/>
            <a:chExt cx="484794" cy="777240"/>
          </a:xfrm>
          <a:solidFill>
            <a:srgbClr val="0078D7"/>
          </a:solidFill>
        </p:grpSpPr>
        <p:sp>
          <p:nvSpPr>
            <p:cNvPr id="14" name="Rectangle 13">
              <a:extLst>
                <a:ext uri="{FF2B5EF4-FFF2-40B4-BE49-F238E27FC236}">
                  <a16:creationId xmlns:a16="http://schemas.microsoft.com/office/drawing/2014/main" id="{E439F734-B726-4D97-B397-2159D10CB1AE}"/>
                </a:ext>
              </a:extLst>
            </p:cNvPr>
            <p:cNvSpPr/>
            <p:nvPr/>
          </p:nvSpPr>
          <p:spPr bwMode="auto">
            <a:xfrm>
              <a:off x="6937285" y="2615253"/>
              <a:ext cx="137160" cy="3200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ACCBD0B5-33DD-4EEF-825C-F11F2860FB36}"/>
                </a:ext>
              </a:extLst>
            </p:cNvPr>
            <p:cNvSpPr/>
            <p:nvPr/>
          </p:nvSpPr>
          <p:spPr bwMode="auto">
            <a:xfrm>
              <a:off x="7111102" y="2432373"/>
              <a:ext cx="137160" cy="5029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37B91B78-9649-4BBF-B5D4-4A1224E9BB55}"/>
                </a:ext>
              </a:extLst>
            </p:cNvPr>
            <p:cNvSpPr/>
            <p:nvPr/>
          </p:nvSpPr>
          <p:spPr bwMode="auto">
            <a:xfrm>
              <a:off x="7284919" y="2158053"/>
              <a:ext cx="137160" cy="7772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3199ACDA-F5C2-445D-B733-740253688417}"/>
              </a:ext>
            </a:extLst>
          </p:cNvPr>
          <p:cNvSpPr/>
          <p:nvPr/>
        </p:nvSpPr>
        <p:spPr>
          <a:xfrm>
            <a:off x="4533779" y="3832316"/>
            <a:ext cx="1610892" cy="8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Atomic file operations means jobs complete faster</a:t>
            </a:r>
          </a:p>
        </p:txBody>
      </p:sp>
      <p:sp>
        <p:nvSpPr>
          <p:cNvPr id="36" name="Rectangle 35">
            <a:extLst>
              <a:ext uri="{FF2B5EF4-FFF2-40B4-BE49-F238E27FC236}">
                <a16:creationId xmlns:a16="http://schemas.microsoft.com/office/drawing/2014/main" id="{BAFBF575-AEB7-4C15-AA5B-A1EF359C026D}"/>
              </a:ext>
            </a:extLst>
          </p:cNvPr>
          <p:cNvSpPr/>
          <p:nvPr/>
        </p:nvSpPr>
        <p:spPr>
          <a:xfrm>
            <a:off x="8217628" y="3836606"/>
            <a:ext cx="1652330" cy="2492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Object store pricing levels</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File system operations minimize transactions required for job completion</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480843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B5BBF-3302-4B3C-9FCD-907701EF5887}"/>
              </a:ext>
            </a:extLst>
          </p:cNvPr>
          <p:cNvSpPr txBox="1"/>
          <p:nvPr/>
        </p:nvSpPr>
        <p:spPr>
          <a:xfrm>
            <a:off x="25918" y="763182"/>
            <a:ext cx="2859978"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err="1">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Serverless</a:t>
            </a:r>
            <a:endPar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1699F3EC-88FA-4303-BDFC-BF31B82E33FD}"/>
              </a:ext>
            </a:extLst>
          </p:cNvPr>
          <p:cNvSpPr txBox="1"/>
          <p:nvPr/>
        </p:nvSpPr>
        <p:spPr>
          <a:xfrm>
            <a:off x="3311856" y="2097425"/>
            <a:ext cx="3042565"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sp>
        <p:nvSpPr>
          <p:cNvPr id="7" name="TextBox 6">
            <a:extLst>
              <a:ext uri="{FF2B5EF4-FFF2-40B4-BE49-F238E27FC236}">
                <a16:creationId xmlns:a16="http://schemas.microsoft.com/office/drawing/2014/main" id="{230EB329-0E73-4791-8BA4-5F3D72B4FAFA}"/>
              </a:ext>
            </a:extLst>
          </p:cNvPr>
          <p:cNvSpPr txBox="1"/>
          <p:nvPr/>
        </p:nvSpPr>
        <p:spPr>
          <a:xfrm>
            <a:off x="6199672" y="759276"/>
            <a:ext cx="2243293" cy="78801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528"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Compute</a:t>
            </a:r>
          </a:p>
        </p:txBody>
      </p:sp>
      <p:sp>
        <p:nvSpPr>
          <p:cNvPr id="9" name="TextBox 8">
            <a:extLst>
              <a:ext uri="{FF2B5EF4-FFF2-40B4-BE49-F238E27FC236}">
                <a16:creationId xmlns:a16="http://schemas.microsoft.com/office/drawing/2014/main" id="{37DFAFAE-A994-4DB2-8E6C-0D2B95C4AC2B}"/>
              </a:ext>
            </a:extLst>
          </p:cNvPr>
          <p:cNvSpPr txBox="1"/>
          <p:nvPr/>
        </p:nvSpPr>
        <p:spPr>
          <a:xfrm>
            <a:off x="6353718" y="5585705"/>
            <a:ext cx="4135403" cy="78801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528"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Threat Intelligence</a:t>
            </a:r>
          </a:p>
        </p:txBody>
      </p:sp>
      <p:sp>
        <p:nvSpPr>
          <p:cNvPr id="10" name="TextBox 9">
            <a:extLst>
              <a:ext uri="{FF2B5EF4-FFF2-40B4-BE49-F238E27FC236}">
                <a16:creationId xmlns:a16="http://schemas.microsoft.com/office/drawing/2014/main" id="{7D382E73-D5EF-4BC9-BF89-355AA5A60A6F}"/>
              </a:ext>
            </a:extLst>
          </p:cNvPr>
          <p:cNvSpPr txBox="1"/>
          <p:nvPr/>
        </p:nvSpPr>
        <p:spPr>
          <a:xfrm>
            <a:off x="6561015" y="4784269"/>
            <a:ext cx="2234640"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Big data</a:t>
            </a:r>
          </a:p>
        </p:txBody>
      </p:sp>
      <p:sp>
        <p:nvSpPr>
          <p:cNvPr id="11" name="TextBox 10">
            <a:extLst>
              <a:ext uri="{FF2B5EF4-FFF2-40B4-BE49-F238E27FC236}">
                <a16:creationId xmlns:a16="http://schemas.microsoft.com/office/drawing/2014/main" id="{7110BE14-B030-4794-8E48-6FFF6030E555}"/>
              </a:ext>
            </a:extLst>
          </p:cNvPr>
          <p:cNvSpPr txBox="1"/>
          <p:nvPr/>
        </p:nvSpPr>
        <p:spPr>
          <a:xfrm>
            <a:off x="342723" y="2652544"/>
            <a:ext cx="2108405"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NoSQL</a:t>
            </a:r>
          </a:p>
        </p:txBody>
      </p:sp>
      <p:sp>
        <p:nvSpPr>
          <p:cNvPr id="12" name="TextBox 11">
            <a:extLst>
              <a:ext uri="{FF2B5EF4-FFF2-40B4-BE49-F238E27FC236}">
                <a16:creationId xmlns:a16="http://schemas.microsoft.com/office/drawing/2014/main" id="{AEC810A7-D555-4A16-BC4C-F5B1651450DD}"/>
              </a:ext>
            </a:extLst>
          </p:cNvPr>
          <p:cNvSpPr txBox="1"/>
          <p:nvPr/>
        </p:nvSpPr>
        <p:spPr>
          <a:xfrm>
            <a:off x="6189455" y="2469925"/>
            <a:ext cx="2323048"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DevOps</a:t>
            </a:r>
          </a:p>
        </p:txBody>
      </p:sp>
      <p:sp>
        <p:nvSpPr>
          <p:cNvPr id="13" name="TextBox 12">
            <a:extLst>
              <a:ext uri="{FF2B5EF4-FFF2-40B4-BE49-F238E27FC236}">
                <a16:creationId xmlns:a16="http://schemas.microsoft.com/office/drawing/2014/main" id="{18D57FF3-2C07-44EE-B1DE-83DC9EB7E721}"/>
              </a:ext>
            </a:extLst>
          </p:cNvPr>
          <p:cNvSpPr txBox="1"/>
          <p:nvPr/>
        </p:nvSpPr>
        <p:spPr>
          <a:xfrm>
            <a:off x="9859827" y="2249402"/>
            <a:ext cx="1360164"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GPU</a:t>
            </a:r>
          </a:p>
        </p:txBody>
      </p:sp>
      <p:sp>
        <p:nvSpPr>
          <p:cNvPr id="15" name="TextBox 14">
            <a:extLst>
              <a:ext uri="{FF2B5EF4-FFF2-40B4-BE49-F238E27FC236}">
                <a16:creationId xmlns:a16="http://schemas.microsoft.com/office/drawing/2014/main" id="{95985445-0190-4BD7-9580-A40390EEB4CA}"/>
              </a:ext>
            </a:extLst>
          </p:cNvPr>
          <p:cNvSpPr txBox="1"/>
          <p:nvPr/>
        </p:nvSpPr>
        <p:spPr>
          <a:xfrm>
            <a:off x="8540074" y="4384616"/>
            <a:ext cx="2537179" cy="78801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528"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Blockchain</a:t>
            </a:r>
          </a:p>
        </p:txBody>
      </p:sp>
      <p:sp>
        <p:nvSpPr>
          <p:cNvPr id="16" name="TextBox 15">
            <a:extLst>
              <a:ext uri="{FF2B5EF4-FFF2-40B4-BE49-F238E27FC236}">
                <a16:creationId xmlns:a16="http://schemas.microsoft.com/office/drawing/2014/main" id="{2BCB47E9-1FF0-4713-9A2B-A7E4EA82C67D}"/>
              </a:ext>
            </a:extLst>
          </p:cNvPr>
          <p:cNvSpPr txBox="1"/>
          <p:nvPr/>
        </p:nvSpPr>
        <p:spPr>
          <a:xfrm>
            <a:off x="3395904" y="885016"/>
            <a:ext cx="2874466" cy="78801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528"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Event driven</a:t>
            </a:r>
          </a:p>
        </p:txBody>
      </p:sp>
      <p:sp>
        <p:nvSpPr>
          <p:cNvPr id="17" name="TextBox 16">
            <a:extLst>
              <a:ext uri="{FF2B5EF4-FFF2-40B4-BE49-F238E27FC236}">
                <a16:creationId xmlns:a16="http://schemas.microsoft.com/office/drawing/2014/main" id="{49924815-8514-49DB-9CD0-AC940506ED77}"/>
              </a:ext>
            </a:extLst>
          </p:cNvPr>
          <p:cNvSpPr txBox="1"/>
          <p:nvPr/>
        </p:nvSpPr>
        <p:spPr>
          <a:xfrm>
            <a:off x="1221860" y="5213281"/>
            <a:ext cx="2989034" cy="78801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528"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Hybrid cloud</a:t>
            </a:r>
          </a:p>
        </p:txBody>
      </p:sp>
      <p:sp>
        <p:nvSpPr>
          <p:cNvPr id="18" name="TextBox 17">
            <a:extLst>
              <a:ext uri="{FF2B5EF4-FFF2-40B4-BE49-F238E27FC236}">
                <a16:creationId xmlns:a16="http://schemas.microsoft.com/office/drawing/2014/main" id="{C5901B7B-C9DF-44EB-B2B2-A5B2AD858BB3}"/>
              </a:ext>
            </a:extLst>
          </p:cNvPr>
          <p:cNvSpPr txBox="1"/>
          <p:nvPr/>
        </p:nvSpPr>
        <p:spPr>
          <a:xfrm>
            <a:off x="3666210" y="4410207"/>
            <a:ext cx="1339329" cy="103727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293" b="0" i="0" u="none" strike="noStrike" kern="1200" cap="none" spc="-50" normalizeH="0" baseline="0" noProof="0" err="1">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IoT</a:t>
            </a:r>
            <a:endParaRPr kumimoji="0" lang="en-US" sz="5293"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39EE454A-5504-4D48-8E60-0D4526AEDA3F}"/>
              </a:ext>
            </a:extLst>
          </p:cNvPr>
          <p:cNvSpPr txBox="1"/>
          <p:nvPr/>
        </p:nvSpPr>
        <p:spPr>
          <a:xfrm>
            <a:off x="8306564" y="2104440"/>
            <a:ext cx="1374462" cy="78801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528"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Edge</a:t>
            </a:r>
          </a:p>
        </p:txBody>
      </p:sp>
      <p:sp>
        <p:nvSpPr>
          <p:cNvPr id="21" name="TextBox 20">
            <a:extLst>
              <a:ext uri="{FF2B5EF4-FFF2-40B4-BE49-F238E27FC236}">
                <a16:creationId xmlns:a16="http://schemas.microsoft.com/office/drawing/2014/main" id="{037DE78E-DC2E-4D7C-A37F-DC1980D6B69A}"/>
              </a:ext>
            </a:extLst>
          </p:cNvPr>
          <p:cNvSpPr txBox="1"/>
          <p:nvPr/>
        </p:nvSpPr>
        <p:spPr>
          <a:xfrm>
            <a:off x="9656518" y="4881051"/>
            <a:ext cx="1715853" cy="103727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5293"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Bots</a:t>
            </a:r>
          </a:p>
        </p:txBody>
      </p:sp>
      <p:sp>
        <p:nvSpPr>
          <p:cNvPr id="22" name="TextBox 21">
            <a:extLst>
              <a:ext uri="{FF2B5EF4-FFF2-40B4-BE49-F238E27FC236}">
                <a16:creationId xmlns:a16="http://schemas.microsoft.com/office/drawing/2014/main" id="{F97D66CD-B096-45EC-BFF9-5A3751625636}"/>
              </a:ext>
            </a:extLst>
          </p:cNvPr>
          <p:cNvSpPr txBox="1"/>
          <p:nvPr/>
        </p:nvSpPr>
        <p:spPr>
          <a:xfrm>
            <a:off x="59435" y="4468038"/>
            <a:ext cx="3455698"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Data privacy</a:t>
            </a:r>
          </a:p>
        </p:txBody>
      </p:sp>
      <p:sp>
        <p:nvSpPr>
          <p:cNvPr id="23" name="TextBox 22">
            <a:extLst>
              <a:ext uri="{FF2B5EF4-FFF2-40B4-BE49-F238E27FC236}">
                <a16:creationId xmlns:a16="http://schemas.microsoft.com/office/drawing/2014/main" id="{CF9D4AF8-2531-4840-9915-70A43025C175}"/>
              </a:ext>
            </a:extLst>
          </p:cNvPr>
          <p:cNvSpPr txBox="1"/>
          <p:nvPr/>
        </p:nvSpPr>
        <p:spPr>
          <a:xfrm>
            <a:off x="261678" y="5893265"/>
            <a:ext cx="5484811"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Artificial Intelligence</a:t>
            </a:r>
          </a:p>
        </p:txBody>
      </p:sp>
      <p:sp>
        <p:nvSpPr>
          <p:cNvPr id="24" name="TextBox 23">
            <a:extLst>
              <a:ext uri="{FF2B5EF4-FFF2-40B4-BE49-F238E27FC236}">
                <a16:creationId xmlns:a16="http://schemas.microsoft.com/office/drawing/2014/main" id="{7E5F7269-C899-4410-90D1-B96955CBB093}"/>
              </a:ext>
            </a:extLst>
          </p:cNvPr>
          <p:cNvSpPr txBox="1"/>
          <p:nvPr/>
        </p:nvSpPr>
        <p:spPr>
          <a:xfrm>
            <a:off x="7808818" y="1345492"/>
            <a:ext cx="3731696"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Mixed Reality</a:t>
            </a:r>
          </a:p>
        </p:txBody>
      </p:sp>
      <p:sp>
        <p:nvSpPr>
          <p:cNvPr id="25" name="TextBox 24">
            <a:extLst>
              <a:ext uri="{FF2B5EF4-FFF2-40B4-BE49-F238E27FC236}">
                <a16:creationId xmlns:a16="http://schemas.microsoft.com/office/drawing/2014/main" id="{DACF39D2-8E0E-42D9-BB2E-6F69AE75D41C}"/>
              </a:ext>
            </a:extLst>
          </p:cNvPr>
          <p:cNvSpPr txBox="1"/>
          <p:nvPr/>
        </p:nvSpPr>
        <p:spPr>
          <a:xfrm>
            <a:off x="958404" y="1431136"/>
            <a:ext cx="3576740" cy="73262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136"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Machine Learning</a:t>
            </a:r>
          </a:p>
        </p:txBody>
      </p:sp>
      <p:sp>
        <p:nvSpPr>
          <p:cNvPr id="26" name="TextBox 25">
            <a:extLst>
              <a:ext uri="{FF2B5EF4-FFF2-40B4-BE49-F238E27FC236}">
                <a16:creationId xmlns:a16="http://schemas.microsoft.com/office/drawing/2014/main" id="{FCA9E141-B2A6-4DB6-8745-3A1D1DF00CE0}"/>
              </a:ext>
            </a:extLst>
          </p:cNvPr>
          <p:cNvSpPr txBox="1"/>
          <p:nvPr/>
        </p:nvSpPr>
        <p:spPr>
          <a:xfrm>
            <a:off x="8240757" y="3636146"/>
            <a:ext cx="3852800"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Log telemetry</a:t>
            </a:r>
          </a:p>
        </p:txBody>
      </p:sp>
      <p:sp>
        <p:nvSpPr>
          <p:cNvPr id="27" name="TextBox 26">
            <a:extLst>
              <a:ext uri="{FF2B5EF4-FFF2-40B4-BE49-F238E27FC236}">
                <a16:creationId xmlns:a16="http://schemas.microsoft.com/office/drawing/2014/main" id="{40EC7F0F-0ECC-45E2-A2C6-32E58838C162}"/>
              </a:ext>
            </a:extLst>
          </p:cNvPr>
          <p:cNvSpPr txBox="1"/>
          <p:nvPr/>
        </p:nvSpPr>
        <p:spPr>
          <a:xfrm>
            <a:off x="4610663" y="1484623"/>
            <a:ext cx="3034168"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Compliance</a:t>
            </a:r>
          </a:p>
        </p:txBody>
      </p:sp>
      <p:sp>
        <p:nvSpPr>
          <p:cNvPr id="28" name="TextBox 27">
            <a:extLst>
              <a:ext uri="{FF2B5EF4-FFF2-40B4-BE49-F238E27FC236}">
                <a16:creationId xmlns:a16="http://schemas.microsoft.com/office/drawing/2014/main" id="{D1EF9EF6-8060-4B9D-A868-D56AA301F765}"/>
              </a:ext>
            </a:extLst>
          </p:cNvPr>
          <p:cNvSpPr txBox="1"/>
          <p:nvPr/>
        </p:nvSpPr>
        <p:spPr>
          <a:xfrm>
            <a:off x="8288628" y="669734"/>
            <a:ext cx="3427040"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Orchestrators</a:t>
            </a:r>
          </a:p>
        </p:txBody>
      </p:sp>
      <p:sp>
        <p:nvSpPr>
          <p:cNvPr id="29" name="TextBox 28">
            <a:extLst>
              <a:ext uri="{FF2B5EF4-FFF2-40B4-BE49-F238E27FC236}">
                <a16:creationId xmlns:a16="http://schemas.microsoft.com/office/drawing/2014/main" id="{A9EE880C-B609-47EA-8795-8B4A68434A26}"/>
              </a:ext>
            </a:extLst>
          </p:cNvPr>
          <p:cNvSpPr txBox="1"/>
          <p:nvPr/>
        </p:nvSpPr>
        <p:spPr>
          <a:xfrm>
            <a:off x="1103769" y="52443"/>
            <a:ext cx="2933385"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Monitoring</a:t>
            </a:r>
          </a:p>
        </p:txBody>
      </p:sp>
      <p:sp>
        <p:nvSpPr>
          <p:cNvPr id="31" name="TextBox 30">
            <a:extLst>
              <a:ext uri="{FF2B5EF4-FFF2-40B4-BE49-F238E27FC236}">
                <a16:creationId xmlns:a16="http://schemas.microsoft.com/office/drawing/2014/main" id="{91C96EBB-60B6-4DE0-ACAA-65CF28B0812E}"/>
              </a:ext>
            </a:extLst>
          </p:cNvPr>
          <p:cNvSpPr txBox="1"/>
          <p:nvPr/>
        </p:nvSpPr>
        <p:spPr>
          <a:xfrm>
            <a:off x="2624316" y="2843274"/>
            <a:ext cx="3351390"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Automation</a:t>
            </a:r>
          </a:p>
        </p:txBody>
      </p:sp>
      <p:sp>
        <p:nvSpPr>
          <p:cNvPr id="32" name="TextBox 31">
            <a:extLst>
              <a:ext uri="{FF2B5EF4-FFF2-40B4-BE49-F238E27FC236}">
                <a16:creationId xmlns:a16="http://schemas.microsoft.com/office/drawing/2014/main" id="{6408C1CD-1669-466B-B3B8-87501F01915F}"/>
              </a:ext>
            </a:extLst>
          </p:cNvPr>
          <p:cNvSpPr txBox="1"/>
          <p:nvPr/>
        </p:nvSpPr>
        <p:spPr>
          <a:xfrm>
            <a:off x="4552829" y="5120881"/>
            <a:ext cx="2233164"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Beacons</a:t>
            </a:r>
          </a:p>
        </p:txBody>
      </p:sp>
      <p:sp>
        <p:nvSpPr>
          <p:cNvPr id="33" name="TextBox 32">
            <a:extLst>
              <a:ext uri="{FF2B5EF4-FFF2-40B4-BE49-F238E27FC236}">
                <a16:creationId xmlns:a16="http://schemas.microsoft.com/office/drawing/2014/main" id="{F10E967D-908F-4A3E-9351-C5CD6DAEBBB1}"/>
              </a:ext>
            </a:extLst>
          </p:cNvPr>
          <p:cNvSpPr txBox="1"/>
          <p:nvPr/>
        </p:nvSpPr>
        <p:spPr>
          <a:xfrm>
            <a:off x="5076353" y="4176322"/>
            <a:ext cx="3038334"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Digital Twin</a:t>
            </a:r>
          </a:p>
        </p:txBody>
      </p:sp>
      <p:sp>
        <p:nvSpPr>
          <p:cNvPr id="34" name="TextBox 33">
            <a:extLst>
              <a:ext uri="{FF2B5EF4-FFF2-40B4-BE49-F238E27FC236}">
                <a16:creationId xmlns:a16="http://schemas.microsoft.com/office/drawing/2014/main" id="{8447E8F9-FADB-4C89-98EB-D92026E45B88}"/>
              </a:ext>
            </a:extLst>
          </p:cNvPr>
          <p:cNvSpPr txBox="1"/>
          <p:nvPr/>
        </p:nvSpPr>
        <p:spPr>
          <a:xfrm>
            <a:off x="9055019" y="6095423"/>
            <a:ext cx="3115910"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Ambient UX</a:t>
            </a:r>
          </a:p>
        </p:txBody>
      </p:sp>
      <p:sp>
        <p:nvSpPr>
          <p:cNvPr id="35" name="TextBox 34">
            <a:extLst>
              <a:ext uri="{FF2B5EF4-FFF2-40B4-BE49-F238E27FC236}">
                <a16:creationId xmlns:a16="http://schemas.microsoft.com/office/drawing/2014/main" id="{F05C11F0-119E-41FA-A871-0B5E5CD9EB7C}"/>
              </a:ext>
            </a:extLst>
          </p:cNvPr>
          <p:cNvSpPr txBox="1"/>
          <p:nvPr/>
        </p:nvSpPr>
        <p:spPr>
          <a:xfrm>
            <a:off x="-30961" y="3739117"/>
            <a:ext cx="5124892"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Quantum computing</a:t>
            </a:r>
          </a:p>
        </p:txBody>
      </p:sp>
      <p:sp>
        <p:nvSpPr>
          <p:cNvPr id="36" name="TextBox 35">
            <a:extLst>
              <a:ext uri="{FF2B5EF4-FFF2-40B4-BE49-F238E27FC236}">
                <a16:creationId xmlns:a16="http://schemas.microsoft.com/office/drawing/2014/main" id="{5DE6763F-C523-488A-865E-9F356CADB2E9}"/>
              </a:ext>
            </a:extLst>
          </p:cNvPr>
          <p:cNvSpPr txBox="1"/>
          <p:nvPr/>
        </p:nvSpPr>
        <p:spPr>
          <a:xfrm>
            <a:off x="4751253" y="3414009"/>
            <a:ext cx="3766251" cy="89879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312"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Microservices</a:t>
            </a:r>
          </a:p>
        </p:txBody>
      </p:sp>
      <p:sp>
        <p:nvSpPr>
          <p:cNvPr id="37" name="TextBox 36">
            <a:extLst>
              <a:ext uri="{FF2B5EF4-FFF2-40B4-BE49-F238E27FC236}">
                <a16:creationId xmlns:a16="http://schemas.microsoft.com/office/drawing/2014/main" id="{B65D0422-51B7-4880-8C9F-2DA9BE145115}"/>
              </a:ext>
            </a:extLst>
          </p:cNvPr>
          <p:cNvSpPr txBox="1"/>
          <p:nvPr/>
        </p:nvSpPr>
        <p:spPr>
          <a:xfrm>
            <a:off x="8682688" y="3029626"/>
            <a:ext cx="2258938"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Quorum</a:t>
            </a:r>
          </a:p>
        </p:txBody>
      </p:sp>
      <p:sp>
        <p:nvSpPr>
          <p:cNvPr id="38" name="TextBox 37">
            <a:extLst>
              <a:ext uri="{FF2B5EF4-FFF2-40B4-BE49-F238E27FC236}">
                <a16:creationId xmlns:a16="http://schemas.microsoft.com/office/drawing/2014/main" id="{D4C518F3-B4F8-44BF-80B5-B3A20F079B34}"/>
              </a:ext>
            </a:extLst>
          </p:cNvPr>
          <p:cNvSpPr txBox="1"/>
          <p:nvPr/>
        </p:nvSpPr>
        <p:spPr>
          <a:xfrm>
            <a:off x="1439678" y="1993124"/>
            <a:ext cx="2052052" cy="84340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920"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Haptics</a:t>
            </a:r>
          </a:p>
        </p:txBody>
      </p:sp>
      <p:sp>
        <p:nvSpPr>
          <p:cNvPr id="40" name="TextBox 39">
            <a:extLst>
              <a:ext uri="{FF2B5EF4-FFF2-40B4-BE49-F238E27FC236}">
                <a16:creationId xmlns:a16="http://schemas.microsoft.com/office/drawing/2014/main" id="{D75138C2-E41D-41E1-99D5-3112969973CF}"/>
              </a:ext>
            </a:extLst>
          </p:cNvPr>
          <p:cNvSpPr txBox="1"/>
          <p:nvPr/>
        </p:nvSpPr>
        <p:spPr>
          <a:xfrm>
            <a:off x="3725712" y="251006"/>
            <a:ext cx="5897494" cy="73262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136" b="0" i="0" u="none" strike="noStrike" kern="1200" cap="none" spc="-5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Location-based Authentication</a:t>
            </a:r>
          </a:p>
        </p:txBody>
      </p:sp>
    </p:spTree>
    <p:extLst>
      <p:ext uri="{BB962C8B-B14F-4D97-AF65-F5344CB8AC3E}">
        <p14:creationId xmlns:p14="http://schemas.microsoft.com/office/powerpoint/2010/main" val="162577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69238" y="0"/>
            <a:ext cx="11653523" cy="927809"/>
          </a:xfrm>
        </p:spPr>
        <p:txBody>
          <a:bodyPr vert="horz" wrap="square" lIns="143428" tIns="89642" rIns="143428" bIns="89642" rtlCol="0" anchor="ctr">
            <a:noAutofit/>
          </a:bodyPr>
          <a:lstStyle/>
          <a:p>
            <a:pPr algn="ctr"/>
            <a:r>
              <a:rPr lang="en-US" sz="3137" spc="800" dirty="0">
                <a:solidFill>
                  <a:srgbClr val="0078D7"/>
                </a:solidFill>
                <a:latin typeface="Segoe UI Light" charset="0"/>
                <a:cs typeface="Segoe UI Light" charset="0"/>
              </a:rPr>
              <a:t>Azure Data Lake Storage Gen2</a:t>
            </a:r>
          </a:p>
        </p:txBody>
      </p:sp>
      <p:sp>
        <p:nvSpPr>
          <p:cNvPr id="5" name="Rectangle 4">
            <a:extLst>
              <a:ext uri="{FF2B5EF4-FFF2-40B4-BE49-F238E27FC236}">
                <a16:creationId xmlns:a16="http://schemas.microsoft.com/office/drawing/2014/main" id="{6F9B4671-69AC-4384-B311-60ED23082E1D}"/>
              </a:ext>
            </a:extLst>
          </p:cNvPr>
          <p:cNvSpPr/>
          <p:nvPr/>
        </p:nvSpPr>
        <p:spPr bwMode="auto">
          <a:xfrm>
            <a:off x="917418" y="2419897"/>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E8D3C259-2490-4E4D-86CC-36D8087E8CF2}"/>
              </a:ext>
            </a:extLst>
          </p:cNvPr>
          <p:cNvSpPr/>
          <p:nvPr/>
        </p:nvSpPr>
        <p:spPr bwMode="auto">
          <a:xfrm>
            <a:off x="917418" y="5874297"/>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51900B46-0F8D-4DB3-ADE0-E7DE611D1832}"/>
              </a:ext>
            </a:extLst>
          </p:cNvPr>
          <p:cNvSpPr/>
          <p:nvPr/>
        </p:nvSpPr>
        <p:spPr bwMode="auto">
          <a:xfrm>
            <a:off x="1978846" y="5961426"/>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Object Tiering and Lifecycle Policy Management</a:t>
            </a:r>
          </a:p>
        </p:txBody>
      </p:sp>
      <p:sp>
        <p:nvSpPr>
          <p:cNvPr id="39" name="Rectangle 38">
            <a:extLst>
              <a:ext uri="{FF2B5EF4-FFF2-40B4-BE49-F238E27FC236}">
                <a16:creationId xmlns:a16="http://schemas.microsoft.com/office/drawing/2014/main" id="{85AC9F4E-3201-44C2-8388-76E266FEF32E}"/>
              </a:ext>
            </a:extLst>
          </p:cNvPr>
          <p:cNvSpPr/>
          <p:nvPr/>
        </p:nvSpPr>
        <p:spPr bwMode="auto">
          <a:xfrm>
            <a:off x="4544943" y="5961426"/>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AAD Integration, RBAC, Storage Account Security</a:t>
            </a:r>
          </a:p>
        </p:txBody>
      </p:sp>
      <p:sp>
        <p:nvSpPr>
          <p:cNvPr id="40" name="Rectangle 39">
            <a:extLst>
              <a:ext uri="{FF2B5EF4-FFF2-40B4-BE49-F238E27FC236}">
                <a16:creationId xmlns:a16="http://schemas.microsoft.com/office/drawing/2014/main" id="{F203F991-48E7-4E1A-A036-743618F7C723}"/>
              </a:ext>
            </a:extLst>
          </p:cNvPr>
          <p:cNvSpPr/>
          <p:nvPr/>
        </p:nvSpPr>
        <p:spPr bwMode="auto">
          <a:xfrm>
            <a:off x="7111040" y="5961426"/>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rPr>
              <a:t>HA/DR support through ZRS and RA-GRS</a:t>
            </a:r>
          </a:p>
        </p:txBody>
      </p:sp>
      <p:sp>
        <p:nvSpPr>
          <p:cNvPr id="2" name="TextBox 1">
            <a:extLst>
              <a:ext uri="{FF2B5EF4-FFF2-40B4-BE49-F238E27FC236}">
                <a16:creationId xmlns:a16="http://schemas.microsoft.com/office/drawing/2014/main" id="{3E8184C0-40A3-4C5C-8E60-3CDF9CEED502}"/>
              </a:ext>
            </a:extLst>
          </p:cNvPr>
          <p:cNvSpPr txBox="1"/>
          <p:nvPr/>
        </p:nvSpPr>
        <p:spPr>
          <a:xfrm>
            <a:off x="4814057" y="5153915"/>
            <a:ext cx="2019091" cy="627864"/>
          </a:xfrm>
          <a:prstGeom prst="rect">
            <a:avLst/>
          </a:prstGeom>
          <a:solidFill>
            <a:srgbClr val="0078D7"/>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light"/>
                <a:ea typeface="+mn-ea"/>
                <a:cs typeface="+mn-cs"/>
              </a:rPr>
              <a:t>Common Blob Storage Foundation</a:t>
            </a:r>
          </a:p>
        </p:txBody>
      </p:sp>
      <p:sp>
        <p:nvSpPr>
          <p:cNvPr id="59" name="TextBox 58">
            <a:extLst>
              <a:ext uri="{FF2B5EF4-FFF2-40B4-BE49-F238E27FC236}">
                <a16:creationId xmlns:a16="http://schemas.microsoft.com/office/drawing/2014/main" id="{BD352243-0852-4FF6-8CCB-9D97FF19BBE3}"/>
              </a:ext>
            </a:extLst>
          </p:cNvPr>
          <p:cNvSpPr txBox="1"/>
          <p:nvPr/>
        </p:nvSpPr>
        <p:spPr>
          <a:xfrm>
            <a:off x="2821915" y="1550080"/>
            <a:ext cx="1090408"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D70B9343-B709-436B-9222-5AE209CE5655}"/>
              </a:ext>
            </a:extLst>
          </p:cNvPr>
          <p:cNvSpPr txBox="1"/>
          <p:nvPr/>
        </p:nvSpPr>
        <p:spPr>
          <a:xfrm>
            <a:off x="7563859" y="1550080"/>
            <a:ext cx="1090408"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87"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4338" y="1859222"/>
            <a:ext cx="578806" cy="578806"/>
          </a:xfrm>
          <a:prstGeom prst="rect">
            <a:avLst/>
          </a:prstGeom>
        </p:spPr>
      </p:pic>
      <p:pic>
        <p:nvPicPr>
          <p:cNvPr id="88"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4597" y="1844121"/>
            <a:ext cx="578806" cy="578806"/>
          </a:xfrm>
          <a:prstGeom prst="rect">
            <a:avLst/>
          </a:prstGeom>
        </p:spPr>
      </p:pic>
      <p:sp>
        <p:nvSpPr>
          <p:cNvPr id="43" name="Text Placeholder 2">
            <a:extLst>
              <a:ext uri="{FF2B5EF4-FFF2-40B4-BE49-F238E27FC236}">
                <a16:creationId xmlns:a16="http://schemas.microsoft.com/office/drawing/2014/main" id="{D44B3365-B561-41DE-A2F8-77BF39A302EF}"/>
              </a:ext>
            </a:extLst>
          </p:cNvPr>
          <p:cNvSpPr txBox="1">
            <a:spLocks/>
          </p:cNvSpPr>
          <p:nvPr/>
        </p:nvSpPr>
        <p:spPr>
          <a:xfrm>
            <a:off x="462265" y="887324"/>
            <a:ext cx="11443086" cy="553920"/>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ADLS Gen2 adds a high performance HDFS Endpoint to Azure Blob Storage and inherits the rich feature set of Azure Blob Storage * </a:t>
            </a:r>
          </a:p>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45" name="Rectangle 44">
            <a:extLst>
              <a:ext uri="{FF2B5EF4-FFF2-40B4-BE49-F238E27FC236}">
                <a16:creationId xmlns:a16="http://schemas.microsoft.com/office/drawing/2014/main" id="{241AAE0F-8B38-4C0E-9CB1-0EC1CFFADB1F}"/>
              </a:ext>
            </a:extLst>
          </p:cNvPr>
          <p:cNvSpPr/>
          <p:nvPr/>
        </p:nvSpPr>
        <p:spPr bwMode="auto">
          <a:xfrm>
            <a:off x="2060318" y="2619304"/>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8E55E92E-22EA-4896-B30B-EF73BACAC3A4}"/>
              </a:ext>
            </a:extLst>
          </p:cNvPr>
          <p:cNvSpPr/>
          <p:nvPr/>
        </p:nvSpPr>
        <p:spPr>
          <a:xfrm>
            <a:off x="2284630" y="4270530"/>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sz="1224"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Server Backups, Archive Storage, Semi-structured Data</a:t>
            </a:r>
            <a:endParaRPr kumimoji="0" lang="en-US" sz="12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3029B417-E585-4164-A33E-33A35AB76F6A}"/>
              </a:ext>
            </a:extLst>
          </p:cNvPr>
          <p:cNvSpPr/>
          <p:nvPr/>
        </p:nvSpPr>
        <p:spPr>
          <a:xfrm>
            <a:off x="2483208" y="2880583"/>
            <a:ext cx="1739722"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Unstructured Object Data</a:t>
            </a:r>
          </a:p>
        </p:txBody>
      </p:sp>
      <p:sp>
        <p:nvSpPr>
          <p:cNvPr id="51" name="Rectangle 50">
            <a:extLst>
              <a:ext uri="{FF2B5EF4-FFF2-40B4-BE49-F238E27FC236}">
                <a16:creationId xmlns:a16="http://schemas.microsoft.com/office/drawing/2014/main" id="{8432D975-33F8-4A18-8515-3E00F50F649F}"/>
              </a:ext>
            </a:extLst>
          </p:cNvPr>
          <p:cNvSpPr/>
          <p:nvPr/>
        </p:nvSpPr>
        <p:spPr bwMode="auto">
          <a:xfrm>
            <a:off x="6938444" y="2619304"/>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D82543A2-A690-4402-80D9-5BF4C888DAD3}"/>
              </a:ext>
            </a:extLst>
          </p:cNvPr>
          <p:cNvSpPr/>
          <p:nvPr/>
        </p:nvSpPr>
        <p:spPr>
          <a:xfrm>
            <a:off x="7162756" y="4176339"/>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049" rtl="0" eaLnBrk="0" fontAlgn="base" latinLnBrk="0" hangingPunct="0">
              <a:lnSpc>
                <a:spcPct val="100000"/>
              </a:lnSpc>
              <a:spcBef>
                <a:spcPct val="0"/>
              </a:spcBef>
              <a:spcAft>
                <a:spcPct val="0"/>
              </a:spcAft>
              <a:buClrTx/>
              <a:buSzTx/>
              <a:buFontTx/>
              <a:buNone/>
              <a:tabLst/>
              <a:defRPr/>
            </a:pPr>
            <a:r>
              <a:rPr kumimoji="0" lang="en-US" sz="1224"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Hadoop File System, File and Folder Hierarchy, Granular ACLS Atomic File Transactions</a:t>
            </a:r>
            <a:endParaRPr kumimoji="0" lang="en-US" sz="122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DA206FC7-AF9A-4E71-A667-BD0DDF098BCE}"/>
              </a:ext>
            </a:extLst>
          </p:cNvPr>
          <p:cNvSpPr/>
          <p:nvPr/>
        </p:nvSpPr>
        <p:spPr>
          <a:xfrm>
            <a:off x="7361334" y="3019082"/>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File Data</a:t>
            </a:r>
          </a:p>
        </p:txBody>
      </p:sp>
      <p:sp>
        <p:nvSpPr>
          <p:cNvPr id="3" name="L-Shape 2">
            <a:extLst>
              <a:ext uri="{FF2B5EF4-FFF2-40B4-BE49-F238E27FC236}">
                <a16:creationId xmlns:a16="http://schemas.microsoft.com/office/drawing/2014/main" id="{54720EC4-FE6C-47F5-8452-3B678728B901}"/>
              </a:ext>
            </a:extLst>
          </p:cNvPr>
          <p:cNvSpPr/>
          <p:nvPr/>
        </p:nvSpPr>
        <p:spPr bwMode="auto">
          <a:xfrm>
            <a:off x="3196229" y="5249524"/>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L-Shape 55">
            <a:extLst>
              <a:ext uri="{FF2B5EF4-FFF2-40B4-BE49-F238E27FC236}">
                <a16:creationId xmlns:a16="http://schemas.microsoft.com/office/drawing/2014/main" id="{3622E743-24B4-45E5-BAF7-65219D06EF04}"/>
              </a:ext>
            </a:extLst>
          </p:cNvPr>
          <p:cNvSpPr/>
          <p:nvPr/>
        </p:nvSpPr>
        <p:spPr bwMode="auto">
          <a:xfrm flipH="1">
            <a:off x="7184999" y="5254038"/>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TextBox 3">
            <a:extLst>
              <a:ext uri="{FF2B5EF4-FFF2-40B4-BE49-F238E27FC236}">
                <a16:creationId xmlns:a16="http://schemas.microsoft.com/office/drawing/2014/main" id="{DCA14BFB-A19A-4410-9045-D8594D50A55A}"/>
              </a:ext>
            </a:extLst>
          </p:cNvPr>
          <p:cNvSpPr txBox="1"/>
          <p:nvPr/>
        </p:nvSpPr>
        <p:spPr>
          <a:xfrm>
            <a:off x="4770441" y="6546077"/>
            <a:ext cx="2826736" cy="4062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 Full Blob and HNS Interoperability available in </a:t>
            </a:r>
            <a:r>
              <a:rPr kumimoji="0" lang="en-US" sz="800" b="1"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post-GA</a:t>
            </a:r>
            <a:endParaRPr kumimoji="0" lang="en-US" sz="8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0756880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91557" y="1081053"/>
            <a:ext cx="3419856" cy="208886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14682" y="1081052"/>
            <a:ext cx="3419856" cy="208015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ADLS Gen2 key audiences &amp; benefits</a:t>
            </a: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5"/>
            <a:ext cx="3410712" cy="3007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Supports familiar REST API and HDFS file system</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Strong analytics ISV support</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light" charset="0"/>
                <a:cs typeface="Segoe UI Semibold" charset="0"/>
              </a:rPr>
              <a:t>Supports Azure Active Directory Integration and other advanced security features available in Blob Storage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3007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performance leads to lower end to end analytic job run times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Supports integration with visualization tools like Power BI and Tableau</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light" charset="0"/>
                <a:cs typeface="Segoe UI Semibold" charset="0"/>
              </a:rPr>
              <a:t>Granular file and folder level security</a:t>
            </a: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3007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light" charset="0"/>
                <a:cs typeface="Segoe UI Semibold" charset="0"/>
              </a:rPr>
              <a:t>Meets data sovereignty requirements in multiple geographies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light" charset="0"/>
                <a:cs typeface="Segoe UI Semibold" charset="0"/>
              </a:rPr>
              <a:t>Supports Azure Active Directory Integration and other advanced security features available in Blob Storage</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light" charset="0"/>
                <a:cs typeface="Segoe UI Semibold" charset="0"/>
              </a:rPr>
              <a:t>Inherits object level tiering and advanced HA/DR capabilities of Blob Storage </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Scientists</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Tree>
    <p:extLst>
      <p:ext uri="{BB962C8B-B14F-4D97-AF65-F5344CB8AC3E}">
        <p14:creationId xmlns:p14="http://schemas.microsoft.com/office/powerpoint/2010/main" val="10953660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36" name="Rectangle 135">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37" name="Rectangle 136">
            <a:extLst>
              <a:ext uri="{FF2B5EF4-FFF2-40B4-BE49-F238E27FC236}">
                <a16:creationId xmlns:a16="http://schemas.microsoft.com/office/drawing/2014/main" id="{0FDA152A-EC7E-4C0F-9092-C3081B40F56B}"/>
              </a:ext>
            </a:extLst>
          </p:cNvPr>
          <p:cNvSpPr/>
          <p:nvPr/>
        </p:nvSpPr>
        <p:spPr bwMode="auto">
          <a:xfrm>
            <a:off x="633009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3" name="Rectangle 142">
            <a:extLst>
              <a:ext uri="{FF2B5EF4-FFF2-40B4-BE49-F238E27FC236}">
                <a16:creationId xmlns:a16="http://schemas.microsoft.com/office/drawing/2014/main" id="{2EFD137A-3997-4F91-86CD-D688C27D42BB}"/>
              </a:ext>
            </a:extLst>
          </p:cNvPr>
          <p:cNvSpPr/>
          <p:nvPr/>
        </p:nvSpPr>
        <p:spPr bwMode="auto">
          <a:xfrm>
            <a:off x="8450697"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34" name="Rectangle 133">
            <a:extLst>
              <a:ext uri="{FF2B5EF4-FFF2-40B4-BE49-F238E27FC236}">
                <a16:creationId xmlns:a16="http://schemas.microsoft.com/office/drawing/2014/main" id="{E495E428-8598-4231-BAD8-8DBA852340E5}"/>
              </a:ext>
            </a:extLst>
          </p:cNvPr>
          <p:cNvSpPr/>
          <p:nvPr/>
        </p:nvSpPr>
        <p:spPr>
          <a:xfrm>
            <a:off x="4484028" y="4522078"/>
            <a:ext cx="162256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138" name="Group 137">
            <a:extLst>
              <a:ext uri="{FF2B5EF4-FFF2-40B4-BE49-F238E27FC236}">
                <a16:creationId xmlns:a16="http://schemas.microsoft.com/office/drawing/2014/main" id="{3EBF39E0-9116-4873-B74D-8566589EDCCC}"/>
              </a:ext>
            </a:extLst>
          </p:cNvPr>
          <p:cNvGrpSpPr/>
          <p:nvPr/>
        </p:nvGrpSpPr>
        <p:grpSpPr>
          <a:xfrm>
            <a:off x="4991121" y="4000944"/>
            <a:ext cx="507755" cy="435880"/>
            <a:chOff x="2488014" y="1320237"/>
            <a:chExt cx="4696411" cy="4187931"/>
          </a:xfrm>
        </p:grpSpPr>
        <p:sp>
          <p:nvSpPr>
            <p:cNvPr id="139" name="Hexagon 138">
              <a:extLst>
                <a:ext uri="{FF2B5EF4-FFF2-40B4-BE49-F238E27FC236}">
                  <a16:creationId xmlns:a16="http://schemas.microsoft.com/office/drawing/2014/main" id="{5F406E0D-B6DE-4542-B85B-755E8BE3523C}"/>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Snip Single Corner Rectangle 26">
              <a:extLst>
                <a:ext uri="{FF2B5EF4-FFF2-40B4-BE49-F238E27FC236}">
                  <a16:creationId xmlns:a16="http://schemas.microsoft.com/office/drawing/2014/main" id="{F3FE8BF7-B2F8-4227-9EB9-38F7A69D19DB}"/>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D91CBCE3-7468-4880-A409-D205352F2BF9}"/>
                </a:ext>
              </a:extLst>
            </p:cNvPr>
            <p:cNvGrpSpPr/>
            <p:nvPr/>
          </p:nvGrpSpPr>
          <p:grpSpPr>
            <a:xfrm>
              <a:off x="4271147" y="2716509"/>
              <a:ext cx="790232" cy="1472559"/>
              <a:chOff x="4917030" y="1019829"/>
              <a:chExt cx="123056" cy="229308"/>
            </a:xfrm>
          </p:grpSpPr>
          <p:sp>
            <p:nvSpPr>
              <p:cNvPr id="144" name="Freeform: Shape 143">
                <a:extLst>
                  <a:ext uri="{FF2B5EF4-FFF2-40B4-BE49-F238E27FC236}">
                    <a16:creationId xmlns:a16="http://schemas.microsoft.com/office/drawing/2014/main" id="{6B5F0929-410E-46D8-91DE-06821647946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96CE2ACC-FABD-4093-8702-A8C7BCE4BD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C2B629F8-D524-4A30-9000-6DF20533D3C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Freeform: Shape 147">
                <a:extLst>
                  <a:ext uri="{FF2B5EF4-FFF2-40B4-BE49-F238E27FC236}">
                    <a16:creationId xmlns:a16="http://schemas.microsoft.com/office/drawing/2014/main" id="{D0477F2A-0465-4735-BAD4-1969D14590E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2" name="Right Triangle 141">
              <a:extLst>
                <a:ext uri="{FF2B5EF4-FFF2-40B4-BE49-F238E27FC236}">
                  <a16:creationId xmlns:a16="http://schemas.microsoft.com/office/drawing/2014/main" id="{BF45CEAF-95B4-465E-878B-0805D0F6FCC4}"/>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219" name="TextBox 218">
            <a:extLst>
              <a:ext uri="{FF2B5EF4-FFF2-40B4-BE49-F238E27FC236}">
                <a16:creationId xmlns:a16="http://schemas.microsoft.com/office/drawing/2014/main" id="{F617FEFC-2B7C-4E06-A0C7-D00BFD84F653}"/>
              </a:ext>
            </a:extLst>
          </p:cNvPr>
          <p:cNvSpPr txBox="1"/>
          <p:nvPr/>
        </p:nvSpPr>
        <p:spPr>
          <a:xfrm>
            <a:off x="345532" y="2281008"/>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270" name="Group 269">
            <a:extLst>
              <a:ext uri="{FF2B5EF4-FFF2-40B4-BE49-F238E27FC236}">
                <a16:creationId xmlns:a16="http://schemas.microsoft.com/office/drawing/2014/main" id="{1F707A0E-EBD6-4AC2-A00F-4CA7B6831760}"/>
              </a:ext>
            </a:extLst>
          </p:cNvPr>
          <p:cNvGrpSpPr/>
          <p:nvPr/>
        </p:nvGrpSpPr>
        <p:grpSpPr>
          <a:xfrm>
            <a:off x="2460504" y="4020173"/>
            <a:ext cx="1330814" cy="727049"/>
            <a:chOff x="2520437" y="2198161"/>
            <a:chExt cx="1330814" cy="727049"/>
          </a:xfrm>
        </p:grpSpPr>
        <p:sp>
          <p:nvSpPr>
            <p:cNvPr id="271" name="Rectangle 270">
              <a:extLst>
                <a:ext uri="{FF2B5EF4-FFF2-40B4-BE49-F238E27FC236}">
                  <a16:creationId xmlns:a16="http://schemas.microsoft.com/office/drawing/2014/main" id="{9AD7FDE5-E623-48DC-8914-03F0618E4AD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272" name="Group 271">
              <a:extLst>
                <a:ext uri="{FF2B5EF4-FFF2-40B4-BE49-F238E27FC236}">
                  <a16:creationId xmlns:a16="http://schemas.microsoft.com/office/drawing/2014/main" id="{DC0A4B81-3AF4-4932-865E-06B45F5D88B8}"/>
                </a:ext>
              </a:extLst>
            </p:cNvPr>
            <p:cNvGrpSpPr/>
            <p:nvPr/>
          </p:nvGrpSpPr>
          <p:grpSpPr>
            <a:xfrm>
              <a:off x="2935903" y="2198161"/>
              <a:ext cx="423284" cy="416651"/>
              <a:chOff x="5279190" y="5401430"/>
              <a:chExt cx="1101836" cy="1106637"/>
            </a:xfrm>
          </p:grpSpPr>
          <p:sp>
            <p:nvSpPr>
              <p:cNvPr id="273" name="Freeform: Shape 815">
                <a:extLst>
                  <a:ext uri="{FF2B5EF4-FFF2-40B4-BE49-F238E27FC236}">
                    <a16:creationId xmlns:a16="http://schemas.microsoft.com/office/drawing/2014/main" id="{07C4F03A-58E5-454A-AC1E-467974685FF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4" name="Freeform: Shape 816">
                <a:extLst>
                  <a:ext uri="{FF2B5EF4-FFF2-40B4-BE49-F238E27FC236}">
                    <a16:creationId xmlns:a16="http://schemas.microsoft.com/office/drawing/2014/main" id="{54605F23-E3F0-4DA2-AEAF-C8A905FE75D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5" name="Freeform: Shape 817">
                <a:extLst>
                  <a:ext uri="{FF2B5EF4-FFF2-40B4-BE49-F238E27FC236}">
                    <a16:creationId xmlns:a16="http://schemas.microsoft.com/office/drawing/2014/main" id="{BB11126C-B688-48EB-B60F-BD89518AB71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6" name="Freeform: Shape 818">
                <a:extLst>
                  <a:ext uri="{FF2B5EF4-FFF2-40B4-BE49-F238E27FC236}">
                    <a16:creationId xmlns:a16="http://schemas.microsoft.com/office/drawing/2014/main" id="{CA725C66-B312-4653-9868-6815CE2A73B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277" name="Freeform: Shape 819">
                <a:extLst>
                  <a:ext uri="{FF2B5EF4-FFF2-40B4-BE49-F238E27FC236}">
                    <a16:creationId xmlns:a16="http://schemas.microsoft.com/office/drawing/2014/main" id="{6AEE122C-99EE-4B2E-BE2A-E6B7A3B1842A}"/>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280" name="Straight Arrow Connector 279">
            <a:extLst>
              <a:ext uri="{FF2B5EF4-FFF2-40B4-BE49-F238E27FC236}">
                <a16:creationId xmlns:a16="http://schemas.microsoft.com/office/drawing/2014/main" id="{7910CEFA-C471-4C66-8C07-4F385DACF086}"/>
              </a:ext>
            </a:extLst>
          </p:cNvPr>
          <p:cNvCxnSpPr>
            <a:cxnSpLocks/>
          </p:cNvCxnSpPr>
          <p:nvPr/>
        </p:nvCxnSpPr>
        <p:spPr>
          <a:xfrm>
            <a:off x="1852206" y="423772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26" name="Right Bracket 225">
            <a:extLst>
              <a:ext uri="{FF2B5EF4-FFF2-40B4-BE49-F238E27FC236}">
                <a16:creationId xmlns:a16="http://schemas.microsoft.com/office/drawing/2014/main" id="{B9F0A461-B58D-45D4-81B4-498EDF8B2241}"/>
              </a:ext>
            </a:extLst>
          </p:cNvPr>
          <p:cNvSpPr/>
          <p:nvPr/>
        </p:nvSpPr>
        <p:spPr>
          <a:xfrm>
            <a:off x="1760895" y="1759727"/>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7518E181-DBAE-45E1-ADA5-BF9D683A242E}"/>
              </a:ext>
            </a:extLst>
          </p:cNvPr>
          <p:cNvSpPr/>
          <p:nvPr/>
        </p:nvSpPr>
        <p:spPr>
          <a:xfrm>
            <a:off x="6648266" y="2880557"/>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p:txBody>
      </p:sp>
      <p:grpSp>
        <p:nvGrpSpPr>
          <p:cNvPr id="121" name="Group 120">
            <a:extLst>
              <a:ext uri="{FF2B5EF4-FFF2-40B4-BE49-F238E27FC236}">
                <a16:creationId xmlns:a16="http://schemas.microsoft.com/office/drawing/2014/main" id="{219E05C5-405A-42EB-B2DE-1386900016DB}"/>
              </a:ext>
            </a:extLst>
          </p:cNvPr>
          <p:cNvGrpSpPr/>
          <p:nvPr/>
        </p:nvGrpSpPr>
        <p:grpSpPr>
          <a:xfrm>
            <a:off x="7158423" y="2521415"/>
            <a:ext cx="408284" cy="333108"/>
            <a:chOff x="5818113" y="2550840"/>
            <a:chExt cx="529278" cy="431824"/>
          </a:xfrm>
        </p:grpSpPr>
        <p:sp>
          <p:nvSpPr>
            <p:cNvPr id="122" name="Diamond 121">
              <a:extLst>
                <a:ext uri="{FF2B5EF4-FFF2-40B4-BE49-F238E27FC236}">
                  <a16:creationId xmlns:a16="http://schemas.microsoft.com/office/drawing/2014/main" id="{731F99CA-98B0-46ED-87B5-5F4439BE436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64E121E1-48F5-4538-BC27-C041D4AD2AAD}"/>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89" name="Straight Arrow Connector 288">
            <a:extLst>
              <a:ext uri="{FF2B5EF4-FFF2-40B4-BE49-F238E27FC236}">
                <a16:creationId xmlns:a16="http://schemas.microsoft.com/office/drawing/2014/main" id="{834B2AF8-8B8B-4D62-93E2-E9C23846821F}"/>
              </a:ext>
            </a:extLst>
          </p:cNvPr>
          <p:cNvCxnSpPr>
            <a:cxnSpLocks/>
          </p:cNvCxnSpPr>
          <p:nvPr/>
        </p:nvCxnSpPr>
        <p:spPr>
          <a:xfrm>
            <a:off x="9068317" y="2863518"/>
            <a:ext cx="0" cy="100257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2B4DF10-15B5-417F-84EC-96D96773AA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4403" y="3171944"/>
            <a:ext cx="298216" cy="155983"/>
          </a:xfrm>
          <a:prstGeom prst="rect">
            <a:avLst/>
          </a:prstGeom>
        </p:spPr>
      </p:pic>
      <p:sp>
        <p:nvSpPr>
          <p:cNvPr id="124" name="TextBox 123">
            <a:extLst>
              <a:ext uri="{FF2B5EF4-FFF2-40B4-BE49-F238E27FC236}">
                <a16:creationId xmlns:a16="http://schemas.microsoft.com/office/drawing/2014/main" id="{4423BE3B-B95C-4773-B44E-BC98A6716BD8}"/>
              </a:ext>
            </a:extLst>
          </p:cNvPr>
          <p:cNvSpPr txBox="1"/>
          <p:nvPr/>
        </p:nvSpPr>
        <p:spPr>
          <a:xfrm>
            <a:off x="289876" y="3370659"/>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sp>
        <p:nvSpPr>
          <p:cNvPr id="151" name="TextBox 150">
            <a:extLst>
              <a:ext uri="{FF2B5EF4-FFF2-40B4-BE49-F238E27FC236}">
                <a16:creationId xmlns:a16="http://schemas.microsoft.com/office/drawing/2014/main" id="{82ED247B-E5E7-4EEA-8255-99322BCA8E6D}"/>
              </a:ext>
            </a:extLst>
          </p:cNvPr>
          <p:cNvSpPr txBox="1"/>
          <p:nvPr/>
        </p:nvSpPr>
        <p:spPr>
          <a:xfrm>
            <a:off x="345532" y="446031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0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59" name="Group 158">
            <a:extLst>
              <a:ext uri="{FF2B5EF4-FFF2-40B4-BE49-F238E27FC236}">
                <a16:creationId xmlns:a16="http://schemas.microsoft.com/office/drawing/2014/main" id="{CEC51DE8-497D-464A-A114-4D62D90C1D67}"/>
              </a:ext>
            </a:extLst>
          </p:cNvPr>
          <p:cNvGrpSpPr/>
          <p:nvPr/>
        </p:nvGrpSpPr>
        <p:grpSpPr>
          <a:xfrm>
            <a:off x="888412" y="2927029"/>
            <a:ext cx="247721" cy="366053"/>
            <a:chOff x="9362108" y="1989394"/>
            <a:chExt cx="1356127" cy="2003921"/>
          </a:xfrm>
        </p:grpSpPr>
        <p:sp>
          <p:nvSpPr>
            <p:cNvPr id="160" name="Line 46">
              <a:extLst>
                <a:ext uri="{FF2B5EF4-FFF2-40B4-BE49-F238E27FC236}">
                  <a16:creationId xmlns:a16="http://schemas.microsoft.com/office/drawing/2014/main" id="{46E0E250-23FA-427F-A48E-99CFEED32B9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1" name="Line 47">
              <a:extLst>
                <a:ext uri="{FF2B5EF4-FFF2-40B4-BE49-F238E27FC236}">
                  <a16:creationId xmlns:a16="http://schemas.microsoft.com/office/drawing/2014/main" id="{A5E1C90B-9B1A-4FDC-BBCB-1D07C14ADCD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2" name="Rectangle 48">
              <a:extLst>
                <a:ext uri="{FF2B5EF4-FFF2-40B4-BE49-F238E27FC236}">
                  <a16:creationId xmlns:a16="http://schemas.microsoft.com/office/drawing/2014/main" id="{02323AF7-AB28-446B-A30D-4C4A1C689362}"/>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3" name="Freeform 49">
              <a:extLst>
                <a:ext uri="{FF2B5EF4-FFF2-40B4-BE49-F238E27FC236}">
                  <a16:creationId xmlns:a16="http://schemas.microsoft.com/office/drawing/2014/main" id="{DC7F8B45-8708-4ABA-AD2A-45277EEE802D}"/>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4" name="Line 50">
              <a:extLst>
                <a:ext uri="{FF2B5EF4-FFF2-40B4-BE49-F238E27FC236}">
                  <a16:creationId xmlns:a16="http://schemas.microsoft.com/office/drawing/2014/main" id="{6F06E4A7-6F10-4973-A738-706971715CB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5" name="Line 51">
              <a:extLst>
                <a:ext uri="{FF2B5EF4-FFF2-40B4-BE49-F238E27FC236}">
                  <a16:creationId xmlns:a16="http://schemas.microsoft.com/office/drawing/2014/main" id="{D04160E8-FF96-4BD3-83A5-2088528444DE}"/>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6" name="Line 52">
              <a:extLst>
                <a:ext uri="{FF2B5EF4-FFF2-40B4-BE49-F238E27FC236}">
                  <a16:creationId xmlns:a16="http://schemas.microsoft.com/office/drawing/2014/main" id="{32ACBAEE-4273-4ABE-98ED-C087F18261E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7" name="Rectangle 53">
              <a:extLst>
                <a:ext uri="{FF2B5EF4-FFF2-40B4-BE49-F238E27FC236}">
                  <a16:creationId xmlns:a16="http://schemas.microsoft.com/office/drawing/2014/main" id="{72AFDE2E-BDCA-4F33-AB9C-6E440988F447}"/>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8" name="Line 54">
              <a:extLst>
                <a:ext uri="{FF2B5EF4-FFF2-40B4-BE49-F238E27FC236}">
                  <a16:creationId xmlns:a16="http://schemas.microsoft.com/office/drawing/2014/main" id="{ED11E5B6-9302-4366-95A7-969541124700}"/>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9" name="Oval 56">
              <a:extLst>
                <a:ext uri="{FF2B5EF4-FFF2-40B4-BE49-F238E27FC236}">
                  <a16:creationId xmlns:a16="http://schemas.microsoft.com/office/drawing/2014/main" id="{C9939E2F-A03F-4EB9-9AA2-6CFD619E1C5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0" name="Freeform: Shape 442">
              <a:extLst>
                <a:ext uri="{FF2B5EF4-FFF2-40B4-BE49-F238E27FC236}">
                  <a16:creationId xmlns:a16="http://schemas.microsoft.com/office/drawing/2014/main" id="{F220255E-468B-4357-A860-E4BFFD2E7C0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83" name="Straight Arrow Connector 182">
            <a:extLst>
              <a:ext uri="{FF2B5EF4-FFF2-40B4-BE49-F238E27FC236}">
                <a16:creationId xmlns:a16="http://schemas.microsoft.com/office/drawing/2014/main" id="{C8C08F57-660F-4F6D-9876-F23723C2B9D3}"/>
              </a:ext>
            </a:extLst>
          </p:cNvPr>
          <p:cNvCxnSpPr>
            <a:cxnSpLocks/>
          </p:cNvCxnSpPr>
          <p:nvPr/>
        </p:nvCxnSpPr>
        <p:spPr>
          <a:xfrm>
            <a:off x="3625283" y="423772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B8A7584-4D5A-4C5C-A1AB-05D06BC253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430273" y="3220959"/>
            <a:ext cx="336572" cy="99710"/>
          </a:xfrm>
          <a:prstGeom prst="rect">
            <a:avLst/>
          </a:prstGeom>
          <a:noFill/>
          <a:extLst>
            <a:ext uri="{909E8E84-426E-40DD-AFC4-6F175D3DCCD1}">
              <a14:hiddenFill xmlns:a14="http://schemas.microsoft.com/office/drawing/2010/main">
                <a:solidFill>
                  <a:srgbClr val="FFFFFF"/>
                </a:solidFill>
              </a14:hiddenFill>
            </a:ext>
          </a:extLst>
        </p:spPr>
      </p:pic>
      <p:sp>
        <p:nvSpPr>
          <p:cNvPr id="185" name="Rectangle 184">
            <a:extLst>
              <a:ext uri="{FF2B5EF4-FFF2-40B4-BE49-F238E27FC236}">
                <a16:creationId xmlns:a16="http://schemas.microsoft.com/office/drawing/2014/main" id="{1CDDA183-4897-47C6-80A1-A5CE3D7AA277}"/>
              </a:ext>
            </a:extLst>
          </p:cNvPr>
          <p:cNvSpPr/>
          <p:nvPr/>
        </p:nvSpPr>
        <p:spPr>
          <a:xfrm>
            <a:off x="7010545" y="3983347"/>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186" name="Connector: Elbow 185">
            <a:extLst>
              <a:ext uri="{FF2B5EF4-FFF2-40B4-BE49-F238E27FC236}">
                <a16:creationId xmlns:a16="http://schemas.microsoft.com/office/drawing/2014/main" id="{6A107AF3-311A-45B7-8803-A98E631367C8}"/>
              </a:ext>
            </a:extLst>
          </p:cNvPr>
          <p:cNvCxnSpPr>
            <a:cxnSpLocks/>
          </p:cNvCxnSpPr>
          <p:nvPr/>
        </p:nvCxnSpPr>
        <p:spPr>
          <a:xfrm rot="5400000" flipH="1" flipV="1">
            <a:off x="5996193" y="3367911"/>
            <a:ext cx="1364588" cy="358727"/>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9C56B70-9515-41E3-BB42-CCEF34210744}"/>
              </a:ext>
            </a:extLst>
          </p:cNvPr>
          <p:cNvSpPr txBox="1"/>
          <p:nvPr/>
        </p:nvSpPr>
        <p:spPr>
          <a:xfrm>
            <a:off x="263649" y="5560356"/>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202" name="Group 201">
            <a:extLst>
              <a:ext uri="{FF2B5EF4-FFF2-40B4-BE49-F238E27FC236}">
                <a16:creationId xmlns:a16="http://schemas.microsoft.com/office/drawing/2014/main" id="{28487684-1504-4124-91E0-5B72D49A9F13}"/>
              </a:ext>
            </a:extLst>
          </p:cNvPr>
          <p:cNvGrpSpPr/>
          <p:nvPr/>
        </p:nvGrpSpPr>
        <p:grpSpPr>
          <a:xfrm>
            <a:off x="888410" y="4056961"/>
            <a:ext cx="247724" cy="303248"/>
            <a:chOff x="965200" y="3436897"/>
            <a:chExt cx="528881" cy="647424"/>
          </a:xfrm>
        </p:grpSpPr>
        <p:grpSp>
          <p:nvGrpSpPr>
            <p:cNvPr id="203" name="Group 202">
              <a:extLst>
                <a:ext uri="{FF2B5EF4-FFF2-40B4-BE49-F238E27FC236}">
                  <a16:creationId xmlns:a16="http://schemas.microsoft.com/office/drawing/2014/main" id="{CFA3E104-D9F0-40B1-8903-8329CEE91F4C}"/>
                </a:ext>
              </a:extLst>
            </p:cNvPr>
            <p:cNvGrpSpPr/>
            <p:nvPr/>
          </p:nvGrpSpPr>
          <p:grpSpPr>
            <a:xfrm flipH="1">
              <a:off x="965200" y="3436897"/>
              <a:ext cx="528881" cy="647424"/>
              <a:chOff x="3003960" y="3685414"/>
              <a:chExt cx="403310" cy="493707"/>
            </a:xfrm>
          </p:grpSpPr>
          <p:sp>
            <p:nvSpPr>
              <p:cNvPr id="208" name="Snip Single Corner Rectangle 26">
                <a:extLst>
                  <a:ext uri="{FF2B5EF4-FFF2-40B4-BE49-F238E27FC236}">
                    <a16:creationId xmlns:a16="http://schemas.microsoft.com/office/drawing/2014/main" id="{3DAFCC92-5C23-48E3-99FA-F2A274F5B37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riangle 27">
                <a:extLst>
                  <a:ext uri="{FF2B5EF4-FFF2-40B4-BE49-F238E27FC236}">
                    <a16:creationId xmlns:a16="http://schemas.microsoft.com/office/drawing/2014/main" id="{2D95F100-A92A-4C00-A462-3EBDC91AB4F2}"/>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04" name="Straight Connector 203">
              <a:extLst>
                <a:ext uri="{FF2B5EF4-FFF2-40B4-BE49-F238E27FC236}">
                  <a16:creationId xmlns:a16="http://schemas.microsoft.com/office/drawing/2014/main" id="{C8F69DE1-4C0A-44C0-B449-8E66946DB823}"/>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AFF3E29-D06A-4987-915A-3DCAD489041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7BC054-A013-4407-B801-2F205D8F12E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0EC1A1-6B6C-4C4D-B400-5AA3727C864D}"/>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0" name="Group 209">
            <a:extLst>
              <a:ext uri="{FF2B5EF4-FFF2-40B4-BE49-F238E27FC236}">
                <a16:creationId xmlns:a16="http://schemas.microsoft.com/office/drawing/2014/main" id="{D6D08075-EA58-40E2-962E-54AD41CA202A}"/>
              </a:ext>
            </a:extLst>
          </p:cNvPr>
          <p:cNvGrpSpPr/>
          <p:nvPr/>
        </p:nvGrpSpPr>
        <p:grpSpPr>
          <a:xfrm>
            <a:off x="816370" y="1859946"/>
            <a:ext cx="391806" cy="339374"/>
            <a:chOff x="5606650" y="4267932"/>
            <a:chExt cx="2764904" cy="2394908"/>
          </a:xfrm>
        </p:grpSpPr>
        <p:sp>
          <p:nvSpPr>
            <p:cNvPr id="211" name="Rounded Rectangle 19">
              <a:extLst>
                <a:ext uri="{FF2B5EF4-FFF2-40B4-BE49-F238E27FC236}">
                  <a16:creationId xmlns:a16="http://schemas.microsoft.com/office/drawing/2014/main" id="{03579090-4879-48C4-B47F-0B7ED8832EF9}"/>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12" name="Rectangle 211">
              <a:extLst>
                <a:ext uri="{FF2B5EF4-FFF2-40B4-BE49-F238E27FC236}">
                  <a16:creationId xmlns:a16="http://schemas.microsoft.com/office/drawing/2014/main" id="{DE877999-A768-4D6D-847E-0ED4EF0AAD2A}"/>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13" name="Rectangle 212">
              <a:extLst>
                <a:ext uri="{FF2B5EF4-FFF2-40B4-BE49-F238E27FC236}">
                  <a16:creationId xmlns:a16="http://schemas.microsoft.com/office/drawing/2014/main" id="{52F31A15-F749-438E-8C07-8E72A649992C}"/>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14" name="Rectangle 213">
              <a:extLst>
                <a:ext uri="{FF2B5EF4-FFF2-40B4-BE49-F238E27FC236}">
                  <a16:creationId xmlns:a16="http://schemas.microsoft.com/office/drawing/2014/main" id="{7519E10B-1476-43E2-9DC7-E8465B327B97}"/>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15" name="Rectangle 214">
              <a:extLst>
                <a:ext uri="{FF2B5EF4-FFF2-40B4-BE49-F238E27FC236}">
                  <a16:creationId xmlns:a16="http://schemas.microsoft.com/office/drawing/2014/main" id="{3F014B6F-3CA0-4E38-AD33-9691DB6678DA}"/>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16" name="Rectangle 215">
              <a:extLst>
                <a:ext uri="{FF2B5EF4-FFF2-40B4-BE49-F238E27FC236}">
                  <a16:creationId xmlns:a16="http://schemas.microsoft.com/office/drawing/2014/main" id="{414CFCC8-6816-4C9C-B93A-05B19770B559}"/>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17" name="Rectangle 216">
              <a:extLst>
                <a:ext uri="{FF2B5EF4-FFF2-40B4-BE49-F238E27FC236}">
                  <a16:creationId xmlns:a16="http://schemas.microsoft.com/office/drawing/2014/main" id="{DBA8CE8C-8693-4D60-9382-D4C26989F61F}"/>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18" name="Rectangle 217">
              <a:extLst>
                <a:ext uri="{FF2B5EF4-FFF2-40B4-BE49-F238E27FC236}">
                  <a16:creationId xmlns:a16="http://schemas.microsoft.com/office/drawing/2014/main" id="{1D126B97-C441-44C2-A3AC-FDE8909D3635}"/>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0" name="Rectangle 219">
              <a:extLst>
                <a:ext uri="{FF2B5EF4-FFF2-40B4-BE49-F238E27FC236}">
                  <a16:creationId xmlns:a16="http://schemas.microsoft.com/office/drawing/2014/main" id="{87CCBDBB-0B32-4BE7-8D20-FE0C64906280}"/>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21" name="Rectangle 220">
              <a:extLst>
                <a:ext uri="{FF2B5EF4-FFF2-40B4-BE49-F238E27FC236}">
                  <a16:creationId xmlns:a16="http://schemas.microsoft.com/office/drawing/2014/main" id="{3A6B671A-3DD2-4C8C-B104-B106ED812BC3}"/>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22" name="Straight Connector 221">
              <a:extLst>
                <a:ext uri="{FF2B5EF4-FFF2-40B4-BE49-F238E27FC236}">
                  <a16:creationId xmlns:a16="http://schemas.microsoft.com/office/drawing/2014/main" id="{A4759A7E-FAFA-4995-B708-D12C29BA24D8}"/>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E9F70E89-C2D0-4DD6-8AE5-0067B55C1290}"/>
              </a:ext>
            </a:extLst>
          </p:cNvPr>
          <p:cNvGrpSpPr/>
          <p:nvPr/>
        </p:nvGrpSpPr>
        <p:grpSpPr>
          <a:xfrm>
            <a:off x="811268" y="5226032"/>
            <a:ext cx="394834" cy="310748"/>
            <a:chOff x="919596" y="1154235"/>
            <a:chExt cx="3006714" cy="2366403"/>
          </a:xfrm>
        </p:grpSpPr>
        <p:sp>
          <p:nvSpPr>
            <p:cNvPr id="127" name="Freeform 18">
              <a:extLst>
                <a:ext uri="{FF2B5EF4-FFF2-40B4-BE49-F238E27FC236}">
                  <a16:creationId xmlns:a16="http://schemas.microsoft.com/office/drawing/2014/main" id="{A393886C-8716-4E82-9C67-AE6F93935DBA}"/>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8" name="Line 19">
              <a:extLst>
                <a:ext uri="{FF2B5EF4-FFF2-40B4-BE49-F238E27FC236}">
                  <a16:creationId xmlns:a16="http://schemas.microsoft.com/office/drawing/2014/main" id="{54BF65B2-0FB9-411A-A511-ADAC6CB2D35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9" name="Line 20">
              <a:extLst>
                <a:ext uri="{FF2B5EF4-FFF2-40B4-BE49-F238E27FC236}">
                  <a16:creationId xmlns:a16="http://schemas.microsoft.com/office/drawing/2014/main" id="{84C50E87-66B9-40D9-9E66-FDAEB82A81F1}"/>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0" name="Freeform 21">
              <a:extLst>
                <a:ext uri="{FF2B5EF4-FFF2-40B4-BE49-F238E27FC236}">
                  <a16:creationId xmlns:a16="http://schemas.microsoft.com/office/drawing/2014/main" id="{CE68C4FF-7E52-4986-861A-C08261FAA88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2" name="Line 22">
              <a:extLst>
                <a:ext uri="{FF2B5EF4-FFF2-40B4-BE49-F238E27FC236}">
                  <a16:creationId xmlns:a16="http://schemas.microsoft.com/office/drawing/2014/main" id="{96EC1158-E2BC-46EA-AF39-B33578395703}"/>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53" name="Group 152">
              <a:extLst>
                <a:ext uri="{FF2B5EF4-FFF2-40B4-BE49-F238E27FC236}">
                  <a16:creationId xmlns:a16="http://schemas.microsoft.com/office/drawing/2014/main" id="{D456E19C-CBDB-4F46-A2C0-586F9C3AF0C4}"/>
                </a:ext>
              </a:extLst>
            </p:cNvPr>
            <p:cNvGrpSpPr/>
            <p:nvPr/>
          </p:nvGrpSpPr>
          <p:grpSpPr>
            <a:xfrm>
              <a:off x="2672424" y="1614376"/>
              <a:ext cx="926769" cy="783035"/>
              <a:chOff x="2814465" y="1249743"/>
              <a:chExt cx="784728" cy="783035"/>
            </a:xfrm>
          </p:grpSpPr>
          <p:sp>
            <p:nvSpPr>
              <p:cNvPr id="158" name="Line 26">
                <a:extLst>
                  <a:ext uri="{FF2B5EF4-FFF2-40B4-BE49-F238E27FC236}">
                    <a16:creationId xmlns:a16="http://schemas.microsoft.com/office/drawing/2014/main" id="{21EBC016-4CAC-4F14-B865-765E405C187D}"/>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1" name="Line 27">
                <a:extLst>
                  <a:ext uri="{FF2B5EF4-FFF2-40B4-BE49-F238E27FC236}">
                    <a16:creationId xmlns:a16="http://schemas.microsoft.com/office/drawing/2014/main" id="{FA78023D-AD27-40E5-A497-090245C961B8}"/>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2" name="Line 28">
                <a:extLst>
                  <a:ext uri="{FF2B5EF4-FFF2-40B4-BE49-F238E27FC236}">
                    <a16:creationId xmlns:a16="http://schemas.microsoft.com/office/drawing/2014/main" id="{3D4A50EB-70F2-4C56-901C-A7385AC243A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54" name="Group 153">
              <a:extLst>
                <a:ext uri="{FF2B5EF4-FFF2-40B4-BE49-F238E27FC236}">
                  <a16:creationId xmlns:a16="http://schemas.microsoft.com/office/drawing/2014/main" id="{C71A28ED-0C17-4260-979A-82A3BC216BE8}"/>
                </a:ext>
              </a:extLst>
            </p:cNvPr>
            <p:cNvGrpSpPr/>
            <p:nvPr/>
          </p:nvGrpSpPr>
          <p:grpSpPr>
            <a:xfrm>
              <a:off x="1224028" y="1407936"/>
              <a:ext cx="1177484" cy="1177484"/>
              <a:chOff x="222829" y="1122100"/>
              <a:chExt cx="1306361" cy="1306361"/>
            </a:xfrm>
          </p:grpSpPr>
          <p:sp>
            <p:nvSpPr>
              <p:cNvPr id="155" name="Oval 154">
                <a:extLst>
                  <a:ext uri="{FF2B5EF4-FFF2-40B4-BE49-F238E27FC236}">
                    <a16:creationId xmlns:a16="http://schemas.microsoft.com/office/drawing/2014/main" id="{ED163B0A-566C-4125-98C9-09E05842EF11}"/>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56" name="Straight Connector 155">
                <a:extLst>
                  <a:ext uri="{FF2B5EF4-FFF2-40B4-BE49-F238E27FC236}">
                    <a16:creationId xmlns:a16="http://schemas.microsoft.com/office/drawing/2014/main" id="{E5854F85-C07A-4F1E-B240-B0A9A7E0CD9C}"/>
                  </a:ext>
                </a:extLst>
              </p:cNvPr>
              <p:cNvCxnSpPr>
                <a:cxnSpLocks/>
                <a:stCxn id="155" idx="2"/>
                <a:endCxn id="157"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7" name="Diamond 306">
                <a:extLst>
                  <a:ext uri="{FF2B5EF4-FFF2-40B4-BE49-F238E27FC236}">
                    <a16:creationId xmlns:a16="http://schemas.microsoft.com/office/drawing/2014/main" id="{3597D115-B21B-4069-83C2-B178452443D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cxnSp>
        <p:nvCxnSpPr>
          <p:cNvPr id="173" name="Straight Arrow Connector 172">
            <a:extLst>
              <a:ext uri="{FF2B5EF4-FFF2-40B4-BE49-F238E27FC236}">
                <a16:creationId xmlns:a16="http://schemas.microsoft.com/office/drawing/2014/main" id="{F2809348-FF49-4AC6-8CA0-D49D8C364FB3}"/>
              </a:ext>
            </a:extLst>
          </p:cNvPr>
          <p:cNvCxnSpPr>
            <a:cxnSpLocks/>
          </p:cNvCxnSpPr>
          <p:nvPr/>
        </p:nvCxnSpPr>
        <p:spPr>
          <a:xfrm>
            <a:off x="9483034" y="4237723"/>
            <a:ext cx="40937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416B2A6-C5FA-4460-9E25-A2A9EDD48597}"/>
              </a:ext>
            </a:extLst>
          </p:cNvPr>
          <p:cNvSpPr/>
          <p:nvPr/>
        </p:nvSpPr>
        <p:spPr>
          <a:xfrm>
            <a:off x="8505550" y="4501001"/>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175" name="Rectangle 174">
            <a:extLst>
              <a:ext uri="{FF2B5EF4-FFF2-40B4-BE49-F238E27FC236}">
                <a16:creationId xmlns:a16="http://schemas.microsoft.com/office/drawing/2014/main" id="{FCCFBC6F-FBEF-4E8A-878D-3628B92C565C}"/>
              </a:ext>
            </a:extLst>
          </p:cNvPr>
          <p:cNvSpPr/>
          <p:nvPr/>
        </p:nvSpPr>
        <p:spPr>
          <a:xfrm>
            <a:off x="9760595" y="4501001"/>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76" name="Rectangle 175">
            <a:extLst>
              <a:ext uri="{FF2B5EF4-FFF2-40B4-BE49-F238E27FC236}">
                <a16:creationId xmlns:a16="http://schemas.microsoft.com/office/drawing/2014/main" id="{5D1161CE-66EC-4948-B92B-10C2692AAB85}"/>
              </a:ext>
            </a:extLst>
          </p:cNvPr>
          <p:cNvSpPr/>
          <p:nvPr/>
        </p:nvSpPr>
        <p:spPr>
          <a:xfrm>
            <a:off x="10832868" y="4501001"/>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177" name="Straight Arrow Connector 176">
            <a:extLst>
              <a:ext uri="{FF2B5EF4-FFF2-40B4-BE49-F238E27FC236}">
                <a16:creationId xmlns:a16="http://schemas.microsoft.com/office/drawing/2014/main" id="{7171E4DA-A408-4AEB-918B-9CCB20F3B8F8}"/>
              </a:ext>
            </a:extLst>
          </p:cNvPr>
          <p:cNvCxnSpPr>
            <a:cxnSpLocks/>
          </p:cNvCxnSpPr>
          <p:nvPr/>
        </p:nvCxnSpPr>
        <p:spPr>
          <a:xfrm>
            <a:off x="10666345" y="4237723"/>
            <a:ext cx="30667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4E8B449E-83EC-4C87-BBAC-25EFF89DFAD4}"/>
              </a:ext>
            </a:extLst>
          </p:cNvPr>
          <p:cNvGrpSpPr/>
          <p:nvPr/>
        </p:nvGrpSpPr>
        <p:grpSpPr>
          <a:xfrm>
            <a:off x="8908666" y="4016100"/>
            <a:ext cx="451354" cy="443246"/>
            <a:chOff x="2549926" y="1227604"/>
            <a:chExt cx="5177116" cy="5084148"/>
          </a:xfrm>
        </p:grpSpPr>
        <p:sp>
          <p:nvSpPr>
            <p:cNvPr id="179" name="Freeform: Shape 821">
              <a:extLst>
                <a:ext uri="{FF2B5EF4-FFF2-40B4-BE49-F238E27FC236}">
                  <a16:creationId xmlns:a16="http://schemas.microsoft.com/office/drawing/2014/main" id="{9D79F5AC-E58E-4752-BD1B-A0E937430745}"/>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0330EAE4-8525-4896-BD96-5446FB15D2B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EEF03A78-371B-457E-9AC7-3732631F36C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3CB381B0-E4FC-4E6E-8752-2AE40CC1901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D656E62D-B450-469C-8455-72A3E3128E47}"/>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1C23800-207C-40A6-8575-0EB4F698508E}"/>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01C4BE30-8858-4CE6-9117-37C036FE23A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4" name="Cylinder 828">
              <a:extLst>
                <a:ext uri="{FF2B5EF4-FFF2-40B4-BE49-F238E27FC236}">
                  <a16:creationId xmlns:a16="http://schemas.microsoft.com/office/drawing/2014/main" id="{C95022AA-06A5-4B35-8A9B-406F2A388FD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245" name="Group 244">
            <a:extLst>
              <a:ext uri="{FF2B5EF4-FFF2-40B4-BE49-F238E27FC236}">
                <a16:creationId xmlns:a16="http://schemas.microsoft.com/office/drawing/2014/main" id="{EA0B539D-BB41-46D6-AE95-75B6811B904D}"/>
              </a:ext>
            </a:extLst>
          </p:cNvPr>
          <p:cNvGrpSpPr/>
          <p:nvPr/>
        </p:nvGrpSpPr>
        <p:grpSpPr>
          <a:xfrm>
            <a:off x="10044455" y="4072633"/>
            <a:ext cx="498100" cy="387806"/>
            <a:chOff x="2062250" y="1828801"/>
            <a:chExt cx="438091" cy="341085"/>
          </a:xfrm>
        </p:grpSpPr>
        <p:grpSp>
          <p:nvGrpSpPr>
            <p:cNvPr id="246" name="Group 245">
              <a:extLst>
                <a:ext uri="{FF2B5EF4-FFF2-40B4-BE49-F238E27FC236}">
                  <a16:creationId xmlns:a16="http://schemas.microsoft.com/office/drawing/2014/main" id="{75AAFCD5-0D13-471D-9440-EE4F849FD30C}"/>
                </a:ext>
              </a:extLst>
            </p:cNvPr>
            <p:cNvGrpSpPr/>
            <p:nvPr/>
          </p:nvGrpSpPr>
          <p:grpSpPr>
            <a:xfrm>
              <a:off x="2062250" y="1828801"/>
              <a:ext cx="180067" cy="140947"/>
              <a:chOff x="2438399" y="1828800"/>
              <a:chExt cx="1923143" cy="1799771"/>
            </a:xfrm>
            <a:noFill/>
          </p:grpSpPr>
          <p:sp>
            <p:nvSpPr>
              <p:cNvPr id="281" name="Rectangle 280">
                <a:extLst>
                  <a:ext uri="{FF2B5EF4-FFF2-40B4-BE49-F238E27FC236}">
                    <a16:creationId xmlns:a16="http://schemas.microsoft.com/office/drawing/2014/main" id="{A6236CD7-AB6F-4FB0-A6FF-B311105ABE5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29DADD7B-EE5D-4E95-8CCA-4455F391A94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53CCA0A9-2CED-4132-8A73-6354DB2F53D8}"/>
                </a:ext>
              </a:extLst>
            </p:cNvPr>
            <p:cNvGrpSpPr/>
            <p:nvPr/>
          </p:nvGrpSpPr>
          <p:grpSpPr>
            <a:xfrm>
              <a:off x="2093480" y="2028939"/>
              <a:ext cx="180067" cy="140947"/>
              <a:chOff x="2438399" y="1828800"/>
              <a:chExt cx="1923143" cy="1799771"/>
            </a:xfrm>
            <a:noFill/>
          </p:grpSpPr>
          <p:sp>
            <p:nvSpPr>
              <p:cNvPr id="258" name="Rectangle 257">
                <a:extLst>
                  <a:ext uri="{FF2B5EF4-FFF2-40B4-BE49-F238E27FC236}">
                    <a16:creationId xmlns:a16="http://schemas.microsoft.com/office/drawing/2014/main" id="{85010BC9-5062-4BA0-A1EE-E6F2B7F0424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9A94D4F9-E141-41D3-B419-1AA031E178C9}"/>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a:extLst>
                <a:ext uri="{FF2B5EF4-FFF2-40B4-BE49-F238E27FC236}">
                  <a16:creationId xmlns:a16="http://schemas.microsoft.com/office/drawing/2014/main" id="{0468FBD1-B34E-487A-8161-F70F42FAEFE3}"/>
                </a:ext>
              </a:extLst>
            </p:cNvPr>
            <p:cNvGrpSpPr/>
            <p:nvPr/>
          </p:nvGrpSpPr>
          <p:grpSpPr>
            <a:xfrm>
              <a:off x="2320274" y="1907031"/>
              <a:ext cx="180067" cy="140947"/>
              <a:chOff x="2438399" y="1828800"/>
              <a:chExt cx="1923143" cy="1799771"/>
            </a:xfrm>
            <a:noFill/>
          </p:grpSpPr>
          <p:sp>
            <p:nvSpPr>
              <p:cNvPr id="256" name="Rectangle 255">
                <a:extLst>
                  <a:ext uri="{FF2B5EF4-FFF2-40B4-BE49-F238E27FC236}">
                    <a16:creationId xmlns:a16="http://schemas.microsoft.com/office/drawing/2014/main" id="{0CF64553-184A-4CC3-9695-9224511F7DB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2621C2C0-A12C-4D97-95FD-2448CF50658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1E007C1E-FD6A-403F-A80E-42A3A05ACADB}"/>
                </a:ext>
              </a:extLst>
            </p:cNvPr>
            <p:cNvGrpSpPr/>
            <p:nvPr/>
          </p:nvGrpSpPr>
          <p:grpSpPr>
            <a:xfrm>
              <a:off x="2129218" y="1891046"/>
              <a:ext cx="303775" cy="247510"/>
              <a:chOff x="2129218" y="1898304"/>
              <a:chExt cx="303775" cy="247510"/>
            </a:xfrm>
          </p:grpSpPr>
          <p:sp>
            <p:nvSpPr>
              <p:cNvPr id="250" name="Oval 249">
                <a:extLst>
                  <a:ext uri="{FF2B5EF4-FFF2-40B4-BE49-F238E27FC236}">
                    <a16:creationId xmlns:a16="http://schemas.microsoft.com/office/drawing/2014/main" id="{2C83ECDF-BE91-4F5C-B8B1-4CB6857537F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Oval 250">
                <a:extLst>
                  <a:ext uri="{FF2B5EF4-FFF2-40B4-BE49-F238E27FC236}">
                    <a16:creationId xmlns:a16="http://schemas.microsoft.com/office/drawing/2014/main" id="{920E9C74-3E98-469E-B8C1-1A3E8138FAB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2" name="Oval 251">
                <a:extLst>
                  <a:ext uri="{FF2B5EF4-FFF2-40B4-BE49-F238E27FC236}">
                    <a16:creationId xmlns:a16="http://schemas.microsoft.com/office/drawing/2014/main" id="{EFCFE363-A6C3-4214-B951-01B4725409D9}"/>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0F867AF3-E3B1-4E15-B212-85082404DE5E}"/>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DF6DC1C2-6603-4955-B022-4631AE6F5308}"/>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AA2EA91-1BB8-479D-9B59-5229579EE7AC}"/>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3" name="Group 282">
            <a:extLst>
              <a:ext uri="{FF2B5EF4-FFF2-40B4-BE49-F238E27FC236}">
                <a16:creationId xmlns:a16="http://schemas.microsoft.com/office/drawing/2014/main" id="{B5165A0F-1764-41E7-8C91-02E686DB0505}"/>
              </a:ext>
            </a:extLst>
          </p:cNvPr>
          <p:cNvGrpSpPr/>
          <p:nvPr/>
        </p:nvGrpSpPr>
        <p:grpSpPr>
          <a:xfrm>
            <a:off x="11123153" y="4095879"/>
            <a:ext cx="398140" cy="303090"/>
            <a:chOff x="2502877" y="2643553"/>
            <a:chExt cx="3651737" cy="2779942"/>
          </a:xfrm>
        </p:grpSpPr>
        <p:cxnSp>
          <p:nvCxnSpPr>
            <p:cNvPr id="284" name="Straight Connector 283">
              <a:extLst>
                <a:ext uri="{FF2B5EF4-FFF2-40B4-BE49-F238E27FC236}">
                  <a16:creationId xmlns:a16="http://schemas.microsoft.com/office/drawing/2014/main" id="{8CE55DA0-1054-43CB-901A-F2C4C9AD38D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23B80246-8FAC-48CD-819F-15833F78D41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1B6B2B03-B11F-49E6-827B-43261EFE2548}"/>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D05CE4CD-DB89-424F-9F14-B222808DB854}"/>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66FFA8AF-F784-4CC5-86B1-781A435FC43B}"/>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4FDD3831-A7B7-4DE9-879D-D48C99E24D8C}"/>
              </a:ext>
            </a:extLst>
          </p:cNvPr>
          <p:cNvCxnSpPr>
            <a:cxnSpLocks/>
          </p:cNvCxnSpPr>
          <p:nvPr/>
        </p:nvCxnSpPr>
        <p:spPr>
          <a:xfrm>
            <a:off x="5690234" y="4237723"/>
            <a:ext cx="3127195"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79D451F-CC04-4D3F-8557-5F9ED9F3BA03}"/>
              </a:ext>
            </a:extLst>
          </p:cNvPr>
          <p:cNvCxnSpPr>
            <a:cxnSpLocks/>
          </p:cNvCxnSpPr>
          <p:nvPr/>
        </p:nvCxnSpPr>
        <p:spPr>
          <a:xfrm>
            <a:off x="7864500" y="2863519"/>
            <a:ext cx="3474719" cy="996556"/>
          </a:xfrm>
          <a:prstGeom prst="bentConnector3">
            <a:avLst>
              <a:gd name="adj1" fmla="val 10004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1" name="Title 2">
            <a:extLst>
              <a:ext uri="{FF2B5EF4-FFF2-40B4-BE49-F238E27FC236}">
                <a16:creationId xmlns:a16="http://schemas.microsoft.com/office/drawing/2014/main" id="{47CFF4C5-0470-459B-81C6-B1E9D6936623}"/>
              </a:ext>
            </a:extLst>
          </p:cNvPr>
          <p:cNvSpPr txBox="1">
            <a:spLocks/>
          </p:cNvSpPr>
          <p:nvPr/>
        </p:nvSpPr>
        <p:spPr>
          <a:xfrm>
            <a:off x="289876" y="840289"/>
            <a:ext cx="11655840" cy="384864"/>
          </a:xfrm>
          <a:prstGeom prst="rect">
            <a:avLst/>
          </a:prstGeom>
        </p:spPr>
        <p:txBody>
          <a:bodyPr vert="horz" wrap="square" lIns="146304" tIns="91440" rIns="146304" bIns="91440" rtlCol="0" anchor="t">
            <a:noAutofit/>
          </a:bodyPr>
          <a:lstStyle>
            <a:lvl1pPr algn="ctr" defTabSz="914016" rtl="0" eaLnBrk="1" latinLnBrk="0" hangingPunct="1">
              <a:lnSpc>
                <a:spcPct val="90000"/>
              </a:lnSpc>
              <a:spcBef>
                <a:spcPct val="0"/>
              </a:spcBef>
              <a:buNone/>
              <a:defRPr lang="en-US" sz="2800" b="0" kern="1200" cap="all" spc="800" baseline="0" dirty="0">
                <a:ln w="3175">
                  <a:noFill/>
                </a:ln>
                <a:solidFill>
                  <a:schemeClr val="tx2"/>
                </a:solidFill>
                <a:effectLst/>
                <a:latin typeface="Segoe UI Light" charset="0"/>
                <a:ea typeface="+mn-ea"/>
                <a:cs typeface="Segoe UI Light"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kumimoji="0" lang="en-US" sz="1800" b="0" i="0" u="none" strike="noStrike" kern="1200" cap="all" spc="800" normalizeH="0" baseline="0" noProof="0" dirty="0">
                <a:ln w="3175">
                  <a:noFill/>
                </a:ln>
                <a:solidFill>
                  <a:srgbClr val="0078D7"/>
                </a:solidFill>
                <a:effectLst/>
                <a:uLnTx/>
                <a:uFillTx/>
                <a:latin typeface="Segoe UI Light" charset="0"/>
                <a:ea typeface="+mn-ea"/>
                <a:cs typeface="Segoe UI Light" charset="0"/>
              </a:rPr>
              <a:t>MODERN DATA WAREHOUSE</a:t>
            </a:r>
          </a:p>
        </p:txBody>
      </p:sp>
    </p:spTree>
    <p:extLst>
      <p:ext uri="{BB962C8B-B14F-4D97-AF65-F5344CB8AC3E}">
        <p14:creationId xmlns:p14="http://schemas.microsoft.com/office/powerpoint/2010/main" val="26466928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5" name="Rectangle 144">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7" name="Rectangle 146">
            <a:extLst>
              <a:ext uri="{FF2B5EF4-FFF2-40B4-BE49-F238E27FC236}">
                <a16:creationId xmlns:a16="http://schemas.microsoft.com/office/drawing/2014/main" id="{0FDA152A-EC7E-4C0F-9092-C3081B40F56B}"/>
              </a:ext>
            </a:extLst>
          </p:cNvPr>
          <p:cNvSpPr/>
          <p:nvPr/>
        </p:nvSpPr>
        <p:spPr bwMode="auto">
          <a:xfrm>
            <a:off x="633161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8" name="Rectangle 147">
            <a:extLst>
              <a:ext uri="{FF2B5EF4-FFF2-40B4-BE49-F238E27FC236}">
                <a16:creationId xmlns:a16="http://schemas.microsoft.com/office/drawing/2014/main" id="{2EFD137A-3997-4F91-86CD-D688C27D42BB}"/>
              </a:ext>
            </a:extLst>
          </p:cNvPr>
          <p:cNvSpPr/>
          <p:nvPr/>
        </p:nvSpPr>
        <p:spPr bwMode="auto">
          <a:xfrm>
            <a:off x="8450697"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grpSp>
        <p:nvGrpSpPr>
          <p:cNvPr id="129" name="Group 128">
            <a:extLst>
              <a:ext uri="{FF2B5EF4-FFF2-40B4-BE49-F238E27FC236}">
                <a16:creationId xmlns:a16="http://schemas.microsoft.com/office/drawing/2014/main" id="{66DF57CA-2D3F-4A35-9B62-B02EDB473D32}"/>
              </a:ext>
            </a:extLst>
          </p:cNvPr>
          <p:cNvGrpSpPr/>
          <p:nvPr/>
        </p:nvGrpSpPr>
        <p:grpSpPr>
          <a:xfrm>
            <a:off x="9945014" y="2462197"/>
            <a:ext cx="486086" cy="418970"/>
            <a:chOff x="8376458" y="5925518"/>
            <a:chExt cx="1045926" cy="901512"/>
          </a:xfrm>
        </p:grpSpPr>
        <p:sp>
          <p:nvSpPr>
            <p:cNvPr id="130" name="Star: 4 Points 8">
              <a:extLst>
                <a:ext uri="{FF2B5EF4-FFF2-40B4-BE49-F238E27FC236}">
                  <a16:creationId xmlns:a16="http://schemas.microsoft.com/office/drawing/2014/main" id="{975CA868-A118-49CE-8430-8B384E98BC1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Star: 4 Points 8">
              <a:extLst>
                <a:ext uri="{FF2B5EF4-FFF2-40B4-BE49-F238E27FC236}">
                  <a16:creationId xmlns:a16="http://schemas.microsoft.com/office/drawing/2014/main" id="{EC12EAE5-FEA2-4C7E-A897-3C60DB001ACC}"/>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Oval 131">
              <a:extLst>
                <a:ext uri="{FF2B5EF4-FFF2-40B4-BE49-F238E27FC236}">
                  <a16:creationId xmlns:a16="http://schemas.microsoft.com/office/drawing/2014/main" id="{13ED3FEB-954C-4F34-BD07-8CD4CE11B5EC}"/>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Oval 9">
              <a:extLst>
                <a:ext uri="{FF2B5EF4-FFF2-40B4-BE49-F238E27FC236}">
                  <a16:creationId xmlns:a16="http://schemas.microsoft.com/office/drawing/2014/main" id="{5A369167-2ABD-4E73-9BD9-CCD943418C1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2" name="Rectangle 191">
            <a:extLst>
              <a:ext uri="{FF2B5EF4-FFF2-40B4-BE49-F238E27FC236}">
                <a16:creationId xmlns:a16="http://schemas.microsoft.com/office/drawing/2014/main" id="{449A4AAA-8E20-4C6C-A390-6D3E85291499}"/>
              </a:ext>
            </a:extLst>
          </p:cNvPr>
          <p:cNvSpPr/>
          <p:nvPr/>
        </p:nvSpPr>
        <p:spPr>
          <a:xfrm>
            <a:off x="9742454" y="2909059"/>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198" name="Right Bracket 197">
            <a:extLst>
              <a:ext uri="{FF2B5EF4-FFF2-40B4-BE49-F238E27FC236}">
                <a16:creationId xmlns:a16="http://schemas.microsoft.com/office/drawing/2014/main" id="{3096C481-04C4-455E-A49D-A36C4991DF53}"/>
              </a:ext>
            </a:extLst>
          </p:cNvPr>
          <p:cNvSpPr/>
          <p:nvPr/>
        </p:nvSpPr>
        <p:spPr>
          <a:xfrm>
            <a:off x="1760895" y="1759727"/>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TextBox 208">
            <a:extLst>
              <a:ext uri="{FF2B5EF4-FFF2-40B4-BE49-F238E27FC236}">
                <a16:creationId xmlns:a16="http://schemas.microsoft.com/office/drawing/2014/main" id="{C6EEBA5F-FA56-4B2E-8B8B-7B31D75934E5}"/>
              </a:ext>
            </a:extLst>
          </p:cNvPr>
          <p:cNvSpPr txBox="1"/>
          <p:nvPr/>
        </p:nvSpPr>
        <p:spPr>
          <a:xfrm>
            <a:off x="263649" y="5560356"/>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226" name="Group 225">
            <a:extLst>
              <a:ext uri="{FF2B5EF4-FFF2-40B4-BE49-F238E27FC236}">
                <a16:creationId xmlns:a16="http://schemas.microsoft.com/office/drawing/2014/main" id="{2AED1E24-0ABA-43F3-8E0B-A6DB74AB82CC}"/>
              </a:ext>
            </a:extLst>
          </p:cNvPr>
          <p:cNvGrpSpPr/>
          <p:nvPr/>
        </p:nvGrpSpPr>
        <p:grpSpPr>
          <a:xfrm>
            <a:off x="888410" y="4056961"/>
            <a:ext cx="247724" cy="303248"/>
            <a:chOff x="965200" y="3436897"/>
            <a:chExt cx="528881" cy="647424"/>
          </a:xfrm>
        </p:grpSpPr>
        <p:grpSp>
          <p:nvGrpSpPr>
            <p:cNvPr id="228" name="Group 227">
              <a:extLst>
                <a:ext uri="{FF2B5EF4-FFF2-40B4-BE49-F238E27FC236}">
                  <a16:creationId xmlns:a16="http://schemas.microsoft.com/office/drawing/2014/main" id="{2A422CF2-B293-4E47-81A9-F16CAFB9A2C3}"/>
                </a:ext>
              </a:extLst>
            </p:cNvPr>
            <p:cNvGrpSpPr/>
            <p:nvPr/>
          </p:nvGrpSpPr>
          <p:grpSpPr>
            <a:xfrm flipH="1">
              <a:off x="965200" y="3436897"/>
              <a:ext cx="528881" cy="647424"/>
              <a:chOff x="3003960" y="3685414"/>
              <a:chExt cx="403310" cy="493707"/>
            </a:xfrm>
          </p:grpSpPr>
          <p:sp>
            <p:nvSpPr>
              <p:cNvPr id="233" name="Snip Single Corner Rectangle 26">
                <a:extLst>
                  <a:ext uri="{FF2B5EF4-FFF2-40B4-BE49-F238E27FC236}">
                    <a16:creationId xmlns:a16="http://schemas.microsoft.com/office/drawing/2014/main" id="{912E0F28-132B-48E7-8026-63EF2C8E52A5}"/>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4" name="Triangle 27">
                <a:extLst>
                  <a:ext uri="{FF2B5EF4-FFF2-40B4-BE49-F238E27FC236}">
                    <a16:creationId xmlns:a16="http://schemas.microsoft.com/office/drawing/2014/main" id="{824BDDB7-9C19-49C1-AF9F-B3B8671F82CE}"/>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29" name="Straight Connector 228">
              <a:extLst>
                <a:ext uri="{FF2B5EF4-FFF2-40B4-BE49-F238E27FC236}">
                  <a16:creationId xmlns:a16="http://schemas.microsoft.com/office/drawing/2014/main" id="{6E1EDF66-E7C8-4929-B302-29B1DA02788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7C2804C7-BA5E-4AD4-9CC2-D847BD40FCA9}"/>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CD3E48C-D280-4228-9A0E-C9664E44F31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F78B881-1B13-42DC-B7EF-1485473DDECE}"/>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27" name="TextBox 226">
            <a:extLst>
              <a:ext uri="{FF2B5EF4-FFF2-40B4-BE49-F238E27FC236}">
                <a16:creationId xmlns:a16="http://schemas.microsoft.com/office/drawing/2014/main" id="{C3E53599-1C1B-4F4B-878F-84C52E630790}"/>
              </a:ext>
            </a:extLst>
          </p:cNvPr>
          <p:cNvSpPr txBox="1"/>
          <p:nvPr/>
        </p:nvSpPr>
        <p:spPr>
          <a:xfrm>
            <a:off x="345532" y="446031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0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224" name="TextBox 223">
            <a:extLst>
              <a:ext uri="{FF2B5EF4-FFF2-40B4-BE49-F238E27FC236}">
                <a16:creationId xmlns:a16="http://schemas.microsoft.com/office/drawing/2014/main" id="{9BAD5FE7-C77F-45DD-A752-A12AEBAA6204}"/>
              </a:ext>
            </a:extLst>
          </p:cNvPr>
          <p:cNvSpPr txBox="1"/>
          <p:nvPr/>
        </p:nvSpPr>
        <p:spPr>
          <a:xfrm>
            <a:off x="289876" y="3370659"/>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235" name="Group 234">
            <a:extLst>
              <a:ext uri="{FF2B5EF4-FFF2-40B4-BE49-F238E27FC236}">
                <a16:creationId xmlns:a16="http://schemas.microsoft.com/office/drawing/2014/main" id="{7056141E-AC1C-4432-BCA7-571C372B10CB}"/>
              </a:ext>
            </a:extLst>
          </p:cNvPr>
          <p:cNvGrpSpPr/>
          <p:nvPr/>
        </p:nvGrpSpPr>
        <p:grpSpPr>
          <a:xfrm>
            <a:off x="888412" y="2927029"/>
            <a:ext cx="247721" cy="366053"/>
            <a:chOff x="9362108" y="1989394"/>
            <a:chExt cx="1356127" cy="2003921"/>
          </a:xfrm>
        </p:grpSpPr>
        <p:sp>
          <p:nvSpPr>
            <p:cNvPr id="236" name="Line 46">
              <a:extLst>
                <a:ext uri="{FF2B5EF4-FFF2-40B4-BE49-F238E27FC236}">
                  <a16:creationId xmlns:a16="http://schemas.microsoft.com/office/drawing/2014/main" id="{00F876FB-D5CE-4FCB-9255-85B290D33988}"/>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7" name="Line 47">
              <a:extLst>
                <a:ext uri="{FF2B5EF4-FFF2-40B4-BE49-F238E27FC236}">
                  <a16:creationId xmlns:a16="http://schemas.microsoft.com/office/drawing/2014/main" id="{26AA74D9-D31E-4B13-BE9A-40C9D3CAD4A0}"/>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8" name="Rectangle 48">
              <a:extLst>
                <a:ext uri="{FF2B5EF4-FFF2-40B4-BE49-F238E27FC236}">
                  <a16:creationId xmlns:a16="http://schemas.microsoft.com/office/drawing/2014/main" id="{9B307B08-666F-47FA-9B1F-D1DAB9A9C137}"/>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9" name="Freeform 49">
              <a:extLst>
                <a:ext uri="{FF2B5EF4-FFF2-40B4-BE49-F238E27FC236}">
                  <a16:creationId xmlns:a16="http://schemas.microsoft.com/office/drawing/2014/main" id="{0BB1E2F6-E903-420F-88CD-A0D0404AAEE8}"/>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0" name="Line 50">
              <a:extLst>
                <a:ext uri="{FF2B5EF4-FFF2-40B4-BE49-F238E27FC236}">
                  <a16:creationId xmlns:a16="http://schemas.microsoft.com/office/drawing/2014/main" id="{9ECFEF65-D66E-48D0-B97C-0B49389C4E9C}"/>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1" name="Line 51">
              <a:extLst>
                <a:ext uri="{FF2B5EF4-FFF2-40B4-BE49-F238E27FC236}">
                  <a16:creationId xmlns:a16="http://schemas.microsoft.com/office/drawing/2014/main" id="{00F3D780-9DF2-4EC1-9A20-60273D815439}"/>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2" name="Line 52">
              <a:extLst>
                <a:ext uri="{FF2B5EF4-FFF2-40B4-BE49-F238E27FC236}">
                  <a16:creationId xmlns:a16="http://schemas.microsoft.com/office/drawing/2014/main" id="{3236E6DF-EB0A-4CEA-A51E-54204269472D}"/>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3" name="Rectangle 53">
              <a:extLst>
                <a:ext uri="{FF2B5EF4-FFF2-40B4-BE49-F238E27FC236}">
                  <a16:creationId xmlns:a16="http://schemas.microsoft.com/office/drawing/2014/main" id="{32E2EB92-80A7-4E91-91A2-0DF11F2A9A9B}"/>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4" name="Line 54">
              <a:extLst>
                <a:ext uri="{FF2B5EF4-FFF2-40B4-BE49-F238E27FC236}">
                  <a16:creationId xmlns:a16="http://schemas.microsoft.com/office/drawing/2014/main" id="{4BECA3BB-A99E-439A-911C-FB7BDD80ADA3}"/>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5" name="Oval 56">
              <a:extLst>
                <a:ext uri="{FF2B5EF4-FFF2-40B4-BE49-F238E27FC236}">
                  <a16:creationId xmlns:a16="http://schemas.microsoft.com/office/drawing/2014/main" id="{34AC4531-418F-42F5-A457-CB655A183C2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6" name="Freeform: Shape 442">
              <a:extLst>
                <a:ext uri="{FF2B5EF4-FFF2-40B4-BE49-F238E27FC236}">
                  <a16:creationId xmlns:a16="http://schemas.microsoft.com/office/drawing/2014/main" id="{17A6FD14-AAE6-455E-8D79-292BEEB06BCD}"/>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97" name="TextBox 196">
            <a:extLst>
              <a:ext uri="{FF2B5EF4-FFF2-40B4-BE49-F238E27FC236}">
                <a16:creationId xmlns:a16="http://schemas.microsoft.com/office/drawing/2014/main" id="{6CDFB733-F399-4CA5-AC62-7411E62AFB55}"/>
              </a:ext>
            </a:extLst>
          </p:cNvPr>
          <p:cNvSpPr txBox="1"/>
          <p:nvPr/>
        </p:nvSpPr>
        <p:spPr>
          <a:xfrm>
            <a:off x="345532" y="2281008"/>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247" name="Group 246">
            <a:extLst>
              <a:ext uri="{FF2B5EF4-FFF2-40B4-BE49-F238E27FC236}">
                <a16:creationId xmlns:a16="http://schemas.microsoft.com/office/drawing/2014/main" id="{39F427AE-30DB-4D4A-9884-A4B0E61D4912}"/>
              </a:ext>
            </a:extLst>
          </p:cNvPr>
          <p:cNvGrpSpPr/>
          <p:nvPr/>
        </p:nvGrpSpPr>
        <p:grpSpPr>
          <a:xfrm>
            <a:off x="816370" y="1859946"/>
            <a:ext cx="391806" cy="339374"/>
            <a:chOff x="5606650" y="4267932"/>
            <a:chExt cx="2764904" cy="2394908"/>
          </a:xfrm>
        </p:grpSpPr>
        <p:sp>
          <p:nvSpPr>
            <p:cNvPr id="248" name="Rounded Rectangle 19">
              <a:extLst>
                <a:ext uri="{FF2B5EF4-FFF2-40B4-BE49-F238E27FC236}">
                  <a16:creationId xmlns:a16="http://schemas.microsoft.com/office/drawing/2014/main" id="{23F18F61-8468-4A06-9C08-F2E8EEFBEA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9" name="Rectangle 248">
              <a:extLst>
                <a:ext uri="{FF2B5EF4-FFF2-40B4-BE49-F238E27FC236}">
                  <a16:creationId xmlns:a16="http://schemas.microsoft.com/office/drawing/2014/main" id="{254B55B5-5375-4488-AC95-5823E3A28DCA}"/>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0" name="Rectangle 249">
              <a:extLst>
                <a:ext uri="{FF2B5EF4-FFF2-40B4-BE49-F238E27FC236}">
                  <a16:creationId xmlns:a16="http://schemas.microsoft.com/office/drawing/2014/main" id="{070F5CB6-A4E7-422F-987C-D091CD8E4DB7}"/>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1" name="Rectangle 250">
              <a:extLst>
                <a:ext uri="{FF2B5EF4-FFF2-40B4-BE49-F238E27FC236}">
                  <a16:creationId xmlns:a16="http://schemas.microsoft.com/office/drawing/2014/main" id="{E77F7E22-DBC9-4B1A-A5A0-4C7007936527}"/>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2" name="Rectangle 251">
              <a:extLst>
                <a:ext uri="{FF2B5EF4-FFF2-40B4-BE49-F238E27FC236}">
                  <a16:creationId xmlns:a16="http://schemas.microsoft.com/office/drawing/2014/main" id="{B5620FB5-5E05-4DD6-A2C7-AC66DF385831}"/>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3" name="Rectangle 252">
              <a:extLst>
                <a:ext uri="{FF2B5EF4-FFF2-40B4-BE49-F238E27FC236}">
                  <a16:creationId xmlns:a16="http://schemas.microsoft.com/office/drawing/2014/main" id="{AF20F074-F1A9-4960-AA75-9B6E85D26C77}"/>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4" name="Rectangle 253">
              <a:extLst>
                <a:ext uri="{FF2B5EF4-FFF2-40B4-BE49-F238E27FC236}">
                  <a16:creationId xmlns:a16="http://schemas.microsoft.com/office/drawing/2014/main" id="{B26A4656-BDC9-482F-BF69-83537B9461C4}"/>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5" name="Rectangle 254">
              <a:extLst>
                <a:ext uri="{FF2B5EF4-FFF2-40B4-BE49-F238E27FC236}">
                  <a16:creationId xmlns:a16="http://schemas.microsoft.com/office/drawing/2014/main" id="{011F324C-63C9-4D0D-80DE-CD4FE8B5EB47}"/>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6" name="Rectangle 255">
              <a:extLst>
                <a:ext uri="{FF2B5EF4-FFF2-40B4-BE49-F238E27FC236}">
                  <a16:creationId xmlns:a16="http://schemas.microsoft.com/office/drawing/2014/main" id="{5657798A-D724-4253-BABD-0E3D47732F74}"/>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57" name="Rectangle 256">
              <a:extLst>
                <a:ext uri="{FF2B5EF4-FFF2-40B4-BE49-F238E27FC236}">
                  <a16:creationId xmlns:a16="http://schemas.microsoft.com/office/drawing/2014/main" id="{75457A40-1117-414C-B39F-1CF83ED681D4}"/>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58" name="Straight Connector 257">
              <a:extLst>
                <a:ext uri="{FF2B5EF4-FFF2-40B4-BE49-F238E27FC236}">
                  <a16:creationId xmlns:a16="http://schemas.microsoft.com/office/drawing/2014/main" id="{FEAD38A5-597E-4ACE-BA33-2AB599CD1722}"/>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0" name="Rectangle 309">
            <a:extLst>
              <a:ext uri="{FF2B5EF4-FFF2-40B4-BE49-F238E27FC236}">
                <a16:creationId xmlns:a16="http://schemas.microsoft.com/office/drawing/2014/main" id="{A6026F76-0CD2-4979-BEB2-842C5E1E003A}"/>
              </a:ext>
            </a:extLst>
          </p:cNvPr>
          <p:cNvSpPr/>
          <p:nvPr/>
        </p:nvSpPr>
        <p:spPr>
          <a:xfrm>
            <a:off x="4407338" y="4501001"/>
            <a:ext cx="162256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311" name="Group 310">
            <a:extLst>
              <a:ext uri="{FF2B5EF4-FFF2-40B4-BE49-F238E27FC236}">
                <a16:creationId xmlns:a16="http://schemas.microsoft.com/office/drawing/2014/main" id="{DDFF100B-3AF0-4FCC-93D6-D0EDFBF5D24F}"/>
              </a:ext>
            </a:extLst>
          </p:cNvPr>
          <p:cNvGrpSpPr/>
          <p:nvPr/>
        </p:nvGrpSpPr>
        <p:grpSpPr>
          <a:xfrm>
            <a:off x="4991121" y="4000944"/>
            <a:ext cx="507755" cy="435880"/>
            <a:chOff x="2488014" y="1320237"/>
            <a:chExt cx="4696411" cy="4187931"/>
          </a:xfrm>
        </p:grpSpPr>
        <p:sp>
          <p:nvSpPr>
            <p:cNvPr id="312" name="Hexagon 311">
              <a:extLst>
                <a:ext uri="{FF2B5EF4-FFF2-40B4-BE49-F238E27FC236}">
                  <a16:creationId xmlns:a16="http://schemas.microsoft.com/office/drawing/2014/main" id="{1A1B7FCB-897D-4C53-9077-3CB726FB1DBF}"/>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Snip Single Corner Rectangle 26">
              <a:extLst>
                <a:ext uri="{FF2B5EF4-FFF2-40B4-BE49-F238E27FC236}">
                  <a16:creationId xmlns:a16="http://schemas.microsoft.com/office/drawing/2014/main" id="{5463D224-C148-48D1-99F1-2C28CC1CADB4}"/>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314" name="Group 313">
              <a:extLst>
                <a:ext uri="{FF2B5EF4-FFF2-40B4-BE49-F238E27FC236}">
                  <a16:creationId xmlns:a16="http://schemas.microsoft.com/office/drawing/2014/main" id="{7561C20B-2A9F-4B8C-B306-E953BF027C8C}"/>
                </a:ext>
              </a:extLst>
            </p:cNvPr>
            <p:cNvGrpSpPr/>
            <p:nvPr/>
          </p:nvGrpSpPr>
          <p:grpSpPr>
            <a:xfrm>
              <a:off x="4271147" y="2716509"/>
              <a:ext cx="790232" cy="1472559"/>
              <a:chOff x="4917030" y="1019829"/>
              <a:chExt cx="123056" cy="229308"/>
            </a:xfrm>
          </p:grpSpPr>
          <p:sp>
            <p:nvSpPr>
              <p:cNvPr id="316" name="Freeform: Shape 315">
                <a:extLst>
                  <a:ext uri="{FF2B5EF4-FFF2-40B4-BE49-F238E27FC236}">
                    <a16:creationId xmlns:a16="http://schemas.microsoft.com/office/drawing/2014/main" id="{443180F2-A769-40B6-9772-B265AF8135AE}"/>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Freeform: Shape 316">
                <a:extLst>
                  <a:ext uri="{FF2B5EF4-FFF2-40B4-BE49-F238E27FC236}">
                    <a16:creationId xmlns:a16="http://schemas.microsoft.com/office/drawing/2014/main" id="{F6A7E339-2AE3-4EEC-BDAE-4E609DCC21C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Freeform: Shape 317">
                <a:extLst>
                  <a:ext uri="{FF2B5EF4-FFF2-40B4-BE49-F238E27FC236}">
                    <a16:creationId xmlns:a16="http://schemas.microsoft.com/office/drawing/2014/main" id="{4F826529-C83D-4515-89B7-6B3098664E8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Freeform: Shape 318">
                <a:extLst>
                  <a:ext uri="{FF2B5EF4-FFF2-40B4-BE49-F238E27FC236}">
                    <a16:creationId xmlns:a16="http://schemas.microsoft.com/office/drawing/2014/main" id="{DB57C5F2-5A14-459D-BD03-0409881F15C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15" name="Right Triangle 314">
              <a:extLst>
                <a:ext uri="{FF2B5EF4-FFF2-40B4-BE49-F238E27FC236}">
                  <a16:creationId xmlns:a16="http://schemas.microsoft.com/office/drawing/2014/main" id="{503AC53C-EE57-4E56-BFB9-6183D14FC2E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320" name="Group 319">
            <a:extLst>
              <a:ext uri="{FF2B5EF4-FFF2-40B4-BE49-F238E27FC236}">
                <a16:creationId xmlns:a16="http://schemas.microsoft.com/office/drawing/2014/main" id="{328F321D-14FC-48AB-8F4E-624E325E79E8}"/>
              </a:ext>
            </a:extLst>
          </p:cNvPr>
          <p:cNvGrpSpPr/>
          <p:nvPr/>
        </p:nvGrpSpPr>
        <p:grpSpPr>
          <a:xfrm>
            <a:off x="2460504" y="4020173"/>
            <a:ext cx="1330814" cy="727049"/>
            <a:chOff x="2520437" y="2198161"/>
            <a:chExt cx="1330814" cy="727049"/>
          </a:xfrm>
        </p:grpSpPr>
        <p:sp>
          <p:nvSpPr>
            <p:cNvPr id="321" name="Rectangle 320">
              <a:extLst>
                <a:ext uri="{FF2B5EF4-FFF2-40B4-BE49-F238E27FC236}">
                  <a16:creationId xmlns:a16="http://schemas.microsoft.com/office/drawing/2014/main" id="{8D0428FE-6762-43CF-AE48-37EB79A3688D}"/>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22" name="Group 321">
              <a:extLst>
                <a:ext uri="{FF2B5EF4-FFF2-40B4-BE49-F238E27FC236}">
                  <a16:creationId xmlns:a16="http://schemas.microsoft.com/office/drawing/2014/main" id="{3422FD54-2544-404E-80C9-81D1BD8A78D2}"/>
                </a:ext>
              </a:extLst>
            </p:cNvPr>
            <p:cNvGrpSpPr/>
            <p:nvPr/>
          </p:nvGrpSpPr>
          <p:grpSpPr>
            <a:xfrm>
              <a:off x="2935903" y="2198161"/>
              <a:ext cx="423284" cy="416651"/>
              <a:chOff x="5279190" y="5401430"/>
              <a:chExt cx="1101836" cy="1106637"/>
            </a:xfrm>
          </p:grpSpPr>
          <p:sp>
            <p:nvSpPr>
              <p:cNvPr id="323" name="Freeform: Shape 815">
                <a:extLst>
                  <a:ext uri="{FF2B5EF4-FFF2-40B4-BE49-F238E27FC236}">
                    <a16:creationId xmlns:a16="http://schemas.microsoft.com/office/drawing/2014/main" id="{1070C194-E273-44CA-B2AC-FA166D1F4367}"/>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41" name="Freeform: Shape 816">
                <a:extLst>
                  <a:ext uri="{FF2B5EF4-FFF2-40B4-BE49-F238E27FC236}">
                    <a16:creationId xmlns:a16="http://schemas.microsoft.com/office/drawing/2014/main" id="{5DED8976-59B4-4BD9-87F3-341AC9B8C1E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42" name="Freeform: Shape 817">
                <a:extLst>
                  <a:ext uri="{FF2B5EF4-FFF2-40B4-BE49-F238E27FC236}">
                    <a16:creationId xmlns:a16="http://schemas.microsoft.com/office/drawing/2014/main" id="{068156F8-2C34-41C7-BAA1-EB75AC4CD7D9}"/>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43" name="Freeform: Shape 818">
                <a:extLst>
                  <a:ext uri="{FF2B5EF4-FFF2-40B4-BE49-F238E27FC236}">
                    <a16:creationId xmlns:a16="http://schemas.microsoft.com/office/drawing/2014/main" id="{061D14D5-DE57-4E24-8312-A7777B47D27C}"/>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44" name="Freeform: Shape 819">
                <a:extLst>
                  <a:ext uri="{FF2B5EF4-FFF2-40B4-BE49-F238E27FC236}">
                    <a16:creationId xmlns:a16="http://schemas.microsoft.com/office/drawing/2014/main" id="{FB2B076D-876A-42D9-9625-050177E83CA6}"/>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345" name="Straight Arrow Connector 344">
            <a:extLst>
              <a:ext uri="{FF2B5EF4-FFF2-40B4-BE49-F238E27FC236}">
                <a16:creationId xmlns:a16="http://schemas.microsoft.com/office/drawing/2014/main" id="{144F8962-C4FE-46F2-9247-4ED1EE052CE4}"/>
              </a:ext>
            </a:extLst>
          </p:cNvPr>
          <p:cNvCxnSpPr>
            <a:cxnSpLocks/>
          </p:cNvCxnSpPr>
          <p:nvPr/>
        </p:nvCxnSpPr>
        <p:spPr>
          <a:xfrm>
            <a:off x="1852206" y="4237723"/>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C38745A2-6CE9-4B9D-9643-FC031F300E52}"/>
              </a:ext>
            </a:extLst>
          </p:cNvPr>
          <p:cNvCxnSpPr>
            <a:cxnSpLocks/>
          </p:cNvCxnSpPr>
          <p:nvPr/>
        </p:nvCxnSpPr>
        <p:spPr>
          <a:xfrm>
            <a:off x="3625283" y="4237723"/>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D1BA07E5-F009-4D40-8F0C-67D6C252E177}"/>
              </a:ext>
            </a:extLst>
          </p:cNvPr>
          <p:cNvCxnSpPr>
            <a:cxnSpLocks/>
          </p:cNvCxnSpPr>
          <p:nvPr/>
        </p:nvCxnSpPr>
        <p:spPr>
          <a:xfrm>
            <a:off x="9483034" y="4237723"/>
            <a:ext cx="40937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48" name="Rectangle 347">
            <a:extLst>
              <a:ext uri="{FF2B5EF4-FFF2-40B4-BE49-F238E27FC236}">
                <a16:creationId xmlns:a16="http://schemas.microsoft.com/office/drawing/2014/main" id="{3EFF590B-DA3C-4F74-BB1D-29E90C3C12DD}"/>
              </a:ext>
            </a:extLst>
          </p:cNvPr>
          <p:cNvSpPr/>
          <p:nvPr/>
        </p:nvSpPr>
        <p:spPr>
          <a:xfrm>
            <a:off x="8505550" y="4501001"/>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358" name="Rectangle 357">
            <a:extLst>
              <a:ext uri="{FF2B5EF4-FFF2-40B4-BE49-F238E27FC236}">
                <a16:creationId xmlns:a16="http://schemas.microsoft.com/office/drawing/2014/main" id="{D8E2C011-16FE-4BE2-9124-70D6C10CB044}"/>
              </a:ext>
            </a:extLst>
          </p:cNvPr>
          <p:cNvSpPr/>
          <p:nvPr/>
        </p:nvSpPr>
        <p:spPr>
          <a:xfrm>
            <a:off x="9760595" y="4501001"/>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376" name="Rectangle 375">
            <a:extLst>
              <a:ext uri="{FF2B5EF4-FFF2-40B4-BE49-F238E27FC236}">
                <a16:creationId xmlns:a16="http://schemas.microsoft.com/office/drawing/2014/main" id="{A1A89E95-D3B5-49D2-A9F0-A370F690FB21}"/>
              </a:ext>
            </a:extLst>
          </p:cNvPr>
          <p:cNvSpPr/>
          <p:nvPr/>
        </p:nvSpPr>
        <p:spPr>
          <a:xfrm>
            <a:off x="10832868" y="4501001"/>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384" name="Straight Arrow Connector 383">
            <a:extLst>
              <a:ext uri="{FF2B5EF4-FFF2-40B4-BE49-F238E27FC236}">
                <a16:creationId xmlns:a16="http://schemas.microsoft.com/office/drawing/2014/main" id="{D628C6DE-F578-48CA-8E2F-124A58DEE878}"/>
              </a:ext>
            </a:extLst>
          </p:cNvPr>
          <p:cNvCxnSpPr>
            <a:cxnSpLocks/>
          </p:cNvCxnSpPr>
          <p:nvPr/>
        </p:nvCxnSpPr>
        <p:spPr>
          <a:xfrm>
            <a:off x="10666345" y="4237723"/>
            <a:ext cx="30667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85" name="Rectangle 384">
            <a:extLst>
              <a:ext uri="{FF2B5EF4-FFF2-40B4-BE49-F238E27FC236}">
                <a16:creationId xmlns:a16="http://schemas.microsoft.com/office/drawing/2014/main" id="{0A05311A-8639-4572-92E4-A66247D37EDB}"/>
              </a:ext>
            </a:extLst>
          </p:cNvPr>
          <p:cNvSpPr/>
          <p:nvPr/>
        </p:nvSpPr>
        <p:spPr>
          <a:xfrm>
            <a:off x="7012065" y="3983347"/>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386" name="Straight Arrow Connector 385">
            <a:extLst>
              <a:ext uri="{FF2B5EF4-FFF2-40B4-BE49-F238E27FC236}">
                <a16:creationId xmlns:a16="http://schemas.microsoft.com/office/drawing/2014/main" id="{5E1345B1-F77B-4705-9C09-E8D4BEA014F2}"/>
              </a:ext>
            </a:extLst>
          </p:cNvPr>
          <p:cNvCxnSpPr>
            <a:cxnSpLocks/>
          </p:cNvCxnSpPr>
          <p:nvPr/>
        </p:nvCxnSpPr>
        <p:spPr>
          <a:xfrm>
            <a:off x="5690234" y="4237723"/>
            <a:ext cx="3127195"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7" name="Connector: Elbow 386">
            <a:extLst>
              <a:ext uri="{FF2B5EF4-FFF2-40B4-BE49-F238E27FC236}">
                <a16:creationId xmlns:a16="http://schemas.microsoft.com/office/drawing/2014/main" id="{BBC0323C-96CD-490E-A6CD-4B87498C4A71}"/>
              </a:ext>
            </a:extLst>
          </p:cNvPr>
          <p:cNvCxnSpPr>
            <a:cxnSpLocks/>
          </p:cNvCxnSpPr>
          <p:nvPr/>
        </p:nvCxnSpPr>
        <p:spPr>
          <a:xfrm rot="5400000" flipH="1" flipV="1">
            <a:off x="5996193" y="3367911"/>
            <a:ext cx="1364588" cy="358727"/>
          </a:xfrm>
          <a:prstGeom prst="bentConnector3">
            <a:avLst>
              <a:gd name="adj1" fmla="val 99974"/>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4046D5-B6B9-4576-BFB5-28FC27E4879A}"/>
              </a:ext>
            </a:extLst>
          </p:cNvPr>
          <p:cNvCxnSpPr>
            <a:cxnSpLocks/>
          </p:cNvCxnSpPr>
          <p:nvPr/>
        </p:nvCxnSpPr>
        <p:spPr>
          <a:xfrm>
            <a:off x="7864501" y="2864980"/>
            <a:ext cx="1945705" cy="0"/>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AE5C5D10-FA43-4E8E-9884-F5C46CC8FEFE}"/>
              </a:ext>
            </a:extLst>
          </p:cNvPr>
          <p:cNvSpPr/>
          <p:nvPr/>
        </p:nvSpPr>
        <p:spPr>
          <a:xfrm>
            <a:off x="7545094" y="3185360"/>
            <a:ext cx="591774"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800" b="0" i="0" u="none" strike="noStrike" kern="0" cap="none" spc="0" normalizeH="0" baseline="0" noProof="0" err="1">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SparkR</a:t>
            </a:r>
            <a:endPar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nvGrpSpPr>
          <p:cNvPr id="158" name="Group 157">
            <a:extLst>
              <a:ext uri="{FF2B5EF4-FFF2-40B4-BE49-F238E27FC236}">
                <a16:creationId xmlns:a16="http://schemas.microsoft.com/office/drawing/2014/main" id="{BC79194F-A570-401C-A6B6-2C9D242E2C39}"/>
              </a:ext>
            </a:extLst>
          </p:cNvPr>
          <p:cNvGrpSpPr/>
          <p:nvPr/>
        </p:nvGrpSpPr>
        <p:grpSpPr>
          <a:xfrm>
            <a:off x="8908666" y="4016100"/>
            <a:ext cx="451354" cy="443246"/>
            <a:chOff x="2549926" y="1227604"/>
            <a:chExt cx="5177116" cy="5084148"/>
          </a:xfrm>
        </p:grpSpPr>
        <p:sp>
          <p:nvSpPr>
            <p:cNvPr id="159" name="Freeform: Shape 821">
              <a:extLst>
                <a:ext uri="{FF2B5EF4-FFF2-40B4-BE49-F238E27FC236}">
                  <a16:creationId xmlns:a16="http://schemas.microsoft.com/office/drawing/2014/main" id="{6C9182CC-9460-4AFC-89E7-0A37D23B207E}"/>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C1B6AABE-202C-4EC3-AD7B-BE088FAD1DA8}"/>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70BEF174-9215-4EC0-8181-3B78B67D739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3" name="Rectangle 162">
              <a:extLst>
                <a:ext uri="{FF2B5EF4-FFF2-40B4-BE49-F238E27FC236}">
                  <a16:creationId xmlns:a16="http://schemas.microsoft.com/office/drawing/2014/main" id="{D967C875-A02A-4E35-BF7B-8A1D1F46A8C4}"/>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2C57A26D-2283-4ACA-BC63-5F4B6E9B2F39}"/>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6" name="Rectangle 165">
              <a:extLst>
                <a:ext uri="{FF2B5EF4-FFF2-40B4-BE49-F238E27FC236}">
                  <a16:creationId xmlns:a16="http://schemas.microsoft.com/office/drawing/2014/main" id="{98352055-FC23-43EE-8AE5-D6B941395FC4}"/>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7" name="Rectangle 166">
              <a:extLst>
                <a:ext uri="{FF2B5EF4-FFF2-40B4-BE49-F238E27FC236}">
                  <a16:creationId xmlns:a16="http://schemas.microsoft.com/office/drawing/2014/main" id="{15AA760E-B3C5-494F-8106-4FC0E2B98ADC}"/>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8" name="Cylinder 828">
              <a:extLst>
                <a:ext uri="{FF2B5EF4-FFF2-40B4-BE49-F238E27FC236}">
                  <a16:creationId xmlns:a16="http://schemas.microsoft.com/office/drawing/2014/main" id="{63F9E00C-C649-4147-ACC3-45A7FCBE7AE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4C309EE8-C27D-47A8-BBAF-6B4E8390C010}"/>
              </a:ext>
            </a:extLst>
          </p:cNvPr>
          <p:cNvGrpSpPr/>
          <p:nvPr/>
        </p:nvGrpSpPr>
        <p:grpSpPr>
          <a:xfrm>
            <a:off x="10044455" y="4072633"/>
            <a:ext cx="498100" cy="387806"/>
            <a:chOff x="2062250" y="1828801"/>
            <a:chExt cx="438091" cy="341085"/>
          </a:xfrm>
        </p:grpSpPr>
        <p:grpSp>
          <p:nvGrpSpPr>
            <p:cNvPr id="170" name="Group 169">
              <a:extLst>
                <a:ext uri="{FF2B5EF4-FFF2-40B4-BE49-F238E27FC236}">
                  <a16:creationId xmlns:a16="http://schemas.microsoft.com/office/drawing/2014/main" id="{D2347BE6-764A-4B92-8D6B-EFD9968731A9}"/>
                </a:ext>
              </a:extLst>
            </p:cNvPr>
            <p:cNvGrpSpPr/>
            <p:nvPr/>
          </p:nvGrpSpPr>
          <p:grpSpPr>
            <a:xfrm>
              <a:off x="2062250" y="1828801"/>
              <a:ext cx="180067" cy="140947"/>
              <a:chOff x="2438399" y="1828800"/>
              <a:chExt cx="1923143" cy="1799771"/>
            </a:xfrm>
            <a:noFill/>
          </p:grpSpPr>
          <p:sp>
            <p:nvSpPr>
              <p:cNvPr id="184" name="Rectangle 183">
                <a:extLst>
                  <a:ext uri="{FF2B5EF4-FFF2-40B4-BE49-F238E27FC236}">
                    <a16:creationId xmlns:a16="http://schemas.microsoft.com/office/drawing/2014/main" id="{34D70E5D-7EF5-4A60-8FDA-3C4A2CD22F58}"/>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A35FC26A-5980-48AF-9925-D9F0BA80F4F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CA00F424-4B53-4F82-AA1F-1B07EFFBFECD}"/>
                </a:ext>
              </a:extLst>
            </p:cNvPr>
            <p:cNvGrpSpPr/>
            <p:nvPr/>
          </p:nvGrpSpPr>
          <p:grpSpPr>
            <a:xfrm>
              <a:off x="2093480" y="2028939"/>
              <a:ext cx="180067" cy="140947"/>
              <a:chOff x="2438399" y="1828800"/>
              <a:chExt cx="1923143" cy="1799771"/>
            </a:xfrm>
            <a:noFill/>
          </p:grpSpPr>
          <p:sp>
            <p:nvSpPr>
              <p:cNvPr id="182" name="Rectangle 181">
                <a:extLst>
                  <a:ext uri="{FF2B5EF4-FFF2-40B4-BE49-F238E27FC236}">
                    <a16:creationId xmlns:a16="http://schemas.microsoft.com/office/drawing/2014/main" id="{B75B7EDC-3EDC-43CD-A6DB-27AAB7A47282}"/>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3" name="Straight Connector 182">
                <a:extLst>
                  <a:ext uri="{FF2B5EF4-FFF2-40B4-BE49-F238E27FC236}">
                    <a16:creationId xmlns:a16="http://schemas.microsoft.com/office/drawing/2014/main" id="{81D329BD-221B-4465-B557-DA685D30EF9F}"/>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9FA59C9E-6CDC-4B8F-8481-7C6AC114ED4E}"/>
                </a:ext>
              </a:extLst>
            </p:cNvPr>
            <p:cNvGrpSpPr/>
            <p:nvPr/>
          </p:nvGrpSpPr>
          <p:grpSpPr>
            <a:xfrm>
              <a:off x="2320274" y="1907031"/>
              <a:ext cx="180067" cy="140947"/>
              <a:chOff x="2438399" y="1828800"/>
              <a:chExt cx="1923143" cy="1799771"/>
            </a:xfrm>
            <a:noFill/>
          </p:grpSpPr>
          <p:sp>
            <p:nvSpPr>
              <p:cNvPr id="180" name="Rectangle 179">
                <a:extLst>
                  <a:ext uri="{FF2B5EF4-FFF2-40B4-BE49-F238E27FC236}">
                    <a16:creationId xmlns:a16="http://schemas.microsoft.com/office/drawing/2014/main" id="{2984F4AE-921C-4891-BFAB-1DAFCF946D03}"/>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1" name="Straight Connector 180">
                <a:extLst>
                  <a:ext uri="{FF2B5EF4-FFF2-40B4-BE49-F238E27FC236}">
                    <a16:creationId xmlns:a16="http://schemas.microsoft.com/office/drawing/2014/main" id="{1AE111AD-7DD9-4AD2-9AF3-18B7B79F8A15}"/>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BC454D95-CC82-4B9B-9241-94B548B856F1}"/>
                </a:ext>
              </a:extLst>
            </p:cNvPr>
            <p:cNvGrpSpPr/>
            <p:nvPr/>
          </p:nvGrpSpPr>
          <p:grpSpPr>
            <a:xfrm>
              <a:off x="2129218" y="1891046"/>
              <a:ext cx="303775" cy="247510"/>
              <a:chOff x="2129218" y="1898304"/>
              <a:chExt cx="303775" cy="247510"/>
            </a:xfrm>
          </p:grpSpPr>
          <p:sp>
            <p:nvSpPr>
              <p:cNvPr id="174" name="Oval 173">
                <a:extLst>
                  <a:ext uri="{FF2B5EF4-FFF2-40B4-BE49-F238E27FC236}">
                    <a16:creationId xmlns:a16="http://schemas.microsoft.com/office/drawing/2014/main" id="{086BC6DF-C11A-4797-B4A1-C2B9362B0D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67B2002E-AB6C-4BE0-BDEE-7945C9A4AED0}"/>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Oval 175">
                <a:extLst>
                  <a:ext uri="{FF2B5EF4-FFF2-40B4-BE49-F238E27FC236}">
                    <a16:creationId xmlns:a16="http://schemas.microsoft.com/office/drawing/2014/main" id="{704AC823-7C71-4F91-915A-B3627A1B2308}"/>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7" name="Straight Connector 176">
                <a:extLst>
                  <a:ext uri="{FF2B5EF4-FFF2-40B4-BE49-F238E27FC236}">
                    <a16:creationId xmlns:a16="http://schemas.microsoft.com/office/drawing/2014/main" id="{E1722B7C-407E-481E-BA7A-0039244AC923}"/>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91FE8AB5-B22B-4548-9A4C-9C7BFF784D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C2EC1EA-C39E-4914-B93E-1F78AA3CDC3D}"/>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2054" name="Picture 6">
            <a:extLst>
              <a:ext uri="{FF2B5EF4-FFF2-40B4-BE49-F238E27FC236}">
                <a16:creationId xmlns:a16="http://schemas.microsoft.com/office/drawing/2014/main" id="{6C4AEF57-4CE2-4904-8950-05E34F7B6D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220406" y="3134932"/>
            <a:ext cx="316300" cy="316300"/>
          </a:xfrm>
          <a:prstGeom prst="rect">
            <a:avLst/>
          </a:prstGeom>
          <a:noFill/>
          <a:extLst>
            <a:ext uri="{909E8E84-426E-40DD-AFC4-6F175D3DCCD1}">
              <a14:hiddenFill xmlns:a14="http://schemas.microsoft.com/office/drawing/2010/main">
                <a:solidFill>
                  <a:srgbClr val="FFFFFF"/>
                </a:solidFill>
              </a14:hiddenFill>
            </a:ext>
          </a:extLst>
        </p:spPr>
      </p:pic>
      <p:grpSp>
        <p:nvGrpSpPr>
          <p:cNvPr id="156" name="Group 155">
            <a:extLst>
              <a:ext uri="{FF2B5EF4-FFF2-40B4-BE49-F238E27FC236}">
                <a16:creationId xmlns:a16="http://schemas.microsoft.com/office/drawing/2014/main" id="{63593416-4E97-4B90-A58E-60FA726EBA03}"/>
              </a:ext>
            </a:extLst>
          </p:cNvPr>
          <p:cNvGrpSpPr/>
          <p:nvPr/>
        </p:nvGrpSpPr>
        <p:grpSpPr>
          <a:xfrm>
            <a:off x="11123153" y="4095879"/>
            <a:ext cx="398140" cy="303090"/>
            <a:chOff x="2502877" y="2643553"/>
            <a:chExt cx="3651737" cy="2779942"/>
          </a:xfrm>
        </p:grpSpPr>
        <p:cxnSp>
          <p:nvCxnSpPr>
            <p:cNvPr id="157" name="Straight Connector 156">
              <a:extLst>
                <a:ext uri="{FF2B5EF4-FFF2-40B4-BE49-F238E27FC236}">
                  <a16:creationId xmlns:a16="http://schemas.microsoft.com/office/drawing/2014/main" id="{40B8986B-02DF-4C4E-B95C-A18CC14E3672}"/>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18A11415-2EA5-4D11-A781-72D213806266}"/>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F5644C5E-FEC1-4CDC-BC0B-60AFB18C9EEE}"/>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26D3636-6315-4AC5-BB4A-30DA660EBCA0}"/>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5" name="Freeform: Shape 581">
              <a:extLst>
                <a:ext uri="{FF2B5EF4-FFF2-40B4-BE49-F238E27FC236}">
                  <a16:creationId xmlns:a16="http://schemas.microsoft.com/office/drawing/2014/main" id="{EC6A0BA3-0769-4CD0-AA5D-9C753095E994}"/>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C4FDDC1B-D4A8-4071-B2D0-5EA1F843387C}"/>
              </a:ext>
            </a:extLst>
          </p:cNvPr>
          <p:cNvGrpSpPr/>
          <p:nvPr/>
        </p:nvGrpSpPr>
        <p:grpSpPr>
          <a:xfrm>
            <a:off x="811268" y="5226032"/>
            <a:ext cx="394834" cy="310748"/>
            <a:chOff x="919596" y="1154235"/>
            <a:chExt cx="3006714" cy="2366403"/>
          </a:xfrm>
        </p:grpSpPr>
        <p:sp>
          <p:nvSpPr>
            <p:cNvPr id="153" name="Freeform 18">
              <a:extLst>
                <a:ext uri="{FF2B5EF4-FFF2-40B4-BE49-F238E27FC236}">
                  <a16:creationId xmlns:a16="http://schemas.microsoft.com/office/drawing/2014/main" id="{17D4CBED-2CAC-47BF-970B-A617ADE2575D}"/>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4" name="Line 19">
              <a:extLst>
                <a:ext uri="{FF2B5EF4-FFF2-40B4-BE49-F238E27FC236}">
                  <a16:creationId xmlns:a16="http://schemas.microsoft.com/office/drawing/2014/main" id="{CC120EEB-E230-4366-A6A5-70A422D57232}"/>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5" name="Line 20">
              <a:extLst>
                <a:ext uri="{FF2B5EF4-FFF2-40B4-BE49-F238E27FC236}">
                  <a16:creationId xmlns:a16="http://schemas.microsoft.com/office/drawing/2014/main" id="{21CA05B5-35E5-468E-B5CA-523DC39DA144}"/>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5" name="Freeform 21">
              <a:extLst>
                <a:ext uri="{FF2B5EF4-FFF2-40B4-BE49-F238E27FC236}">
                  <a16:creationId xmlns:a16="http://schemas.microsoft.com/office/drawing/2014/main" id="{03B511C3-B269-4F8A-872D-00493493957A}"/>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6" name="Line 22">
              <a:extLst>
                <a:ext uri="{FF2B5EF4-FFF2-40B4-BE49-F238E27FC236}">
                  <a16:creationId xmlns:a16="http://schemas.microsoft.com/office/drawing/2014/main" id="{89F1A971-B770-4B14-9C4D-A59F3DE3A5A5}"/>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87" name="Group 186">
              <a:extLst>
                <a:ext uri="{FF2B5EF4-FFF2-40B4-BE49-F238E27FC236}">
                  <a16:creationId xmlns:a16="http://schemas.microsoft.com/office/drawing/2014/main" id="{6F4BCDBB-A6A4-45C4-B2F1-2ED54AD93300}"/>
                </a:ext>
              </a:extLst>
            </p:cNvPr>
            <p:cNvGrpSpPr/>
            <p:nvPr/>
          </p:nvGrpSpPr>
          <p:grpSpPr>
            <a:xfrm>
              <a:off x="2672424" y="1614376"/>
              <a:ext cx="926769" cy="783035"/>
              <a:chOff x="2814465" y="1249743"/>
              <a:chExt cx="784728" cy="783035"/>
            </a:xfrm>
          </p:grpSpPr>
          <p:sp>
            <p:nvSpPr>
              <p:cNvPr id="201" name="Line 26">
                <a:extLst>
                  <a:ext uri="{FF2B5EF4-FFF2-40B4-BE49-F238E27FC236}">
                    <a16:creationId xmlns:a16="http://schemas.microsoft.com/office/drawing/2014/main" id="{3655EEAC-94C9-494C-9D9F-F96858B34A15}"/>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2" name="Line 27">
                <a:extLst>
                  <a:ext uri="{FF2B5EF4-FFF2-40B4-BE49-F238E27FC236}">
                    <a16:creationId xmlns:a16="http://schemas.microsoft.com/office/drawing/2014/main" id="{3D92D2A6-F48B-4634-92D3-A7DFC8EDD062}"/>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3" name="Line 28">
                <a:extLst>
                  <a:ext uri="{FF2B5EF4-FFF2-40B4-BE49-F238E27FC236}">
                    <a16:creationId xmlns:a16="http://schemas.microsoft.com/office/drawing/2014/main" id="{9DEDE740-31E5-4FCC-A89D-F844B220CF75}"/>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88" name="Group 187">
              <a:extLst>
                <a:ext uri="{FF2B5EF4-FFF2-40B4-BE49-F238E27FC236}">
                  <a16:creationId xmlns:a16="http://schemas.microsoft.com/office/drawing/2014/main" id="{18D13074-361E-4C9E-BB70-EFBDA95D83D4}"/>
                </a:ext>
              </a:extLst>
            </p:cNvPr>
            <p:cNvGrpSpPr/>
            <p:nvPr/>
          </p:nvGrpSpPr>
          <p:grpSpPr>
            <a:xfrm>
              <a:off x="1224028" y="1407936"/>
              <a:ext cx="1177484" cy="1177484"/>
              <a:chOff x="222829" y="1122100"/>
              <a:chExt cx="1306361" cy="1306361"/>
            </a:xfrm>
          </p:grpSpPr>
          <p:sp>
            <p:nvSpPr>
              <p:cNvPr id="189" name="Oval 188">
                <a:extLst>
                  <a:ext uri="{FF2B5EF4-FFF2-40B4-BE49-F238E27FC236}">
                    <a16:creationId xmlns:a16="http://schemas.microsoft.com/office/drawing/2014/main" id="{4DAA40A1-B6B5-40DB-B117-583A80267DB8}"/>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9" name="Straight Connector 198">
                <a:extLst>
                  <a:ext uri="{FF2B5EF4-FFF2-40B4-BE49-F238E27FC236}">
                    <a16:creationId xmlns:a16="http://schemas.microsoft.com/office/drawing/2014/main" id="{9F662063-9896-41F3-BD07-CFF4ABB4374A}"/>
                  </a:ext>
                </a:extLst>
              </p:cNvPr>
              <p:cNvCxnSpPr>
                <a:cxnSpLocks/>
                <a:stCxn id="189" idx="2"/>
                <a:endCxn id="20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0" name="Diamond 306">
                <a:extLst>
                  <a:ext uri="{FF2B5EF4-FFF2-40B4-BE49-F238E27FC236}">
                    <a16:creationId xmlns:a16="http://schemas.microsoft.com/office/drawing/2014/main" id="{C18B583B-DACE-46FA-9867-7C9CCAA04596}"/>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sp>
        <p:nvSpPr>
          <p:cNvPr id="204" name="Rectangle 203">
            <a:extLst>
              <a:ext uri="{FF2B5EF4-FFF2-40B4-BE49-F238E27FC236}">
                <a16:creationId xmlns:a16="http://schemas.microsoft.com/office/drawing/2014/main" id="{E9ACBC01-5919-436A-9455-ADEA3B141007}"/>
              </a:ext>
            </a:extLst>
          </p:cNvPr>
          <p:cNvSpPr/>
          <p:nvPr/>
        </p:nvSpPr>
        <p:spPr>
          <a:xfrm>
            <a:off x="6648266" y="2880557"/>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p:txBody>
      </p:sp>
      <p:grpSp>
        <p:nvGrpSpPr>
          <p:cNvPr id="205" name="Group 204">
            <a:extLst>
              <a:ext uri="{FF2B5EF4-FFF2-40B4-BE49-F238E27FC236}">
                <a16:creationId xmlns:a16="http://schemas.microsoft.com/office/drawing/2014/main" id="{39A59C1F-2E15-40D1-98F2-308B76D66F62}"/>
              </a:ext>
            </a:extLst>
          </p:cNvPr>
          <p:cNvGrpSpPr/>
          <p:nvPr/>
        </p:nvGrpSpPr>
        <p:grpSpPr>
          <a:xfrm>
            <a:off x="7158423" y="2521415"/>
            <a:ext cx="408284" cy="333108"/>
            <a:chOff x="5818113" y="2550840"/>
            <a:chExt cx="529278" cy="431824"/>
          </a:xfrm>
        </p:grpSpPr>
        <p:sp>
          <p:nvSpPr>
            <p:cNvPr id="206" name="Diamond 20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4" name="Picture 13">
            <a:extLst>
              <a:ext uri="{FF2B5EF4-FFF2-40B4-BE49-F238E27FC236}">
                <a16:creationId xmlns:a16="http://schemas.microsoft.com/office/drawing/2014/main" id="{E0E75F47-D7DF-4D88-B480-F6EB842C96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703" y="3249376"/>
            <a:ext cx="346569" cy="96269"/>
          </a:xfrm>
          <a:prstGeom prst="rect">
            <a:avLst/>
          </a:prstGeom>
        </p:spPr>
      </p:pic>
      <p:cxnSp>
        <p:nvCxnSpPr>
          <p:cNvPr id="225" name="Straight Arrow Connector 224">
            <a:extLst>
              <a:ext uri="{FF2B5EF4-FFF2-40B4-BE49-F238E27FC236}">
                <a16:creationId xmlns:a16="http://schemas.microsoft.com/office/drawing/2014/main" id="{97F68585-0366-4280-805C-693502FE07CC}"/>
              </a:ext>
            </a:extLst>
          </p:cNvPr>
          <p:cNvCxnSpPr>
            <a:cxnSpLocks/>
          </p:cNvCxnSpPr>
          <p:nvPr/>
        </p:nvCxnSpPr>
        <p:spPr>
          <a:xfrm>
            <a:off x="9068317" y="2863518"/>
            <a:ext cx="0" cy="1002577"/>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C63093A8-6707-4C71-928B-0D2BB9FD37C5}"/>
              </a:ext>
            </a:extLst>
          </p:cNvPr>
          <p:cNvSpPr/>
          <p:nvPr/>
        </p:nvSpPr>
        <p:spPr>
          <a:xfrm>
            <a:off x="10692961" y="2909059"/>
            <a:ext cx="1082518"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Apps</a:t>
            </a:r>
          </a:p>
        </p:txBody>
      </p:sp>
      <p:cxnSp>
        <p:nvCxnSpPr>
          <p:cNvPr id="137" name="Straight Arrow Connector 136">
            <a:extLst>
              <a:ext uri="{FF2B5EF4-FFF2-40B4-BE49-F238E27FC236}">
                <a16:creationId xmlns:a16="http://schemas.microsoft.com/office/drawing/2014/main" id="{240B2B63-8482-4CB6-BDFC-4E7F3A46FA0E}"/>
              </a:ext>
            </a:extLst>
          </p:cNvPr>
          <p:cNvCxnSpPr>
            <a:cxnSpLocks/>
          </p:cNvCxnSpPr>
          <p:nvPr/>
        </p:nvCxnSpPr>
        <p:spPr>
          <a:xfrm>
            <a:off x="10584908" y="2863518"/>
            <a:ext cx="247960"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BBE3E3E-E632-4FB7-AA17-A192E4DEBD02}"/>
              </a:ext>
            </a:extLst>
          </p:cNvPr>
          <p:cNvGrpSpPr/>
          <p:nvPr/>
        </p:nvGrpSpPr>
        <p:grpSpPr>
          <a:xfrm>
            <a:off x="10982742" y="2372183"/>
            <a:ext cx="477836" cy="509002"/>
            <a:chOff x="10982742" y="2372183"/>
            <a:chExt cx="477836" cy="509002"/>
          </a:xfrm>
        </p:grpSpPr>
        <p:grpSp>
          <p:nvGrpSpPr>
            <p:cNvPr id="139" name="Group 138">
              <a:extLst>
                <a:ext uri="{FF2B5EF4-FFF2-40B4-BE49-F238E27FC236}">
                  <a16:creationId xmlns:a16="http://schemas.microsoft.com/office/drawing/2014/main" id="{780BF682-06FA-4C88-B585-38BD8C9A0566}"/>
                </a:ext>
              </a:extLst>
            </p:cNvPr>
            <p:cNvGrpSpPr/>
            <p:nvPr/>
          </p:nvGrpSpPr>
          <p:grpSpPr>
            <a:xfrm>
              <a:off x="11268568" y="2553256"/>
              <a:ext cx="163051" cy="117630"/>
              <a:chOff x="3751869" y="1754414"/>
              <a:chExt cx="4688258" cy="3381830"/>
            </a:xfrm>
          </p:grpSpPr>
          <p:sp>
            <p:nvSpPr>
              <p:cNvPr id="218" name="Freeform: Shape 132">
                <a:extLst>
                  <a:ext uri="{FF2B5EF4-FFF2-40B4-BE49-F238E27FC236}">
                    <a16:creationId xmlns:a16="http://schemas.microsoft.com/office/drawing/2014/main" id="{83A8C406-83FC-4226-9F53-F4BA4C4E3E2F}"/>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19" name="Freeform: Shape 133">
                <a:extLst>
                  <a:ext uri="{FF2B5EF4-FFF2-40B4-BE49-F238E27FC236}">
                    <a16:creationId xmlns:a16="http://schemas.microsoft.com/office/drawing/2014/main" id="{D3E5FAB0-5E92-428B-8A6D-E4779DD75F35}"/>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20" name="Freeform: Shape 134">
                <a:extLst>
                  <a:ext uri="{FF2B5EF4-FFF2-40B4-BE49-F238E27FC236}">
                    <a16:creationId xmlns:a16="http://schemas.microsoft.com/office/drawing/2014/main" id="{54061F17-592A-4AFF-A987-B7C2CC9A47B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21" name="Freeform: Shape 135">
                <a:extLst>
                  <a:ext uri="{FF2B5EF4-FFF2-40B4-BE49-F238E27FC236}">
                    <a16:creationId xmlns:a16="http://schemas.microsoft.com/office/drawing/2014/main" id="{0673FEEC-2D7F-4194-B76D-187968D784BB}"/>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140" name="Group 139">
              <a:extLst>
                <a:ext uri="{FF2B5EF4-FFF2-40B4-BE49-F238E27FC236}">
                  <a16:creationId xmlns:a16="http://schemas.microsoft.com/office/drawing/2014/main" id="{3BE25AE1-22EA-4708-9C05-7E9D479C3B7F}"/>
                </a:ext>
              </a:extLst>
            </p:cNvPr>
            <p:cNvGrpSpPr/>
            <p:nvPr/>
          </p:nvGrpSpPr>
          <p:grpSpPr>
            <a:xfrm>
              <a:off x="11238791" y="2386471"/>
              <a:ext cx="114690" cy="103575"/>
              <a:chOff x="2974863" y="1824177"/>
              <a:chExt cx="285701" cy="257980"/>
            </a:xfrm>
            <a:noFill/>
          </p:grpSpPr>
          <p:sp>
            <p:nvSpPr>
              <p:cNvPr id="215" name="Rectangle 48">
                <a:extLst>
                  <a:ext uri="{FF2B5EF4-FFF2-40B4-BE49-F238E27FC236}">
                    <a16:creationId xmlns:a16="http://schemas.microsoft.com/office/drawing/2014/main" id="{D3714B93-7E63-49D3-B2D5-C8CFC43E4E4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49">
                <a:extLst>
                  <a:ext uri="{FF2B5EF4-FFF2-40B4-BE49-F238E27FC236}">
                    <a16:creationId xmlns:a16="http://schemas.microsoft.com/office/drawing/2014/main" id="{95B03906-FDFA-43B2-A207-074D78E94FA1}"/>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6E92B297-36C3-4525-89AF-8B7ACCDC04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1" name="Freeform 448">
              <a:extLst>
                <a:ext uri="{FF2B5EF4-FFF2-40B4-BE49-F238E27FC236}">
                  <a16:creationId xmlns:a16="http://schemas.microsoft.com/office/drawing/2014/main" id="{3DDD49C7-3BEE-41B1-85C7-F4516A8CD8A9}"/>
                </a:ext>
              </a:extLst>
            </p:cNvPr>
            <p:cNvSpPr>
              <a:spLocks noEditPoints="1"/>
            </p:cNvSpPr>
            <p:nvPr/>
          </p:nvSpPr>
          <p:spPr bwMode="auto">
            <a:xfrm>
              <a:off x="10982742" y="2556921"/>
              <a:ext cx="247054" cy="14110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5">
              <a:extLst>
                <a:ext uri="{FF2B5EF4-FFF2-40B4-BE49-F238E27FC236}">
                  <a16:creationId xmlns:a16="http://schemas.microsoft.com/office/drawing/2014/main" id="{BE5D58BE-595B-41F7-A3F4-C402290E48EE}"/>
                </a:ext>
              </a:extLst>
            </p:cNvPr>
            <p:cNvSpPr>
              <a:spLocks noEditPoints="1"/>
            </p:cNvSpPr>
            <p:nvPr/>
          </p:nvSpPr>
          <p:spPr bwMode="auto">
            <a:xfrm>
              <a:off x="11089990" y="2372183"/>
              <a:ext cx="80687" cy="13421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3" name="Group 142">
              <a:extLst>
                <a:ext uri="{FF2B5EF4-FFF2-40B4-BE49-F238E27FC236}">
                  <a16:creationId xmlns:a16="http://schemas.microsoft.com/office/drawing/2014/main" id="{E69B4BCF-E738-495A-A99F-D34E644615BC}"/>
                </a:ext>
              </a:extLst>
            </p:cNvPr>
            <p:cNvGrpSpPr/>
            <p:nvPr/>
          </p:nvGrpSpPr>
          <p:grpSpPr>
            <a:xfrm>
              <a:off x="11203703" y="2759694"/>
              <a:ext cx="54899" cy="103116"/>
              <a:chOff x="4064485" y="1802065"/>
              <a:chExt cx="240628" cy="227361"/>
            </a:xfrm>
            <a:noFill/>
          </p:grpSpPr>
          <p:sp>
            <p:nvSpPr>
              <p:cNvPr id="212" name="Line 46">
                <a:extLst>
                  <a:ext uri="{FF2B5EF4-FFF2-40B4-BE49-F238E27FC236}">
                    <a16:creationId xmlns:a16="http://schemas.microsoft.com/office/drawing/2014/main" id="{C5C0B6AD-2376-40BE-8CBE-6BAC003D291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Line 47">
                <a:extLst>
                  <a:ext uri="{FF2B5EF4-FFF2-40B4-BE49-F238E27FC236}">
                    <a16:creationId xmlns:a16="http://schemas.microsoft.com/office/drawing/2014/main" id="{F9D393D0-AFDE-44C4-A019-779A0105085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Line 54">
                <a:extLst>
                  <a:ext uri="{FF2B5EF4-FFF2-40B4-BE49-F238E27FC236}">
                    <a16:creationId xmlns:a16="http://schemas.microsoft.com/office/drawing/2014/main" id="{336C71D9-623B-40FC-85D0-DE67F9E7894C}"/>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4" name="Freeform: Shape 168">
              <a:extLst>
                <a:ext uri="{FF2B5EF4-FFF2-40B4-BE49-F238E27FC236}">
                  <a16:creationId xmlns:a16="http://schemas.microsoft.com/office/drawing/2014/main" id="{487970D5-EA4F-4B04-917D-209247700B6E}"/>
                </a:ext>
              </a:extLst>
            </p:cNvPr>
            <p:cNvSpPr>
              <a:spLocks/>
            </p:cNvSpPr>
            <p:nvPr/>
          </p:nvSpPr>
          <p:spPr bwMode="auto">
            <a:xfrm flipH="1">
              <a:off x="11296136" y="2742718"/>
              <a:ext cx="164442" cy="138467"/>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6" name="Group 145">
              <a:extLst>
                <a:ext uri="{FF2B5EF4-FFF2-40B4-BE49-F238E27FC236}">
                  <a16:creationId xmlns:a16="http://schemas.microsoft.com/office/drawing/2014/main" id="{17F8C907-27D9-420F-81D0-334D97275D4B}"/>
                </a:ext>
              </a:extLst>
            </p:cNvPr>
            <p:cNvGrpSpPr/>
            <p:nvPr/>
          </p:nvGrpSpPr>
          <p:grpSpPr>
            <a:xfrm>
              <a:off x="11375180" y="2411616"/>
              <a:ext cx="54898" cy="50958"/>
              <a:chOff x="9766486" y="4221497"/>
              <a:chExt cx="118215" cy="109717"/>
            </a:xfrm>
          </p:grpSpPr>
          <p:sp>
            <p:nvSpPr>
              <p:cNvPr id="210" name="Line 47">
                <a:extLst>
                  <a:ext uri="{FF2B5EF4-FFF2-40B4-BE49-F238E27FC236}">
                    <a16:creationId xmlns:a16="http://schemas.microsoft.com/office/drawing/2014/main" id="{5872F8E7-005F-45D1-A51F-D679290D8E56}"/>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Line 54">
                <a:extLst>
                  <a:ext uri="{FF2B5EF4-FFF2-40B4-BE49-F238E27FC236}">
                    <a16:creationId xmlns:a16="http://schemas.microsoft.com/office/drawing/2014/main" id="{26F91048-733B-4B38-A841-0F6AAB2C23E7}"/>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22" name="Freeform: Shape 280">
              <a:extLst>
                <a:ext uri="{FF2B5EF4-FFF2-40B4-BE49-F238E27FC236}">
                  <a16:creationId xmlns:a16="http://schemas.microsoft.com/office/drawing/2014/main" id="{14BB1D84-4E09-48D9-BEE8-F75E2DA71CBD}"/>
                </a:ext>
              </a:extLst>
            </p:cNvPr>
            <p:cNvSpPr/>
            <p:nvPr/>
          </p:nvSpPr>
          <p:spPr bwMode="auto">
            <a:xfrm>
              <a:off x="11019644" y="2742089"/>
              <a:ext cx="138468" cy="138468"/>
            </a:xfrm>
            <a:custGeom>
              <a:avLst/>
              <a:gdLst>
                <a:gd name="connsiteX0" fmla="*/ 457200 w 914400"/>
                <a:gd name="connsiteY0" fmla="*/ 0 h 914400"/>
                <a:gd name="connsiteX1" fmla="*/ 914400 w 914400"/>
                <a:gd name="connsiteY1" fmla="*/ 457200 h 914400"/>
                <a:gd name="connsiteX2" fmla="*/ 457200 w 914400"/>
                <a:gd name="connsiteY2" fmla="*/ 914400 h 914400"/>
                <a:gd name="connsiteX3" fmla="*/ 0 w 914400"/>
                <a:gd name="connsiteY3" fmla="*/ 457200 h 914400"/>
                <a:gd name="connsiteX4" fmla="*/ 457200 w 914400"/>
                <a:gd name="connsiteY4" fmla="*/ 0 h 914400"/>
                <a:gd name="connsiteX5" fmla="*/ 325025 w 914400"/>
                <a:gd name="connsiteY5" fmla="*/ 247606 h 914400"/>
                <a:gd name="connsiteX6" fmla="*/ 325025 w 914400"/>
                <a:gd name="connsiteY6" fmla="*/ 666796 h 914400"/>
                <a:gd name="connsiteX7" fmla="*/ 686395 w 914400"/>
                <a:gd name="connsiteY7" fmla="*/ 457201 h 914400"/>
                <a:gd name="connsiteX8" fmla="*/ 325025 w 914400"/>
                <a:gd name="connsiteY8" fmla="*/ 247606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91440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w="12700" cap="rnd">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5" name="Title 2">
            <a:extLst>
              <a:ext uri="{FF2B5EF4-FFF2-40B4-BE49-F238E27FC236}">
                <a16:creationId xmlns:a16="http://schemas.microsoft.com/office/drawing/2014/main" id="{E7F3B2EA-8B46-4D16-BA99-D868D91C90FE}"/>
              </a:ext>
            </a:extLst>
          </p:cNvPr>
          <p:cNvSpPr txBox="1">
            <a:spLocks/>
          </p:cNvSpPr>
          <p:nvPr/>
        </p:nvSpPr>
        <p:spPr>
          <a:xfrm>
            <a:off x="289876" y="840289"/>
            <a:ext cx="11655840" cy="384864"/>
          </a:xfrm>
          <a:prstGeom prst="rect">
            <a:avLst/>
          </a:prstGeom>
        </p:spPr>
        <p:txBody>
          <a:bodyPr vert="horz" wrap="square" lIns="146304" tIns="91440" rIns="146304" bIns="91440" rtlCol="0" anchor="t">
            <a:noAutofit/>
          </a:bodyPr>
          <a:lstStyle>
            <a:lvl1pPr algn="ctr" defTabSz="914016" rtl="0" eaLnBrk="1" latinLnBrk="0" hangingPunct="1">
              <a:lnSpc>
                <a:spcPct val="90000"/>
              </a:lnSpc>
              <a:spcBef>
                <a:spcPct val="0"/>
              </a:spcBef>
              <a:buNone/>
              <a:defRPr lang="en-US" sz="2800" b="0" kern="1200" cap="all" spc="800" baseline="0" dirty="0">
                <a:ln w="3175">
                  <a:noFill/>
                </a:ln>
                <a:solidFill>
                  <a:schemeClr val="tx2"/>
                </a:solidFill>
                <a:effectLst/>
                <a:latin typeface="Segoe UI Light" charset="0"/>
                <a:ea typeface="+mn-ea"/>
                <a:cs typeface="Segoe UI Light" charset="0"/>
              </a:defRPr>
            </a:lvl1pPr>
          </a:lstStyle>
          <a:p>
            <a:pPr marL="0" marR="0" lvl="0" indent="0" algn="ctr" defTabSz="914016" rtl="0" eaLnBrk="1" fontAlgn="auto" latinLnBrk="0" hangingPunct="1">
              <a:lnSpc>
                <a:spcPct val="90000"/>
              </a:lnSpc>
              <a:spcBef>
                <a:spcPct val="0"/>
              </a:spcBef>
              <a:spcAft>
                <a:spcPts val="0"/>
              </a:spcAft>
              <a:buClrTx/>
              <a:buSzTx/>
              <a:buFontTx/>
              <a:buNone/>
              <a:tabLst/>
              <a:defRPr/>
            </a:pPr>
            <a:r>
              <a:rPr kumimoji="0" lang="en-US" sz="1800" b="0" i="0" u="none" strike="noStrike" kern="1200" cap="all" spc="800" normalizeH="0" baseline="0" noProof="0" dirty="0">
                <a:ln w="3175">
                  <a:noFill/>
                </a:ln>
                <a:solidFill>
                  <a:srgbClr val="0078D7"/>
                </a:solidFill>
                <a:effectLst/>
                <a:uLnTx/>
                <a:uFillTx/>
                <a:latin typeface="Segoe UI Light" charset="0"/>
                <a:ea typeface="+mn-ea"/>
                <a:cs typeface="Segoe UI Light" charset="0"/>
              </a:rPr>
              <a:t>ADVANCED ANALYTICS</a:t>
            </a:r>
          </a:p>
        </p:txBody>
      </p:sp>
    </p:spTree>
    <p:extLst>
      <p:ext uri="{BB962C8B-B14F-4D97-AF65-F5344CB8AC3E}">
        <p14:creationId xmlns:p14="http://schemas.microsoft.com/office/powerpoint/2010/main" val="6384821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33161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450696"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69240" y="838154"/>
            <a:ext cx="11655840" cy="405948"/>
          </a:xfrm>
        </p:spPr>
        <p:txBody>
          <a:bodyPr/>
          <a:lstStyle/>
          <a:p>
            <a:r>
              <a:rPr lang="en-US" sz="1800" cap="none" dirty="0"/>
              <a:t>REAL-TIME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29474" y="1838726"/>
            <a:ext cx="1152720" cy="697142"/>
            <a:chOff x="462139" y="4239500"/>
            <a:chExt cx="1152720" cy="697142"/>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15284" y="3490471"/>
            <a:ext cx="162125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Apache Kafka for HDInsight </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04225" y="3018705"/>
            <a:ext cx="275154" cy="467432"/>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CE5CF14A-82D7-4B46-8321-5D7322FD135A}"/>
              </a:ext>
            </a:extLst>
          </p:cNvPr>
          <p:cNvGrpSpPr/>
          <p:nvPr/>
        </p:nvGrpSpPr>
        <p:grpSpPr>
          <a:xfrm>
            <a:off x="7159943" y="2733405"/>
            <a:ext cx="408284" cy="333108"/>
            <a:chOff x="5818113" y="2550840"/>
            <a:chExt cx="529278" cy="431824"/>
          </a:xfrm>
        </p:grpSpPr>
        <p:sp>
          <p:nvSpPr>
            <p:cNvPr id="156" name="Diamond 155">
              <a:extLst>
                <a:ext uri="{FF2B5EF4-FFF2-40B4-BE49-F238E27FC236}">
                  <a16:creationId xmlns:a16="http://schemas.microsoft.com/office/drawing/2014/main" id="{45943131-83E1-4D65-B46E-FEA28F4EA50A}"/>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Freeform: Shape 156">
              <a:extLst>
                <a:ext uri="{FF2B5EF4-FFF2-40B4-BE49-F238E27FC236}">
                  <a16:creationId xmlns:a16="http://schemas.microsoft.com/office/drawing/2014/main" id="{C27EB29D-985A-4644-8408-DBD8175E7686}"/>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48618FD0-DC91-438C-AFC1-7162B9535EEB}"/>
              </a:ext>
            </a:extLst>
          </p:cNvPr>
          <p:cNvGrpSpPr/>
          <p:nvPr/>
        </p:nvGrpSpPr>
        <p:grpSpPr>
          <a:xfrm>
            <a:off x="9295263" y="3088690"/>
            <a:ext cx="439070" cy="378446"/>
            <a:chOff x="8376458" y="5925518"/>
            <a:chExt cx="1045926" cy="901512"/>
          </a:xfrm>
        </p:grpSpPr>
        <p:sp>
          <p:nvSpPr>
            <p:cNvPr id="145" name="Star: 4 Points 8">
              <a:extLst>
                <a:ext uri="{FF2B5EF4-FFF2-40B4-BE49-F238E27FC236}">
                  <a16:creationId xmlns:a16="http://schemas.microsoft.com/office/drawing/2014/main" id="{307371AF-4F5E-43D9-9F09-6E04DA6BE76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Star: 4 Points 8">
              <a:extLst>
                <a:ext uri="{FF2B5EF4-FFF2-40B4-BE49-F238E27FC236}">
                  <a16:creationId xmlns:a16="http://schemas.microsoft.com/office/drawing/2014/main" id="{C642B579-D851-4B7A-A1BB-D8E431BEC82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41EE2E05-9393-4661-BE66-146F54AC32A4}"/>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9">
              <a:extLst>
                <a:ext uri="{FF2B5EF4-FFF2-40B4-BE49-F238E27FC236}">
                  <a16:creationId xmlns:a16="http://schemas.microsoft.com/office/drawing/2014/main" id="{7FABA228-D809-46DE-833C-7C6AE9DCD37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7" name="Rectangle 176">
            <a:extLst>
              <a:ext uri="{FF2B5EF4-FFF2-40B4-BE49-F238E27FC236}">
                <a16:creationId xmlns:a16="http://schemas.microsoft.com/office/drawing/2014/main" id="{7110CBE5-E0DA-40AE-854A-04F750E70AF6}"/>
              </a:ext>
            </a:extLst>
          </p:cNvPr>
          <p:cNvSpPr/>
          <p:nvPr/>
        </p:nvSpPr>
        <p:spPr>
          <a:xfrm>
            <a:off x="9069195" y="3490471"/>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grpSp>
        <p:nvGrpSpPr>
          <p:cNvPr id="8" name="Group 7">
            <a:extLst>
              <a:ext uri="{FF2B5EF4-FFF2-40B4-BE49-F238E27FC236}">
                <a16:creationId xmlns:a16="http://schemas.microsoft.com/office/drawing/2014/main" id="{0F2285C2-F664-4F11-A07A-E0268E101B26}"/>
              </a:ext>
            </a:extLst>
          </p:cNvPr>
          <p:cNvGrpSpPr/>
          <p:nvPr/>
        </p:nvGrpSpPr>
        <p:grpSpPr>
          <a:xfrm>
            <a:off x="327367" y="4631501"/>
            <a:ext cx="1333480" cy="569409"/>
            <a:chOff x="345532" y="3403032"/>
            <a:chExt cx="1333480" cy="569409"/>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0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1711" y="3827626"/>
            <a:ext cx="1444792" cy="580974"/>
            <a:chOff x="289876" y="2555402"/>
            <a:chExt cx="1444792" cy="580974"/>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27367" y="3017966"/>
            <a:ext cx="1333480" cy="586759"/>
            <a:chOff x="345532" y="1701422"/>
            <a:chExt cx="1333480" cy="586759"/>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56" name="Group 355">
            <a:extLst>
              <a:ext uri="{FF2B5EF4-FFF2-40B4-BE49-F238E27FC236}">
                <a16:creationId xmlns:a16="http://schemas.microsoft.com/office/drawing/2014/main" id="{0C0BB4A5-4761-4101-86EB-8F0F74D4B445}"/>
              </a:ext>
            </a:extLst>
          </p:cNvPr>
          <p:cNvGrpSpPr/>
          <p:nvPr/>
        </p:nvGrpSpPr>
        <p:grpSpPr>
          <a:xfrm>
            <a:off x="4991121" y="5140265"/>
            <a:ext cx="507755" cy="435880"/>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460504" y="5159494"/>
            <a:ext cx="1330814" cy="727049"/>
            <a:chOff x="2520437" y="2198161"/>
            <a:chExt cx="1330814" cy="727049"/>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12424" y="5377044"/>
            <a:ext cx="84196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25283" y="5377044"/>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690234" y="5377044"/>
            <a:ext cx="3101795"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361434" y="3663043"/>
            <a:ext cx="0" cy="1721738"/>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746090" y="3322309"/>
            <a:ext cx="2903696"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244998" y="3322309"/>
            <a:ext cx="0" cy="1589948"/>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646807" y="3072455"/>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p:txBody>
      </p:sp>
      <p:cxnSp>
        <p:nvCxnSpPr>
          <p:cNvPr id="447" name="Straight Arrow Connector 446">
            <a:extLst>
              <a:ext uri="{FF2B5EF4-FFF2-40B4-BE49-F238E27FC236}">
                <a16:creationId xmlns:a16="http://schemas.microsoft.com/office/drawing/2014/main" id="{F716C1C7-DB73-4899-A9AA-1453D6A013BB}"/>
              </a:ext>
            </a:extLst>
          </p:cNvPr>
          <p:cNvCxnSpPr>
            <a:cxnSpLocks/>
          </p:cNvCxnSpPr>
          <p:nvPr/>
        </p:nvCxnSpPr>
        <p:spPr>
          <a:xfrm>
            <a:off x="7997533" y="3322309"/>
            <a:ext cx="10985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9" name="Rectangle 448">
            <a:extLst>
              <a:ext uri="{FF2B5EF4-FFF2-40B4-BE49-F238E27FC236}">
                <a16:creationId xmlns:a16="http://schemas.microsoft.com/office/drawing/2014/main" id="{FA18CDB1-4BF2-4D7C-8805-584A840ED8A3}"/>
              </a:ext>
            </a:extLst>
          </p:cNvPr>
          <p:cNvSpPr/>
          <p:nvPr/>
        </p:nvSpPr>
        <p:spPr>
          <a:xfrm>
            <a:off x="10692961" y="3557823"/>
            <a:ext cx="10825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apps</a:t>
            </a:r>
          </a:p>
        </p:txBody>
      </p:sp>
      <p:cxnSp>
        <p:nvCxnSpPr>
          <p:cNvPr id="482" name="Straight Arrow Connector 481">
            <a:extLst>
              <a:ext uri="{FF2B5EF4-FFF2-40B4-BE49-F238E27FC236}">
                <a16:creationId xmlns:a16="http://schemas.microsoft.com/office/drawing/2014/main" id="{5E9B7376-EE9F-47FE-B9D1-0CD1C6B45B11}"/>
              </a:ext>
            </a:extLst>
          </p:cNvPr>
          <p:cNvCxnSpPr>
            <a:cxnSpLocks/>
          </p:cNvCxnSpPr>
          <p:nvPr/>
        </p:nvCxnSpPr>
        <p:spPr>
          <a:xfrm>
            <a:off x="9910168" y="3322309"/>
            <a:ext cx="750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AADCA64-D6E1-42BD-8329-84C5AE91F246}"/>
              </a:ext>
            </a:extLst>
          </p:cNvPr>
          <p:cNvGrpSpPr/>
          <p:nvPr/>
        </p:nvGrpSpPr>
        <p:grpSpPr>
          <a:xfrm>
            <a:off x="10933884" y="2912574"/>
            <a:ext cx="564730" cy="597900"/>
            <a:chOff x="10915069" y="3818150"/>
            <a:chExt cx="602360" cy="637740"/>
          </a:xfrm>
        </p:grpSpPr>
        <p:grpSp>
          <p:nvGrpSpPr>
            <p:cNvPr id="205" name="Group 204">
              <a:extLst>
                <a:ext uri="{FF2B5EF4-FFF2-40B4-BE49-F238E27FC236}">
                  <a16:creationId xmlns:a16="http://schemas.microsoft.com/office/drawing/2014/main" id="{ACD1BA2A-0A3B-45E7-8F7B-1E5AC6220EF5}"/>
                </a:ext>
              </a:extLst>
            </p:cNvPr>
            <p:cNvGrpSpPr/>
            <p:nvPr/>
          </p:nvGrpSpPr>
          <p:grpSpPr>
            <a:xfrm>
              <a:off x="11280742" y="4041355"/>
              <a:ext cx="200990" cy="145000"/>
              <a:chOff x="3751869" y="1754414"/>
              <a:chExt cx="4688258" cy="3381830"/>
            </a:xfrm>
          </p:grpSpPr>
          <p:sp>
            <p:nvSpPr>
              <p:cNvPr id="230" name="Freeform: Shape 132">
                <a:extLst>
                  <a:ext uri="{FF2B5EF4-FFF2-40B4-BE49-F238E27FC236}">
                    <a16:creationId xmlns:a16="http://schemas.microsoft.com/office/drawing/2014/main" id="{16F24FCB-4171-4E26-ADDC-F92117E5E1ED}"/>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1" name="Freeform: Shape 133">
                <a:extLst>
                  <a:ext uri="{FF2B5EF4-FFF2-40B4-BE49-F238E27FC236}">
                    <a16:creationId xmlns:a16="http://schemas.microsoft.com/office/drawing/2014/main" id="{0CFFBCA7-EFA9-4889-A85B-6F010FD5C8F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2" name="Freeform: Shape 134">
                <a:extLst>
                  <a:ext uri="{FF2B5EF4-FFF2-40B4-BE49-F238E27FC236}">
                    <a16:creationId xmlns:a16="http://schemas.microsoft.com/office/drawing/2014/main" id="{BD86CB7A-6650-4936-A08E-2D444721E959}"/>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3" name="Freeform: Shape 135">
                <a:extLst>
                  <a:ext uri="{FF2B5EF4-FFF2-40B4-BE49-F238E27FC236}">
                    <a16:creationId xmlns:a16="http://schemas.microsoft.com/office/drawing/2014/main" id="{25CADEEF-DBDE-4847-9EE9-5270A552F335}"/>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8195D17D-EFA8-4332-B2AD-75011A20BEE6}"/>
                </a:ext>
              </a:extLst>
            </p:cNvPr>
            <p:cNvGrpSpPr/>
            <p:nvPr/>
          </p:nvGrpSpPr>
          <p:grpSpPr>
            <a:xfrm>
              <a:off x="11244036" y="3835762"/>
              <a:ext cx="141376" cy="127675"/>
              <a:chOff x="2974863" y="1824177"/>
              <a:chExt cx="285701" cy="257980"/>
            </a:xfrm>
            <a:noFill/>
          </p:grpSpPr>
          <p:sp>
            <p:nvSpPr>
              <p:cNvPr id="227" name="Rectangle 48">
                <a:extLst>
                  <a:ext uri="{FF2B5EF4-FFF2-40B4-BE49-F238E27FC236}">
                    <a16:creationId xmlns:a16="http://schemas.microsoft.com/office/drawing/2014/main" id="{AB5E73B6-6303-45DD-8158-646DB3BA5ADA}"/>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49">
                <a:extLst>
                  <a:ext uri="{FF2B5EF4-FFF2-40B4-BE49-F238E27FC236}">
                    <a16:creationId xmlns:a16="http://schemas.microsoft.com/office/drawing/2014/main" id="{F427F7BA-208B-468D-B761-F4C2E57FD62F}"/>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Oval 228">
                <a:extLst>
                  <a:ext uri="{FF2B5EF4-FFF2-40B4-BE49-F238E27FC236}">
                    <a16:creationId xmlns:a16="http://schemas.microsoft.com/office/drawing/2014/main" id="{80E0E745-227E-4027-AA4C-D5C1FE06F8E0}"/>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7" name="Freeform 448">
              <a:extLst>
                <a:ext uri="{FF2B5EF4-FFF2-40B4-BE49-F238E27FC236}">
                  <a16:creationId xmlns:a16="http://schemas.microsoft.com/office/drawing/2014/main" id="{1AD4F243-5313-41C1-ABC7-778DA36E5204}"/>
                </a:ext>
              </a:extLst>
            </p:cNvPr>
            <p:cNvSpPr>
              <a:spLocks noEditPoints="1"/>
            </p:cNvSpPr>
            <p:nvPr/>
          </p:nvSpPr>
          <p:spPr bwMode="auto">
            <a:xfrm>
              <a:off x="10928409" y="4045873"/>
              <a:ext cx="304539" cy="173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5">
              <a:extLst>
                <a:ext uri="{FF2B5EF4-FFF2-40B4-BE49-F238E27FC236}">
                  <a16:creationId xmlns:a16="http://schemas.microsoft.com/office/drawing/2014/main" id="{812AB205-7B4C-4D9F-8191-6A62246A106F}"/>
                </a:ext>
              </a:extLst>
            </p:cNvPr>
            <p:cNvSpPr>
              <a:spLocks noEditPoints="1"/>
            </p:cNvSpPr>
            <p:nvPr/>
          </p:nvSpPr>
          <p:spPr bwMode="auto">
            <a:xfrm>
              <a:off x="11060612" y="3818150"/>
              <a:ext cx="99461" cy="1654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09" name="Group 208">
              <a:extLst>
                <a:ext uri="{FF2B5EF4-FFF2-40B4-BE49-F238E27FC236}">
                  <a16:creationId xmlns:a16="http://schemas.microsoft.com/office/drawing/2014/main" id="{DF946093-86C1-4E99-8D24-99C845A06D52}"/>
                </a:ext>
              </a:extLst>
            </p:cNvPr>
            <p:cNvGrpSpPr/>
            <p:nvPr/>
          </p:nvGrpSpPr>
          <p:grpSpPr>
            <a:xfrm>
              <a:off x="11200784" y="4295827"/>
              <a:ext cx="67673" cy="127109"/>
              <a:chOff x="4064485" y="1802065"/>
              <a:chExt cx="240628" cy="227361"/>
            </a:xfrm>
            <a:noFill/>
          </p:grpSpPr>
          <p:sp>
            <p:nvSpPr>
              <p:cNvPr id="224" name="Line 46">
                <a:extLst>
                  <a:ext uri="{FF2B5EF4-FFF2-40B4-BE49-F238E27FC236}">
                    <a16:creationId xmlns:a16="http://schemas.microsoft.com/office/drawing/2014/main" id="{8CBBCE35-DFD6-4D82-B7E7-7CFDA584114B}"/>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47">
                <a:extLst>
                  <a:ext uri="{FF2B5EF4-FFF2-40B4-BE49-F238E27FC236}">
                    <a16:creationId xmlns:a16="http://schemas.microsoft.com/office/drawing/2014/main" id="{D64567C0-D717-45F5-8047-16D1B285EED3}"/>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Line 54">
                <a:extLst>
                  <a:ext uri="{FF2B5EF4-FFF2-40B4-BE49-F238E27FC236}">
                    <a16:creationId xmlns:a16="http://schemas.microsoft.com/office/drawing/2014/main" id="{ACFF6A51-F0BB-4E9E-98A5-47E77B5BE166}"/>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0" name="Freeform: Shape 168">
              <a:extLst>
                <a:ext uri="{FF2B5EF4-FFF2-40B4-BE49-F238E27FC236}">
                  <a16:creationId xmlns:a16="http://schemas.microsoft.com/office/drawing/2014/main" id="{37BA1D8B-753D-4BAF-8A3D-29C26E8AECF2}"/>
                </a:ext>
              </a:extLst>
            </p:cNvPr>
            <p:cNvSpPr>
              <a:spLocks/>
            </p:cNvSpPr>
            <p:nvPr/>
          </p:nvSpPr>
          <p:spPr bwMode="auto">
            <a:xfrm flipH="1">
              <a:off x="11314724" y="4274902"/>
              <a:ext cx="202705" cy="17068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11" name="Group 210">
              <a:extLst>
                <a:ext uri="{FF2B5EF4-FFF2-40B4-BE49-F238E27FC236}">
                  <a16:creationId xmlns:a16="http://schemas.microsoft.com/office/drawing/2014/main" id="{6A5A8839-A308-4AD7-A24B-0B39B07F8AC8}"/>
                </a:ext>
              </a:extLst>
            </p:cNvPr>
            <p:cNvGrpSpPr/>
            <p:nvPr/>
          </p:nvGrpSpPr>
          <p:grpSpPr>
            <a:xfrm>
              <a:off x="11412161" y="3866758"/>
              <a:ext cx="67672" cy="62815"/>
              <a:chOff x="9766486" y="4221497"/>
              <a:chExt cx="118215" cy="109717"/>
            </a:xfrm>
          </p:grpSpPr>
          <p:sp>
            <p:nvSpPr>
              <p:cNvPr id="222" name="Line 47">
                <a:extLst>
                  <a:ext uri="{FF2B5EF4-FFF2-40B4-BE49-F238E27FC236}">
                    <a16:creationId xmlns:a16="http://schemas.microsoft.com/office/drawing/2014/main" id="{C2BBAFCF-F5A5-4461-8EAF-46E0BC92E8B7}"/>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Line 54">
                <a:extLst>
                  <a:ext uri="{FF2B5EF4-FFF2-40B4-BE49-F238E27FC236}">
                    <a16:creationId xmlns:a16="http://schemas.microsoft.com/office/drawing/2014/main" id="{F2907FDD-4852-4ABB-9C0D-30DC127D7A71}"/>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A03C5E08-3D19-47C9-AF25-8405DF9F2735}"/>
                </a:ext>
              </a:extLst>
            </p:cNvPr>
            <p:cNvGrpSpPr/>
            <p:nvPr/>
          </p:nvGrpSpPr>
          <p:grpSpPr>
            <a:xfrm>
              <a:off x="10915069" y="4269316"/>
              <a:ext cx="245084" cy="186574"/>
              <a:chOff x="2421061" y="2643553"/>
              <a:chExt cx="3651737" cy="2779942"/>
            </a:xfrm>
          </p:grpSpPr>
          <p:cxnSp>
            <p:nvCxnSpPr>
              <p:cNvPr id="217" name="Straight Connector 216">
                <a:extLst>
                  <a:ext uri="{FF2B5EF4-FFF2-40B4-BE49-F238E27FC236}">
                    <a16:creationId xmlns:a16="http://schemas.microsoft.com/office/drawing/2014/main" id="{CC958C17-E0B4-4BF4-8552-9C56AC04C492}"/>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325CD8-DD67-4314-B35D-1C7C31B1417C}"/>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90C44EC-5F01-4A36-A019-2299B7462F7B}"/>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D2EC28-0BCE-451A-9411-78C11D1DEE99}"/>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1" name="Freeform: Shape 581">
                <a:extLst>
                  <a:ext uri="{FF2B5EF4-FFF2-40B4-BE49-F238E27FC236}">
                    <a16:creationId xmlns:a16="http://schemas.microsoft.com/office/drawing/2014/main" id="{3EBD94EB-9C3B-4B63-8A41-D048BEC73B24}"/>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pic>
        <p:nvPicPr>
          <p:cNvPr id="1026" name="Picture 2">
            <a:extLst>
              <a:ext uri="{FF2B5EF4-FFF2-40B4-BE49-F238E27FC236}">
                <a16:creationId xmlns:a16="http://schemas.microsoft.com/office/drawing/2014/main" id="{02F7810D-1E5F-4378-A31B-0EB514A0FF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963916" y="3366682"/>
            <a:ext cx="744528" cy="164552"/>
          </a:xfrm>
          <a:prstGeom prst="rect">
            <a:avLst/>
          </a:prstGeom>
          <a:noFill/>
          <a:extLst>
            <a:ext uri="{909E8E84-426E-40DD-AFC4-6F175D3DCCD1}">
              <a14:hiddenFill xmlns:a14="http://schemas.microsoft.com/office/drawing/2010/main">
                <a:solidFill>
                  <a:srgbClr val="FFFFFF"/>
                </a:solidFill>
              </a14:hiddenFill>
            </a:ext>
          </a:extLst>
        </p:spPr>
      </p:pic>
      <p:sp>
        <p:nvSpPr>
          <p:cNvPr id="264" name="Right Bracket 263">
            <a:extLst>
              <a:ext uri="{FF2B5EF4-FFF2-40B4-BE49-F238E27FC236}">
                <a16:creationId xmlns:a16="http://schemas.microsoft.com/office/drawing/2014/main" id="{9ED03CEE-F6EF-4A4F-88F8-10EE81524859}"/>
              </a:ext>
            </a:extLst>
          </p:cNvPr>
          <p:cNvSpPr/>
          <p:nvPr/>
        </p:nvSpPr>
        <p:spPr>
          <a:xfrm>
            <a:off x="1766705" y="2965978"/>
            <a:ext cx="45719" cy="309051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0720" y="5423811"/>
            <a:ext cx="1497246" cy="717329"/>
            <a:chOff x="240720" y="5423811"/>
            <a:chExt cx="1497246" cy="717329"/>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483034" y="5370474"/>
            <a:ext cx="40937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505550" y="5633752"/>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760595" y="563375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0832868" y="563375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666345" y="5370474"/>
            <a:ext cx="30667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8908666" y="5148851"/>
            <a:ext cx="451354" cy="443246"/>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044455" y="5205384"/>
            <a:ext cx="498100" cy="38780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123153" y="5228630"/>
            <a:ext cx="398140" cy="303090"/>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489042" y="2004008"/>
            <a:ext cx="1206987" cy="1288731"/>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5E73B6E7-1847-418B-9840-9E49BA5E3D04}"/>
              </a:ext>
            </a:extLst>
          </p:cNvPr>
          <p:cNvSpPr/>
          <p:nvPr/>
        </p:nvSpPr>
        <p:spPr>
          <a:xfrm>
            <a:off x="6533545" y="5110953"/>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188" name="Rectangle 187">
            <a:extLst>
              <a:ext uri="{FF2B5EF4-FFF2-40B4-BE49-F238E27FC236}">
                <a16:creationId xmlns:a16="http://schemas.microsoft.com/office/drawing/2014/main" id="{D1C2FB29-620A-4312-B35E-DD559A3E2C35}"/>
              </a:ext>
            </a:extLst>
          </p:cNvPr>
          <p:cNvSpPr/>
          <p:nvPr/>
        </p:nvSpPr>
        <p:spPr>
          <a:xfrm>
            <a:off x="4457049" y="5622848"/>
            <a:ext cx="1622560" cy="40780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a:p>
            <a:pPr marL="0" marR="0" lvl="0" indent="0" algn="ctr" defTabSz="914400" rtl="0" eaLnBrk="1" fontAlgn="auto" latinLnBrk="0" hangingPunct="1">
              <a:lnSpc>
                <a:spcPct val="100000"/>
              </a:lnSpc>
              <a:spcBef>
                <a:spcPts val="0"/>
              </a:spcBef>
              <a:spcAft>
                <a:spcPts val="300"/>
              </a:spcAft>
              <a:buClrTx/>
              <a:buSzPct val="90000"/>
              <a:buFontTx/>
              <a:buNone/>
              <a:tabLst/>
              <a:defRPr/>
            </a:pPr>
            <a:endParaRPr kumimoji="0" lang="en-US" sz="8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Tree>
    <p:extLst>
      <p:ext uri="{BB962C8B-B14F-4D97-AF65-F5344CB8AC3E}">
        <p14:creationId xmlns:p14="http://schemas.microsoft.com/office/powerpoint/2010/main" val="4087185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p:txBody>
          <a:bodyPr/>
          <a:lstStyle/>
          <a:p>
            <a:r>
              <a:rPr lang="en-US" dirty="0"/>
              <a:t>Azure AI</a:t>
            </a:r>
          </a:p>
        </p:txBody>
      </p:sp>
      <p:sp>
        <p:nvSpPr>
          <p:cNvPr id="6" name="Text Placeholder 5">
            <a:extLst>
              <a:ext uri="{FF2B5EF4-FFF2-40B4-BE49-F238E27FC236}">
                <a16:creationId xmlns:a16="http://schemas.microsoft.com/office/drawing/2014/main" id="{3B578B8E-4D1B-4AFB-A06C-5121BC080DAC}"/>
              </a:ext>
            </a:extLst>
          </p:cNvPr>
          <p:cNvSpPr>
            <a:spLocks noGrp="1"/>
          </p:cNvSpPr>
          <p:nvPr>
            <p:ph type="body" sz="quarter" idx="12"/>
          </p:nvPr>
        </p:nvSpPr>
        <p:spPr>
          <a:xfrm>
            <a:off x="584200" y="3962400"/>
            <a:ext cx="9144000" cy="923330"/>
          </a:xfrm>
        </p:spPr>
        <p:txBody>
          <a:bodyPr/>
          <a:lstStyle/>
          <a:p>
            <a:r>
              <a:rPr lang="en-US" dirty="0"/>
              <a:t>Rodrigo Medeiros </a:t>
            </a:r>
          </a:p>
          <a:p>
            <a:r>
              <a:rPr lang="en-US" dirty="0"/>
              <a:t>Cloud Solutions Architect</a:t>
            </a:r>
          </a:p>
          <a:p>
            <a:r>
              <a:rPr lang="en-US" dirty="0"/>
              <a:t>Advanced Analytics and AI</a:t>
            </a:r>
          </a:p>
        </p:txBody>
      </p:sp>
    </p:spTree>
    <p:extLst>
      <p:ext uri="{BB962C8B-B14F-4D97-AF65-F5344CB8AC3E}">
        <p14:creationId xmlns:p14="http://schemas.microsoft.com/office/powerpoint/2010/main" val="28909988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71973" y="3018324"/>
            <a:ext cx="1463040" cy="1463040"/>
            <a:chOff x="4835154" y="3508271"/>
            <a:chExt cx="658368" cy="658368"/>
          </a:xfrm>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331290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29"/>
          <p:cNvSpPr/>
          <p:nvPr/>
        </p:nvSpPr>
        <p:spPr bwMode="auto">
          <a:xfrm>
            <a:off x="270066" y="5337204"/>
            <a:ext cx="6847715" cy="85160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09" tIns="143366" rIns="179209"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solidFill>
                  <a:schemeClr val="bg1"/>
                </a:solidFill>
                <a:latin typeface="Segoe UI Semilight" panose="020B0402040204020203" pitchFamily="34" charset="0"/>
                <a:ea typeface="Segoe UI" pitchFamily="34" charset="0"/>
              </a:rPr>
              <a:t>AI Solutions Gallery</a:t>
            </a:r>
            <a:endParaRPr lang="en-US" sz="1371" kern="0" dirty="0">
              <a:solidFill>
                <a:schemeClr val="bg1"/>
              </a:solidFill>
              <a:latin typeface="Segoe UI Semilight" panose="020B0402040204020203" pitchFamily="34" charset="0"/>
              <a:ea typeface="Segoe UI" pitchFamily="34" charset="0"/>
            </a:endParaRPr>
          </a:p>
        </p:txBody>
      </p:sp>
      <p:sp>
        <p:nvSpPr>
          <p:cNvPr id="2" name="Title 1"/>
          <p:cNvSpPr>
            <a:spLocks noGrp="1"/>
          </p:cNvSpPr>
          <p:nvPr>
            <p:ph type="title"/>
          </p:nvPr>
        </p:nvSpPr>
        <p:spPr>
          <a:xfrm>
            <a:off x="576699" y="448699"/>
            <a:ext cx="10801919" cy="814710"/>
          </a:xfrm>
        </p:spPr>
        <p:txBody>
          <a:bodyPr/>
          <a:lstStyle/>
          <a:p>
            <a:pPr algn="ctr"/>
            <a:r>
              <a:rPr lang="en-US" sz="5294" dirty="0">
                <a:solidFill>
                  <a:schemeClr val="tx1"/>
                </a:solidFill>
                <a:latin typeface="+mn-lt"/>
              </a:rPr>
              <a:t>The Azure AI Landscape</a:t>
            </a:r>
          </a:p>
        </p:txBody>
      </p:sp>
      <p:sp>
        <p:nvSpPr>
          <p:cNvPr id="40" name="Rectangle 39"/>
          <p:cNvSpPr/>
          <p:nvPr/>
        </p:nvSpPr>
        <p:spPr bwMode="auto">
          <a:xfrm>
            <a:off x="8971555" y="5337204"/>
            <a:ext cx="3109808" cy="84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chemeClr val="accent3"/>
                </a:solidFill>
                <a:latin typeface="Segoe UI Semilight" panose="020B0402040204020203" pitchFamily="34" charset="0"/>
                <a:ea typeface="Segoe UI" pitchFamily="34" charset="0"/>
                <a:cs typeface="Segoe UI Semilight" panose="020B0402040204020203" pitchFamily="34" charset="0"/>
              </a:rPr>
              <a:t>Find</a:t>
            </a:r>
            <a:r>
              <a:rPr lang="en-US" sz="1766" kern="0" dirty="0">
                <a:solidFill>
                  <a:schemeClr val="tx1"/>
                </a:solidFill>
                <a:latin typeface="Segoe UI Semilight" panose="020B0402040204020203" pitchFamily="34" charset="0"/>
                <a:ea typeface="Segoe UI" pitchFamily="34" charset="0"/>
                <a:cs typeface="Segoe UI Semilight" panose="020B0402040204020203" pitchFamily="34" charset="0"/>
              </a:rPr>
              <a:t> AI</a:t>
            </a:r>
          </a:p>
          <a:p>
            <a:pPr defTabSz="913597" fontAlgn="base">
              <a:lnSpc>
                <a:spcPct val="90000"/>
              </a:lnSpc>
              <a:spcBef>
                <a:spcPct val="0"/>
              </a:spcBef>
              <a:spcAft>
                <a:spcPct val="0"/>
              </a:spcAft>
              <a:defRPr/>
            </a:pPr>
            <a:r>
              <a:rPr lang="en-US" sz="1766" kern="0" dirty="0">
                <a:solidFill>
                  <a:schemeClr val="tx1"/>
                </a:solidFill>
                <a:latin typeface="Segoe UI Semilight" panose="020B0402040204020203" pitchFamily="34" charset="0"/>
                <a:cs typeface="Segoe UI Semilight" panose="020B0402040204020203" pitchFamily="34" charset="0"/>
              </a:rPr>
              <a:t>Artificial Intelligence</a:t>
            </a:r>
            <a:r>
              <a:rPr lang="en-US" sz="1766" kern="0" dirty="0">
                <a:solidFill>
                  <a:schemeClr val="tx1"/>
                </a:solidFill>
                <a:latin typeface="Segoe UI Semilight" panose="020B0402040204020203" pitchFamily="34" charset="0"/>
                <a:ea typeface="Segoe UI" pitchFamily="34" charset="0"/>
                <a:cs typeface="Segoe UI Semilight" panose="020B0402040204020203" pitchFamily="34" charset="0"/>
              </a:rPr>
              <a:t> Solutions in a Portal</a:t>
            </a:r>
          </a:p>
        </p:txBody>
      </p:sp>
      <p:cxnSp>
        <p:nvCxnSpPr>
          <p:cNvPr id="41" name="Straight Arrow Connector 40"/>
          <p:cNvCxnSpPr>
            <a:cxnSpLocks/>
          </p:cNvCxnSpPr>
          <p:nvPr/>
        </p:nvCxnSpPr>
        <p:spPr>
          <a:xfrm flipV="1">
            <a:off x="7125569" y="5693912"/>
            <a:ext cx="1702965" cy="3623"/>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25" name="Rectangle 24"/>
          <p:cNvSpPr/>
          <p:nvPr/>
        </p:nvSpPr>
        <p:spPr bwMode="auto">
          <a:xfrm>
            <a:off x="8971554" y="3860309"/>
            <a:ext cx="3007942" cy="992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chemeClr val="accent3"/>
                </a:solidFill>
                <a:latin typeface="Segoe UI Semilight" panose="020B0402040204020203" pitchFamily="34" charset="0"/>
                <a:cs typeface="Segoe UI Semilight" panose="020B0402040204020203" pitchFamily="34" charset="0"/>
              </a:rPr>
              <a:t>Create</a:t>
            </a:r>
            <a:r>
              <a:rPr lang="en-US" sz="1766" kern="0" dirty="0">
                <a:solidFill>
                  <a:schemeClr val="tx1"/>
                </a:solidFill>
                <a:latin typeface="Segoe UI Semilight" panose="020B0402040204020203" pitchFamily="34" charset="0"/>
                <a:cs typeface="Segoe UI Semilight" panose="020B0402040204020203" pitchFamily="34" charset="0"/>
              </a:rPr>
              <a:t> AI</a:t>
            </a:r>
          </a:p>
          <a:p>
            <a:pPr defTabSz="913597" fontAlgn="base">
              <a:lnSpc>
                <a:spcPct val="90000"/>
              </a:lnSpc>
              <a:spcBef>
                <a:spcPct val="0"/>
              </a:spcBef>
              <a:spcAft>
                <a:spcPct val="0"/>
              </a:spcAft>
              <a:defRPr/>
            </a:pPr>
            <a:r>
              <a:rPr lang="en-US" sz="1766" kern="0" dirty="0">
                <a:solidFill>
                  <a:schemeClr val="tx1"/>
                </a:solidFill>
                <a:latin typeface="Segoe UI Semilight" panose="020B0402040204020203" pitchFamily="34" charset="0"/>
                <a:cs typeface="Segoe UI Semilight" panose="020B0402040204020203" pitchFamily="34" charset="0"/>
              </a:rPr>
              <a:t>Artificial Intelligence with Platforms, Infrastructure and Tools, Deploy to Edge</a:t>
            </a:r>
          </a:p>
        </p:txBody>
      </p:sp>
      <p:cxnSp>
        <p:nvCxnSpPr>
          <p:cNvPr id="26" name="Straight Arrow Connector 25"/>
          <p:cNvCxnSpPr>
            <a:cxnSpLocks/>
          </p:cNvCxnSpPr>
          <p:nvPr/>
        </p:nvCxnSpPr>
        <p:spPr>
          <a:xfrm>
            <a:off x="7125569" y="4325919"/>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5" name="Rectangle 4"/>
          <p:cNvSpPr/>
          <p:nvPr/>
        </p:nvSpPr>
        <p:spPr bwMode="auto">
          <a:xfrm>
            <a:off x="270066" y="3475023"/>
            <a:ext cx="6847715" cy="8508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8" tIns="143407" rIns="179209" bIns="143366" numCol="1" spcCol="0" rtlCol="0" fromWordArt="0" anchor="t"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rPr>
              <a:t>Machine Learning Services, Pretrained Models, Frameworks and Infrastructure, IoT</a:t>
            </a:r>
            <a:endParaRPr lang="en-US" sz="1766" kern="0" dirty="0">
              <a:gradFill>
                <a:gsLst>
                  <a:gs pos="0">
                    <a:srgbClr val="FFFFFF"/>
                  </a:gs>
                  <a:gs pos="100000">
                    <a:srgbClr val="FFFFFF"/>
                  </a:gs>
                </a:gsLst>
                <a:lin ang="5400000" scaled="0"/>
              </a:gradFill>
              <a:latin typeface="Segoe UI Semibold" panose="020B0702040204020203" pitchFamily="34" charset="0"/>
              <a:ea typeface="Segoe UI" pitchFamily="34" charset="0"/>
            </a:endParaRPr>
          </a:p>
        </p:txBody>
      </p:sp>
      <p:sp>
        <p:nvSpPr>
          <p:cNvPr id="4" name="Freeform 13"/>
          <p:cNvSpPr/>
          <p:nvPr/>
        </p:nvSpPr>
        <p:spPr bwMode="auto">
          <a:xfrm>
            <a:off x="267232" y="4292789"/>
            <a:ext cx="6847715" cy="8847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298" tIns="143407" rIns="179209" bIns="143366" numCol="1" spcCol="0" rtlCol="0" fromWordArt="0" anchor="t" anchorCtr="0" forceAA="0" compatLnSpc="1">
            <a:prstTxWarp prst="textNoShape">
              <a:avLst/>
            </a:prstTxWarp>
            <a:noAutofit/>
          </a:bodyPr>
          <a:lstStyle/>
          <a:p>
            <a:pPr defTabSz="913597" fontAlgn="base">
              <a:lnSpc>
                <a:spcPct val="90000"/>
              </a:lnSpc>
              <a:spcBef>
                <a:spcPct val="0"/>
              </a:spcBef>
              <a:spcAft>
                <a:spcPct val="0"/>
              </a:spcAft>
            </a:pPr>
            <a:r>
              <a:rPr lang="en-US" sz="2353" kern="0" dirty="0">
                <a:gradFill>
                  <a:gsLst>
                    <a:gs pos="0">
                      <a:srgbClr val="FFFFFF"/>
                    </a:gs>
                    <a:gs pos="100000">
                      <a:srgbClr val="FFFFFF"/>
                    </a:gs>
                  </a:gsLst>
                  <a:lin ang="5400000" scaled="0"/>
                </a:gradFill>
                <a:latin typeface="Segoe UI Semilight" panose="020B0402040204020203" pitchFamily="34" charset="0"/>
              </a:rPr>
              <a:t>Azure Databricks</a:t>
            </a:r>
          </a:p>
        </p:txBody>
      </p:sp>
      <p:sp>
        <p:nvSpPr>
          <p:cNvPr id="10" name="Freeform 239"/>
          <p:cNvSpPr/>
          <p:nvPr/>
        </p:nvSpPr>
        <p:spPr bwMode="auto">
          <a:xfrm flipH="1">
            <a:off x="506813" y="3644521"/>
            <a:ext cx="445591" cy="478771"/>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669" tIns="45688" rIns="91375" bIns="45688" numCol="1" spcCol="0" rtlCol="0" fromWordArt="0" anchor="ctr" anchorCtr="0" forceAA="0" compatLnSpc="1">
            <a:prstTxWarp prst="textNoShape">
              <a:avLst/>
            </a:prstTxWarp>
            <a:noAutofit/>
          </a:bodyPr>
          <a:lstStyle/>
          <a:p>
            <a:pPr defTabSz="931602" fontAlgn="base">
              <a:spcBef>
                <a:spcPct val="0"/>
              </a:spcBef>
              <a:spcAft>
                <a:spcPct val="0"/>
              </a:spcAft>
              <a:defRPr/>
            </a:pPr>
            <a:endParaRPr lang="en-US" sz="2400" kern="0">
              <a:gradFill>
                <a:gsLst>
                  <a:gs pos="0">
                    <a:srgbClr val="FFFFFF"/>
                  </a:gs>
                  <a:gs pos="100000">
                    <a:srgbClr val="FFFFFF"/>
                  </a:gs>
                </a:gsLst>
                <a:lin ang="5400000" scaled="1"/>
              </a:gradFill>
              <a:latin typeface="Segoe UI"/>
              <a:ea typeface="Segoe UI" pitchFamily="34" charset="0"/>
            </a:endParaRPr>
          </a:p>
        </p:txBody>
      </p:sp>
      <p:sp>
        <p:nvSpPr>
          <p:cNvPr id="28" name="Rectangle 27"/>
          <p:cNvSpPr/>
          <p:nvPr/>
        </p:nvSpPr>
        <p:spPr bwMode="auto">
          <a:xfrm>
            <a:off x="8971553" y="2530813"/>
            <a:ext cx="2950381" cy="1113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chemeClr val="accent3"/>
                </a:solidFill>
                <a:latin typeface="Segoe UI Semilight" panose="020B0402040204020203" pitchFamily="34" charset="0"/>
                <a:cs typeface="Segoe UI Semilight" panose="020B0402040204020203" pitchFamily="34" charset="0"/>
              </a:rPr>
              <a:t>Include</a:t>
            </a:r>
            <a:r>
              <a:rPr lang="en-US" sz="1766" i="1" kern="0" dirty="0">
                <a:solidFill>
                  <a:schemeClr val="tx1"/>
                </a:solidFill>
                <a:latin typeface="Segoe UI Semilight" panose="020B0402040204020203" pitchFamily="34" charset="0"/>
                <a:cs typeface="Segoe UI Semilight" panose="020B0402040204020203" pitchFamily="34" charset="0"/>
              </a:rPr>
              <a:t> </a:t>
            </a:r>
            <a:r>
              <a:rPr lang="en-US" sz="1766" kern="0" dirty="0">
                <a:solidFill>
                  <a:schemeClr val="tx1"/>
                </a:solidFill>
                <a:latin typeface="Segoe UI Semilight" panose="020B0402040204020203" pitchFamily="34" charset="0"/>
                <a:cs typeface="Segoe UI Semilight" panose="020B0402040204020203" pitchFamily="34" charset="0"/>
              </a:rPr>
              <a:t>AI</a:t>
            </a:r>
          </a:p>
          <a:p>
            <a:pPr defTabSz="913597" fontAlgn="base">
              <a:lnSpc>
                <a:spcPct val="90000"/>
              </a:lnSpc>
              <a:spcBef>
                <a:spcPct val="0"/>
              </a:spcBef>
              <a:spcAft>
                <a:spcPct val="0"/>
              </a:spcAft>
              <a:defRPr/>
            </a:pPr>
            <a:r>
              <a:rPr lang="en-US" sz="1766" kern="0" dirty="0">
                <a:solidFill>
                  <a:schemeClr val="tx1"/>
                </a:solidFill>
                <a:latin typeface="Segoe UI Semilight" panose="020B0402040204020203" pitchFamily="34" charset="0"/>
                <a:cs typeface="Segoe UI Semilight" panose="020B0402040204020203" pitchFamily="34" charset="0"/>
              </a:rPr>
              <a:t>Artificial Intelligence from Pre-built Services, Apps, and Knowledge Mining</a:t>
            </a:r>
          </a:p>
        </p:txBody>
      </p:sp>
      <p:cxnSp>
        <p:nvCxnSpPr>
          <p:cNvPr id="29" name="Straight Arrow Connector 28"/>
          <p:cNvCxnSpPr>
            <a:cxnSpLocks/>
          </p:cNvCxnSpPr>
          <p:nvPr/>
        </p:nvCxnSpPr>
        <p:spPr>
          <a:xfrm>
            <a:off x="7125569" y="2956615"/>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0" name="Freeform 29"/>
          <p:cNvSpPr/>
          <p:nvPr/>
        </p:nvSpPr>
        <p:spPr bwMode="auto">
          <a:xfrm>
            <a:off x="269241" y="1615308"/>
            <a:ext cx="6849575" cy="8516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9" tIns="143366" rIns="179209"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2353" kern="0" dirty="0">
                <a:solidFill>
                  <a:schemeClr val="bg1"/>
                </a:solidFill>
                <a:latin typeface="Segoe UI Semilight" panose="020B0402040204020203" pitchFamily="34" charset="0"/>
                <a:ea typeface="Segoe UI" pitchFamily="34" charset="0"/>
              </a:rPr>
              <a:t>Applications</a:t>
            </a:r>
          </a:p>
        </p:txBody>
      </p:sp>
      <p:cxnSp>
        <p:nvCxnSpPr>
          <p:cNvPr id="32" name="Straight Arrow Connector 31"/>
          <p:cNvCxnSpPr>
            <a:cxnSpLocks/>
          </p:cNvCxnSpPr>
          <p:nvPr/>
        </p:nvCxnSpPr>
        <p:spPr>
          <a:xfrm>
            <a:off x="7117782" y="2041110"/>
            <a:ext cx="1702965" cy="0"/>
          </a:xfrm>
          <a:prstGeom prst="straightConnector1">
            <a:avLst/>
          </a:prstGeom>
          <a:solidFill>
            <a:srgbClr val="FFFFFF">
              <a:lumMod val="85000"/>
            </a:srgbClr>
          </a:solidFill>
          <a:ln w="19050" cap="flat" cmpd="sng" algn="ctr">
            <a:solidFill>
              <a:schemeClr val="tx1"/>
            </a:solidFill>
            <a:prstDash val="solid"/>
            <a:headEnd type="none"/>
            <a:tailEnd type="triangle" w="lg" len="med"/>
          </a:ln>
          <a:effectLst/>
        </p:spPr>
      </p:cxnSp>
      <p:sp>
        <p:nvSpPr>
          <p:cNvPr id="33" name="Rectangle 32"/>
          <p:cNvSpPr/>
          <p:nvPr/>
        </p:nvSpPr>
        <p:spPr bwMode="auto">
          <a:xfrm>
            <a:off x="8971555" y="1555650"/>
            <a:ext cx="3220446" cy="7946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07" tIns="89630" rIns="143407" bIns="89630"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6" i="1" kern="0" dirty="0">
                <a:solidFill>
                  <a:schemeClr val="accent3"/>
                </a:solidFill>
                <a:latin typeface="Segoe UI Semilight" panose="020B0402040204020203" pitchFamily="34" charset="0"/>
                <a:cs typeface="Segoe UI Semilight" panose="020B0402040204020203" pitchFamily="34" charset="0"/>
              </a:rPr>
              <a:t>Use</a:t>
            </a:r>
            <a:r>
              <a:rPr lang="en-US" sz="1766" i="1" kern="0" dirty="0">
                <a:solidFill>
                  <a:schemeClr val="tx1"/>
                </a:solidFill>
                <a:latin typeface="Segoe UI Semilight" panose="020B0402040204020203" pitchFamily="34" charset="0"/>
                <a:cs typeface="Segoe UI Semilight" panose="020B0402040204020203" pitchFamily="34" charset="0"/>
              </a:rPr>
              <a:t> </a:t>
            </a:r>
            <a:r>
              <a:rPr lang="en-US" sz="1766" kern="0" dirty="0">
                <a:solidFill>
                  <a:schemeClr val="tx1"/>
                </a:solidFill>
                <a:latin typeface="Segoe UI Semilight" panose="020B0402040204020203" pitchFamily="34" charset="0"/>
                <a:cs typeface="Segoe UI Semilight" panose="020B0402040204020203" pitchFamily="34" charset="0"/>
              </a:rPr>
              <a:t>AI </a:t>
            </a:r>
          </a:p>
          <a:p>
            <a:pPr defTabSz="913597" fontAlgn="base">
              <a:lnSpc>
                <a:spcPct val="90000"/>
              </a:lnSpc>
              <a:spcBef>
                <a:spcPct val="0"/>
              </a:spcBef>
              <a:spcAft>
                <a:spcPct val="0"/>
              </a:spcAft>
              <a:defRPr/>
            </a:pPr>
            <a:r>
              <a:rPr lang="en-US" sz="1766" kern="0" dirty="0">
                <a:solidFill>
                  <a:schemeClr val="tx1"/>
                </a:solidFill>
                <a:latin typeface="Segoe UI Semilight" panose="020B0402040204020203" pitchFamily="34" charset="0"/>
                <a:cs typeface="Segoe UI Semilight" panose="020B0402040204020203" pitchFamily="34" charset="0"/>
              </a:rPr>
              <a:t>Artificial Intelligence in Applications</a:t>
            </a:r>
          </a:p>
        </p:txBody>
      </p:sp>
      <p:grpSp>
        <p:nvGrpSpPr>
          <p:cNvPr id="8" name="Group 7">
            <a:extLst>
              <a:ext uri="{FF2B5EF4-FFF2-40B4-BE49-F238E27FC236}">
                <a16:creationId xmlns:a16="http://schemas.microsoft.com/office/drawing/2014/main" id="{DA0468E3-8AEE-4162-B8EC-055C6397C2F7}"/>
              </a:ext>
            </a:extLst>
          </p:cNvPr>
          <p:cNvGrpSpPr/>
          <p:nvPr/>
        </p:nvGrpSpPr>
        <p:grpSpPr>
          <a:xfrm>
            <a:off x="265373" y="2530813"/>
            <a:ext cx="6849575" cy="851604"/>
            <a:chOff x="270693" y="2581065"/>
            <a:chExt cx="6986923" cy="868680"/>
          </a:xfrm>
        </p:grpSpPr>
        <p:grpSp>
          <p:nvGrpSpPr>
            <p:cNvPr id="3" name="Group 2">
              <a:extLst>
                <a:ext uri="{FF2B5EF4-FFF2-40B4-BE49-F238E27FC236}">
                  <a16:creationId xmlns:a16="http://schemas.microsoft.com/office/drawing/2014/main" id="{3E14F3E0-7CBB-4386-A3E7-FC455B8F8AC8}"/>
                </a:ext>
              </a:extLst>
            </p:cNvPr>
            <p:cNvGrpSpPr/>
            <p:nvPr/>
          </p:nvGrpSpPr>
          <p:grpSpPr>
            <a:xfrm>
              <a:off x="270693" y="2581065"/>
              <a:ext cx="6986923" cy="868680"/>
              <a:chOff x="270693" y="2581065"/>
              <a:chExt cx="6986923" cy="868680"/>
            </a:xfrm>
          </p:grpSpPr>
          <p:grpSp>
            <p:nvGrpSpPr>
              <p:cNvPr id="21" name="Group 20"/>
              <p:cNvGrpSpPr/>
              <p:nvPr/>
            </p:nvGrpSpPr>
            <p:grpSpPr>
              <a:xfrm>
                <a:off x="270693" y="2581065"/>
                <a:ext cx="4415608" cy="868680"/>
                <a:chOff x="280682" y="1876905"/>
                <a:chExt cx="4416235" cy="888279"/>
              </a:xfrm>
            </p:grpSpPr>
            <p:grpSp>
              <p:nvGrpSpPr>
                <p:cNvPr id="9" name="Group 8"/>
                <p:cNvGrpSpPr/>
                <p:nvPr/>
              </p:nvGrpSpPr>
              <p:grpSpPr>
                <a:xfrm>
                  <a:off x="280682" y="1876905"/>
                  <a:ext cx="4416235" cy="888279"/>
                  <a:chOff x="280683" y="1822264"/>
                  <a:chExt cx="4357246" cy="814256"/>
                </a:xfrm>
              </p:grpSpPr>
              <p:sp>
                <p:nvSpPr>
                  <p:cNvPr id="7" name="Freeform 29"/>
                  <p:cNvSpPr/>
                  <p:nvPr/>
                </p:nvSpPr>
                <p:spPr bwMode="auto">
                  <a:xfrm>
                    <a:off x="2242070" y="1822264"/>
                    <a:ext cx="2395859" cy="8142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light" panose="020B0402040204020203" pitchFamily="34" charset="0"/>
                        <a:ea typeface="Segoe UI" pitchFamily="34" charset="0"/>
                      </a:rPr>
                      <a:t>Bot framework</a:t>
                    </a:r>
                  </a:p>
                </p:txBody>
              </p:sp>
              <p:sp>
                <p:nvSpPr>
                  <p:cNvPr id="6" name="Freeform 29"/>
                  <p:cNvSpPr/>
                  <p:nvPr/>
                </p:nvSpPr>
                <p:spPr bwMode="auto">
                  <a:xfrm>
                    <a:off x="280683" y="1822264"/>
                    <a:ext cx="1961386" cy="8142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latin typeface="Segoe UI Semilight" panose="020B0402040204020203" pitchFamily="34" charset="0"/>
                        <a:ea typeface="Segoe UI" pitchFamily="34" charset="0"/>
                      </a:rPr>
                      <a:t>Cognitive services</a:t>
                    </a:r>
                  </a:p>
                </p:txBody>
              </p:sp>
            </p:grpSp>
            <p:grpSp>
              <p:nvGrpSpPr>
                <p:cNvPr id="14" name="Group 13"/>
                <p:cNvGrpSpPr/>
                <p:nvPr/>
              </p:nvGrpSpPr>
              <p:grpSpPr>
                <a:xfrm>
                  <a:off x="424432" y="2152772"/>
                  <a:ext cx="559489" cy="336545"/>
                  <a:chOff x="3200623" y="2524986"/>
                  <a:chExt cx="427310" cy="273999"/>
                </a:xfrm>
              </p:grpSpPr>
              <p:sp>
                <p:nvSpPr>
                  <p:cNvPr id="12" name="Freeform 221"/>
                  <p:cNvSpPr>
                    <a:spLocks/>
                  </p:cNvSpPr>
                  <p:nvPr/>
                </p:nvSpPr>
                <p:spPr bwMode="auto">
                  <a:xfrm flipH="1">
                    <a:off x="3200623" y="2524986"/>
                    <a:ext cx="427310" cy="273999"/>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375" tIns="45688" rIns="91375" bIns="45688" numCol="1" anchor="t" anchorCtr="0" compatLnSpc="1">
                    <a:prstTxWarp prst="textNoShape">
                      <a:avLst/>
                    </a:prstTxWarp>
                    <a:noAutofit/>
                  </a:bodyPr>
                  <a:lstStyle/>
                  <a:p>
                    <a:pPr defTabSz="913545">
                      <a:defRPr/>
                    </a:pPr>
                    <a:endParaRPr lang="en-US" sz="1836" kern="0">
                      <a:gradFill>
                        <a:gsLst>
                          <a:gs pos="0">
                            <a:srgbClr val="FFFFFF"/>
                          </a:gs>
                          <a:gs pos="100000">
                            <a:srgbClr val="FFFFFF"/>
                          </a:gs>
                        </a:gsLst>
                        <a:lin ang="5400000" scaled="1"/>
                      </a:gradFill>
                      <a:latin typeface="Segoe UI"/>
                    </a:endParaRPr>
                  </a:p>
                </p:txBody>
              </p:sp>
              <p:sp>
                <p:nvSpPr>
                  <p:cNvPr id="13" name="Freeform 109"/>
                  <p:cNvSpPr>
                    <a:spLocks/>
                  </p:cNvSpPr>
                  <p:nvPr/>
                </p:nvSpPr>
                <p:spPr bwMode="auto">
                  <a:xfrm>
                    <a:off x="3314461" y="2603981"/>
                    <a:ext cx="148228" cy="149333"/>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375" tIns="45688" rIns="91375" bIns="45688" numCol="1" anchor="t" anchorCtr="0" compatLnSpc="1">
                    <a:prstTxWarp prst="textNoShape">
                      <a:avLst/>
                    </a:prstTxWarp>
                  </a:bodyPr>
                  <a:lstStyle/>
                  <a:p>
                    <a:pPr defTabSz="913545">
                      <a:defRPr/>
                    </a:pPr>
                    <a:endParaRPr lang="en-US" sz="1836" kern="0">
                      <a:gradFill>
                        <a:gsLst>
                          <a:gs pos="0">
                            <a:srgbClr val="FFFFFF"/>
                          </a:gs>
                          <a:gs pos="100000">
                            <a:srgbClr val="FFFFFF"/>
                          </a:gs>
                        </a:gsLst>
                        <a:lin ang="5400000" scaled="1"/>
                      </a:gradFill>
                      <a:latin typeface="Segoe UI"/>
                    </a:endParaRPr>
                  </a:p>
                </p:txBody>
              </p:sp>
            </p:grpSp>
            <p:sp>
              <p:nvSpPr>
                <p:cNvPr id="15" name="Freeform 230"/>
                <p:cNvSpPr/>
                <p:nvPr/>
              </p:nvSpPr>
              <p:spPr bwMode="auto">
                <a:xfrm>
                  <a:off x="2368834" y="2165629"/>
                  <a:ext cx="542136" cy="35175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75" tIns="45688" rIns="91375" bIns="45688" numCol="1" spcCol="0" rtlCol="0" fromWordArt="0" anchor="ctr" anchorCtr="0" forceAA="0" compatLnSpc="1">
                  <a:prstTxWarp prst="textNoShape">
                    <a:avLst/>
                  </a:prstTxWarp>
                  <a:noAutofit/>
                </a:bodyPr>
                <a:lstStyle/>
                <a:p>
                  <a:pPr algn="ctr" defTabSz="931602" fontAlgn="base">
                    <a:spcBef>
                      <a:spcPct val="0"/>
                    </a:spcBef>
                    <a:spcAft>
                      <a:spcPct val="0"/>
                    </a:spcAft>
                    <a:defRPr/>
                  </a:pPr>
                  <a:endParaRPr lang="en-US" sz="2400" kern="0">
                    <a:gradFill>
                      <a:gsLst>
                        <a:gs pos="0">
                          <a:srgbClr val="FFFFFF"/>
                        </a:gs>
                        <a:gs pos="100000">
                          <a:srgbClr val="FFFFFF"/>
                        </a:gs>
                      </a:gsLst>
                      <a:lin ang="5400000" scaled="1"/>
                    </a:gradFill>
                    <a:latin typeface="Segoe UI"/>
                    <a:ea typeface="Segoe UI" pitchFamily="34" charset="0"/>
                  </a:endParaRPr>
                </a:p>
              </p:txBody>
            </p:sp>
          </p:grpSp>
          <p:sp>
            <p:nvSpPr>
              <p:cNvPr id="24" name="Freeform 29">
                <a:extLst>
                  <a:ext uri="{FF2B5EF4-FFF2-40B4-BE49-F238E27FC236}">
                    <a16:creationId xmlns:a16="http://schemas.microsoft.com/office/drawing/2014/main" id="{CB175318-32D6-44BE-87E7-409B62698601}"/>
                  </a:ext>
                </a:extLst>
              </p:cNvPr>
              <p:cNvSpPr/>
              <p:nvPr/>
            </p:nvSpPr>
            <p:spPr bwMode="auto">
              <a:xfrm>
                <a:off x="4686301" y="2581065"/>
                <a:ext cx="2571315" cy="86344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06669" tIns="143366" rIns="89630" bIns="143366" numCol="1" spcCol="0" rtlCol="0" fromWordArt="0" anchor="ctr" anchorCtr="0" forceAA="0" compatLnSpc="1">
                <a:prstTxWarp prst="textNoShape">
                  <a:avLst/>
                </a:prstTxWarp>
                <a:noAutofit/>
              </a:bodyPr>
              <a:lstStyle/>
              <a:p>
                <a:pPr defTabSz="913597"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latin typeface="Segoe UI Semilight" panose="020B0402040204020203" pitchFamily="34" charset="0"/>
                    <a:ea typeface="Segoe UI" pitchFamily="34" charset="0"/>
                  </a:rPr>
                  <a:t>Knowledge</a:t>
                </a:r>
              </a:p>
            </p:txBody>
          </p:sp>
        </p:grpSp>
        <p:grpSp>
          <p:nvGrpSpPr>
            <p:cNvPr id="35" name="Group 34">
              <a:extLst>
                <a:ext uri="{FF2B5EF4-FFF2-40B4-BE49-F238E27FC236}">
                  <a16:creationId xmlns:a16="http://schemas.microsoft.com/office/drawing/2014/main" id="{04B99950-888B-4BCE-9D66-8C744784D700}"/>
                </a:ext>
              </a:extLst>
            </p:cNvPr>
            <p:cNvGrpSpPr/>
            <p:nvPr/>
          </p:nvGrpSpPr>
          <p:grpSpPr>
            <a:xfrm>
              <a:off x="4899914" y="2781894"/>
              <a:ext cx="464717" cy="406291"/>
              <a:chOff x="5690450" y="6269810"/>
              <a:chExt cx="668884" cy="614989"/>
            </a:xfrm>
          </p:grpSpPr>
          <p:sp>
            <p:nvSpPr>
              <p:cNvPr id="37" name="Freeform 6">
                <a:extLst>
                  <a:ext uri="{FF2B5EF4-FFF2-40B4-BE49-F238E27FC236}">
                    <a16:creationId xmlns:a16="http://schemas.microsoft.com/office/drawing/2014/main" id="{EBC45E5F-A9DD-4581-BAF5-8DBC5F90C0C3}"/>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39" name="Freeform 7">
                <a:extLst>
                  <a:ext uri="{FF2B5EF4-FFF2-40B4-BE49-F238E27FC236}">
                    <a16:creationId xmlns:a16="http://schemas.microsoft.com/office/drawing/2014/main" id="{031F1CBB-6610-40DF-BF59-B32BA7FDDC6F}"/>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2" name="Freeform 8">
                <a:extLst>
                  <a:ext uri="{FF2B5EF4-FFF2-40B4-BE49-F238E27FC236}">
                    <a16:creationId xmlns:a16="http://schemas.microsoft.com/office/drawing/2014/main" id="{DB1E5C30-DF63-4094-9DF6-A138352B921D}"/>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3" name="Oval 9">
                <a:extLst>
                  <a:ext uri="{FF2B5EF4-FFF2-40B4-BE49-F238E27FC236}">
                    <a16:creationId xmlns:a16="http://schemas.microsoft.com/office/drawing/2014/main" id="{F7E670C3-2DDA-487E-9A57-37E42960FBFD}"/>
                  </a:ext>
                </a:extLst>
              </p:cNvPr>
              <p:cNvSpPr>
                <a:spLocks noChangeArrowheads="1"/>
              </p:cNvSpPr>
              <p:nvPr/>
            </p:nvSpPr>
            <p:spPr bwMode="auto">
              <a:xfrm>
                <a:off x="5949759" y="6745722"/>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4" name="Oval 11">
                <a:extLst>
                  <a:ext uri="{FF2B5EF4-FFF2-40B4-BE49-F238E27FC236}">
                    <a16:creationId xmlns:a16="http://schemas.microsoft.com/office/drawing/2014/main" id="{A0B786ED-7A92-4F90-9A36-D6DCF7394246}"/>
                  </a:ext>
                </a:extLst>
              </p:cNvPr>
              <p:cNvSpPr>
                <a:spLocks noChangeArrowheads="1"/>
              </p:cNvSpPr>
              <p:nvPr/>
            </p:nvSpPr>
            <p:spPr bwMode="auto">
              <a:xfrm>
                <a:off x="6241310" y="6733601"/>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5" name="Oval 12">
                <a:extLst>
                  <a:ext uri="{FF2B5EF4-FFF2-40B4-BE49-F238E27FC236}">
                    <a16:creationId xmlns:a16="http://schemas.microsoft.com/office/drawing/2014/main" id="{88933837-08E3-41E0-A409-90F9C5720D05}"/>
                  </a:ext>
                </a:extLst>
              </p:cNvPr>
              <p:cNvSpPr>
                <a:spLocks noChangeArrowheads="1"/>
              </p:cNvSpPr>
              <p:nvPr/>
            </p:nvSpPr>
            <p:spPr bwMode="auto">
              <a:xfrm>
                <a:off x="6297451" y="6394203"/>
                <a:ext cx="61883" cy="6188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6" name="Freeform 5">
                <a:extLst>
                  <a:ext uri="{FF2B5EF4-FFF2-40B4-BE49-F238E27FC236}">
                    <a16:creationId xmlns:a16="http://schemas.microsoft.com/office/drawing/2014/main" id="{155C7AEB-305A-4068-B902-D145DF7619E5}"/>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sp>
            <p:nvSpPr>
              <p:cNvPr id="47" name="Oval 10">
                <a:extLst>
                  <a:ext uri="{FF2B5EF4-FFF2-40B4-BE49-F238E27FC236}">
                    <a16:creationId xmlns:a16="http://schemas.microsoft.com/office/drawing/2014/main" id="{12104097-4856-4CDC-A55C-4F4C1C6D96E7}"/>
                  </a:ext>
                </a:extLst>
              </p:cNvPr>
              <p:cNvSpPr>
                <a:spLocks noChangeArrowheads="1"/>
              </p:cNvSpPr>
              <p:nvPr/>
            </p:nvSpPr>
            <p:spPr bwMode="auto">
              <a:xfrm>
                <a:off x="6111803" y="6823554"/>
                <a:ext cx="61245" cy="61245"/>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kern="0" dirty="0">
                  <a:solidFill>
                    <a:srgbClr val="1A1A1A"/>
                  </a:solidFill>
                </a:endParaRPr>
              </a:p>
            </p:txBody>
          </p:sp>
          <p:grpSp>
            <p:nvGrpSpPr>
              <p:cNvPr id="48" name="Magnifying_Glass">
                <a:extLst>
                  <a:ext uri="{FF2B5EF4-FFF2-40B4-BE49-F238E27FC236}">
                    <a16:creationId xmlns:a16="http://schemas.microsoft.com/office/drawing/2014/main" id="{D2C146EA-78C1-4101-9C90-BB8F8D16FAF5}"/>
                  </a:ext>
                </a:extLst>
              </p:cNvPr>
              <p:cNvGrpSpPr/>
              <p:nvPr/>
            </p:nvGrpSpPr>
            <p:grpSpPr>
              <a:xfrm flipH="1">
                <a:off x="5690450" y="6269810"/>
                <a:ext cx="562017" cy="562017"/>
                <a:chOff x="5741782" y="1706805"/>
                <a:chExt cx="657225" cy="657225"/>
              </a:xfrm>
            </p:grpSpPr>
            <p:sp>
              <p:nvSpPr>
                <p:cNvPr id="49" name="Freeform: Shape 48">
                  <a:extLst>
                    <a:ext uri="{FF2B5EF4-FFF2-40B4-BE49-F238E27FC236}">
                      <a16:creationId xmlns:a16="http://schemas.microsoft.com/office/drawing/2014/main" id="{F9BC96D9-9A4B-494E-A1B8-F1725F9E67B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rgbClr val="FFFFFF">
                    <a:lumMod val="85000"/>
                  </a:srgbClr>
                </a:solidFill>
                <a:ln w="9525" cap="flat">
                  <a:noFill/>
                  <a:prstDash val="solid"/>
                  <a:miter/>
                </a:ln>
              </p:spPr>
              <p:txBody>
                <a:bodyPr/>
                <a:lstStyle/>
                <a:p>
                  <a:pPr defTabSz="914192">
                    <a:defRPr/>
                  </a:pPr>
                  <a:endParaRPr lang="en-US" sz="1765" kern="0" dirty="0">
                    <a:solidFill>
                      <a:srgbClr val="1A1A1A"/>
                    </a:solidFill>
                  </a:endParaRPr>
                </a:p>
              </p:txBody>
            </p:sp>
            <p:sp>
              <p:nvSpPr>
                <p:cNvPr id="50" name="Freeform: Shape 49">
                  <a:extLst>
                    <a:ext uri="{FF2B5EF4-FFF2-40B4-BE49-F238E27FC236}">
                      <a16:creationId xmlns:a16="http://schemas.microsoft.com/office/drawing/2014/main" id="{53F50329-3B82-4762-873D-B82CB26D3468}"/>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14192">
                    <a:defRPr/>
                  </a:pPr>
                  <a:endParaRPr lang="en-US" sz="1765" kern="0" dirty="0">
                    <a:solidFill>
                      <a:srgbClr val="1A1A1A"/>
                    </a:solidFill>
                  </a:endParaRPr>
                </a:p>
              </p:txBody>
            </p:sp>
            <p:sp>
              <p:nvSpPr>
                <p:cNvPr id="51" name="Freeform: Shape 50">
                  <a:extLst>
                    <a:ext uri="{FF2B5EF4-FFF2-40B4-BE49-F238E27FC236}">
                      <a16:creationId xmlns:a16="http://schemas.microsoft.com/office/drawing/2014/main" id="{F335A353-A940-4194-AF64-6D0DCF69CB9B}"/>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14192">
                    <a:defRPr/>
                  </a:pPr>
                  <a:endParaRPr lang="en-US" sz="1765" kern="0" dirty="0">
                    <a:solidFill>
                      <a:srgbClr val="1A1A1A"/>
                    </a:solidFill>
                  </a:endParaRPr>
                </a:p>
              </p:txBody>
            </p:sp>
            <p:sp>
              <p:nvSpPr>
                <p:cNvPr id="52" name="Freeform: Shape 51">
                  <a:extLst>
                    <a:ext uri="{FF2B5EF4-FFF2-40B4-BE49-F238E27FC236}">
                      <a16:creationId xmlns:a16="http://schemas.microsoft.com/office/drawing/2014/main" id="{538CE06A-7C52-4F30-98FA-63BF6922AE95}"/>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14192">
                    <a:defRPr/>
                  </a:pPr>
                  <a:endParaRPr lang="en-US" sz="1765" kern="0" dirty="0">
                    <a:solidFill>
                      <a:srgbClr val="1A1A1A"/>
                    </a:solidFill>
                  </a:endParaRPr>
                </a:p>
              </p:txBody>
            </p:sp>
          </p:grpSp>
        </p:grpSp>
      </p:grpSp>
    </p:spTree>
    <p:extLst>
      <p:ext uri="{BB962C8B-B14F-4D97-AF65-F5344CB8AC3E}">
        <p14:creationId xmlns:p14="http://schemas.microsoft.com/office/powerpoint/2010/main" val="73536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25" grpId="0"/>
      <p:bldP spid="5" grpId="0" animBg="1"/>
      <p:bldP spid="4" grpId="0" animBg="1"/>
      <p:bldP spid="10" grpId="0" animBg="1"/>
      <p:bldP spid="28" grpId="0"/>
      <p:bldP spid="30" grpId="0" animBg="1"/>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DDB9-03FF-4D21-8D17-BB98EB7EEF22}"/>
              </a:ext>
            </a:extLst>
          </p:cNvPr>
          <p:cNvSpPr>
            <a:spLocks noGrp="1"/>
          </p:cNvSpPr>
          <p:nvPr>
            <p:ph type="title"/>
          </p:nvPr>
        </p:nvSpPr>
        <p:spPr/>
        <p:txBody>
          <a:bodyPr/>
          <a:lstStyle/>
          <a:p>
            <a:r>
              <a:rPr lang="en-US" dirty="0"/>
              <a:t>90-Seconds on Machine Learning</a:t>
            </a:r>
          </a:p>
        </p:txBody>
      </p:sp>
      <p:sp>
        <p:nvSpPr>
          <p:cNvPr id="3" name="Text Placeholder 2">
            <a:extLst>
              <a:ext uri="{FF2B5EF4-FFF2-40B4-BE49-F238E27FC236}">
                <a16:creationId xmlns:a16="http://schemas.microsoft.com/office/drawing/2014/main" id="{93A58E2E-2F2D-4538-97E6-9631FEC998CD}"/>
              </a:ext>
            </a:extLst>
          </p:cNvPr>
          <p:cNvSpPr>
            <a:spLocks noGrp="1"/>
          </p:cNvSpPr>
          <p:nvPr>
            <p:ph type="body" sz="quarter" idx="10"/>
          </p:nvPr>
        </p:nvSpPr>
        <p:spPr>
          <a:xfrm>
            <a:off x="5470525" y="3563937"/>
            <a:ext cx="5212080" cy="1015663"/>
          </a:xfrm>
        </p:spPr>
        <p:txBody>
          <a:bodyPr/>
          <a:lstStyle/>
          <a:p>
            <a:pPr algn="ctr"/>
            <a:r>
              <a:rPr lang="en-US" dirty="0"/>
              <a:t>Supervised &amp; Unsupervised</a:t>
            </a:r>
          </a:p>
          <a:p>
            <a:pPr algn="ctr"/>
            <a:r>
              <a:rPr lang="en-US" dirty="0"/>
              <a:t>Learning</a:t>
            </a:r>
          </a:p>
        </p:txBody>
      </p:sp>
      <p:sp>
        <p:nvSpPr>
          <p:cNvPr id="4" name="Text Placeholder 3">
            <a:extLst>
              <a:ext uri="{FF2B5EF4-FFF2-40B4-BE49-F238E27FC236}">
                <a16:creationId xmlns:a16="http://schemas.microsoft.com/office/drawing/2014/main" id="{348D134F-8E66-4FAE-A4E7-E58A1C8C6586}"/>
              </a:ext>
            </a:extLst>
          </p:cNvPr>
          <p:cNvSpPr>
            <a:spLocks noGrp="1"/>
          </p:cNvSpPr>
          <p:nvPr>
            <p:ph type="body" sz="quarter" idx="12"/>
          </p:nvPr>
        </p:nvSpPr>
        <p:spPr>
          <a:xfrm>
            <a:off x="967921" y="1825625"/>
            <a:ext cx="5212080" cy="430887"/>
          </a:xfrm>
        </p:spPr>
        <p:txBody>
          <a:bodyPr/>
          <a:lstStyle/>
          <a:p>
            <a:r>
              <a:rPr lang="en-US" dirty="0"/>
              <a:t>Training &amp; Inference</a:t>
            </a:r>
          </a:p>
        </p:txBody>
      </p:sp>
    </p:spTree>
    <p:extLst>
      <p:ext uri="{BB962C8B-B14F-4D97-AF65-F5344CB8AC3E}">
        <p14:creationId xmlns:p14="http://schemas.microsoft.com/office/powerpoint/2010/main" val="164674272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a:solidFill>
            <a:schemeClr val="accent6">
              <a:lumMod val="50000"/>
            </a:schemeClr>
          </a:solidFill>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grpFill/>
            <a:ln w="19050" cap="sq">
              <a:solidFill>
                <a:schemeClr val="bg1"/>
              </a:solidFill>
              <a:prstDash val="solid"/>
              <a:miter/>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64480" y="3018324"/>
            <a:ext cx="1463040" cy="1463040"/>
            <a:chOff x="4835154" y="3508271"/>
            <a:chExt cx="658368" cy="658368"/>
          </a:xfrm>
          <a:solidFill>
            <a:schemeClr val="accent6">
              <a:lumMod val="50000"/>
            </a:schemeClr>
          </a:solidFill>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3241785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59217781-9E2F-425F-9C50-887B6AEEDD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01133" y="4551278"/>
            <a:ext cx="2461190" cy="2316414"/>
          </a:xfrm>
          <a:prstGeom prst="rect">
            <a:avLst/>
          </a:prstGeom>
        </p:spPr>
      </p:pic>
      <p:pic>
        <p:nvPicPr>
          <p:cNvPr id="50" name="Picture 49">
            <a:extLst>
              <a:ext uri="{FF2B5EF4-FFF2-40B4-BE49-F238E27FC236}">
                <a16:creationId xmlns:a16="http://schemas.microsoft.com/office/drawing/2014/main" id="{7F494815-E62F-4DC2-AF37-E6184E44D39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51672" y="2279867"/>
            <a:ext cx="2437702" cy="2282358"/>
          </a:xfrm>
          <a:prstGeom prst="rect">
            <a:avLst/>
          </a:prstGeom>
        </p:spPr>
      </p:pic>
      <p:pic>
        <p:nvPicPr>
          <p:cNvPr id="39" name="Picture 38">
            <a:extLst>
              <a:ext uri="{FF2B5EF4-FFF2-40B4-BE49-F238E27FC236}">
                <a16:creationId xmlns:a16="http://schemas.microsoft.com/office/drawing/2014/main" id="{130FCE15-1E63-425B-94ED-46D61F53A84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3" y="-6638"/>
            <a:ext cx="2437707" cy="2307589"/>
          </a:xfrm>
          <a:prstGeom prst="rect">
            <a:avLst/>
          </a:prstGeom>
        </p:spPr>
      </p:pic>
      <p:pic>
        <p:nvPicPr>
          <p:cNvPr id="40" name="Picture 39">
            <a:extLst>
              <a:ext uri="{FF2B5EF4-FFF2-40B4-BE49-F238E27FC236}">
                <a16:creationId xmlns:a16="http://schemas.microsoft.com/office/drawing/2014/main" id="{CE04AF1D-A87B-45C9-BDB0-DF38F7BA1EF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76242" y="-36894"/>
            <a:ext cx="2438613" cy="2329649"/>
          </a:xfrm>
          <a:prstGeom prst="rect">
            <a:avLst/>
          </a:prstGeom>
        </p:spPr>
      </p:pic>
      <p:pic>
        <p:nvPicPr>
          <p:cNvPr id="41" name="Picture 40">
            <a:extLst>
              <a:ext uri="{FF2B5EF4-FFF2-40B4-BE49-F238E27FC236}">
                <a16:creationId xmlns:a16="http://schemas.microsoft.com/office/drawing/2014/main" id="{5A0E94CF-7B1B-4F69-B952-BA2924869E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14854" y="-25598"/>
            <a:ext cx="2437708" cy="2317440"/>
          </a:xfrm>
          <a:prstGeom prst="rect">
            <a:avLst/>
          </a:prstGeom>
        </p:spPr>
      </p:pic>
      <p:pic>
        <p:nvPicPr>
          <p:cNvPr id="42" name="Picture 41">
            <a:extLst>
              <a:ext uri="{FF2B5EF4-FFF2-40B4-BE49-F238E27FC236}">
                <a16:creationId xmlns:a16="http://schemas.microsoft.com/office/drawing/2014/main" id="{5B6FA349-CEB3-4B67-A55C-213013F2DA6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439427" y="2286584"/>
            <a:ext cx="2437709" cy="2276390"/>
          </a:xfrm>
          <a:prstGeom prst="rect">
            <a:avLst/>
          </a:prstGeom>
        </p:spPr>
      </p:pic>
      <p:pic>
        <p:nvPicPr>
          <p:cNvPr id="43" name="Picture 42">
            <a:extLst>
              <a:ext uri="{FF2B5EF4-FFF2-40B4-BE49-F238E27FC236}">
                <a16:creationId xmlns:a16="http://schemas.microsoft.com/office/drawing/2014/main" id="{1951DB9A-EFB2-4F78-981C-BCF1EF2ACAC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95" y="2296191"/>
            <a:ext cx="2436842" cy="2257664"/>
          </a:xfrm>
          <a:prstGeom prst="rect">
            <a:avLst/>
          </a:prstGeom>
        </p:spPr>
      </p:pic>
      <p:pic>
        <p:nvPicPr>
          <p:cNvPr id="44" name="Picture 43">
            <a:extLst>
              <a:ext uri="{FF2B5EF4-FFF2-40B4-BE49-F238E27FC236}">
                <a16:creationId xmlns:a16="http://schemas.microsoft.com/office/drawing/2014/main" id="{1141AD2B-7C02-4AB6-A43F-D7F1F7D625AD}"/>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877143" y="4556254"/>
            <a:ext cx="2437708" cy="2300288"/>
          </a:xfrm>
          <a:prstGeom prst="rect">
            <a:avLst/>
          </a:prstGeom>
        </p:spPr>
      </p:pic>
      <p:pic>
        <p:nvPicPr>
          <p:cNvPr id="45" name="Picture 44">
            <a:extLst>
              <a:ext uri="{FF2B5EF4-FFF2-40B4-BE49-F238E27FC236}">
                <a16:creationId xmlns:a16="http://schemas.microsoft.com/office/drawing/2014/main" id="{CBD2B03F-0732-4331-AC5A-F0F60DE32F0F}"/>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52559" y="4558175"/>
            <a:ext cx="2437708" cy="2300289"/>
          </a:xfrm>
          <a:prstGeom prst="rect">
            <a:avLst/>
          </a:prstGeom>
        </p:spPr>
      </p:pic>
      <p:pic>
        <p:nvPicPr>
          <p:cNvPr id="46" name="Picture 45">
            <a:extLst>
              <a:ext uri="{FF2B5EF4-FFF2-40B4-BE49-F238E27FC236}">
                <a16:creationId xmlns:a16="http://schemas.microsoft.com/office/drawing/2014/main" id="{7F311526-E190-4BA3-B9A2-46B9DF403F4C}"/>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438902" y="4563234"/>
            <a:ext cx="2436120" cy="2292820"/>
          </a:xfrm>
          <a:prstGeom prst="rect">
            <a:avLst/>
          </a:prstGeom>
        </p:spPr>
      </p:pic>
      <p:pic>
        <p:nvPicPr>
          <p:cNvPr id="47" name="Picture 46">
            <a:extLst>
              <a:ext uri="{FF2B5EF4-FFF2-40B4-BE49-F238E27FC236}">
                <a16:creationId xmlns:a16="http://schemas.microsoft.com/office/drawing/2014/main" id="{D4B6F013-51BA-46C5-B0F7-2F3090BF77A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730" y="4556742"/>
            <a:ext cx="2437704" cy="2300285"/>
          </a:xfrm>
          <a:prstGeom prst="rect">
            <a:avLst/>
          </a:prstGeom>
        </p:spPr>
      </p:pic>
      <p:pic>
        <p:nvPicPr>
          <p:cNvPr id="48" name="Picture 47">
            <a:extLst>
              <a:ext uri="{FF2B5EF4-FFF2-40B4-BE49-F238E27FC236}">
                <a16:creationId xmlns:a16="http://schemas.microsoft.com/office/drawing/2014/main" id="{3FDC628C-4D0E-4035-A58D-27BD3A0E9A86}"/>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875632" y="2284590"/>
            <a:ext cx="2437710" cy="2276391"/>
          </a:xfrm>
          <a:prstGeom prst="rect">
            <a:avLst/>
          </a:prstGeom>
        </p:spPr>
      </p:pic>
      <p:pic>
        <p:nvPicPr>
          <p:cNvPr id="49" name="Picture 48">
            <a:extLst>
              <a:ext uri="{FF2B5EF4-FFF2-40B4-BE49-F238E27FC236}">
                <a16:creationId xmlns:a16="http://schemas.microsoft.com/office/drawing/2014/main" id="{2FAA8A77-E494-452C-9961-7AE3D390A31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312461" y="2294137"/>
            <a:ext cx="2438584" cy="2265254"/>
          </a:xfrm>
          <a:prstGeom prst="rect">
            <a:avLst/>
          </a:prstGeom>
        </p:spPr>
      </p:pic>
      <p:pic>
        <p:nvPicPr>
          <p:cNvPr id="51" name="Picture 50">
            <a:extLst>
              <a:ext uri="{FF2B5EF4-FFF2-40B4-BE49-F238E27FC236}">
                <a16:creationId xmlns:a16="http://schemas.microsoft.com/office/drawing/2014/main" id="{0DFBB645-2B67-4F8A-9FA8-872937F2599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439426" y="-3818"/>
            <a:ext cx="2436815" cy="2293473"/>
          </a:xfrm>
          <a:prstGeom prst="rect">
            <a:avLst/>
          </a:prstGeom>
        </p:spPr>
      </p:pic>
      <p:pic>
        <p:nvPicPr>
          <p:cNvPr id="52" name="Picture 51">
            <a:extLst>
              <a:ext uri="{FF2B5EF4-FFF2-40B4-BE49-F238E27FC236}">
                <a16:creationId xmlns:a16="http://schemas.microsoft.com/office/drawing/2014/main" id="{352D81E6-0F2E-40C7-9D11-F3BDC7252FF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751657" y="-34825"/>
            <a:ext cx="2438614" cy="2326073"/>
          </a:xfrm>
          <a:prstGeom prst="rect">
            <a:avLst/>
          </a:prstGeom>
        </p:spPr>
      </p:pic>
      <p:sp>
        <p:nvSpPr>
          <p:cNvPr id="27" name="Rectangle 26">
            <a:extLst>
              <a:ext uri="{FF2B5EF4-FFF2-40B4-BE49-F238E27FC236}">
                <a16:creationId xmlns:a16="http://schemas.microsoft.com/office/drawing/2014/main" id="{F9FD19CD-B013-4A82-BE7C-F304777DB7C0}"/>
              </a:ext>
            </a:extLst>
          </p:cNvPr>
          <p:cNvSpPr/>
          <p:nvPr/>
        </p:nvSpPr>
        <p:spPr bwMode="auto">
          <a:xfrm>
            <a:off x="865" y="-38278"/>
            <a:ext cx="12224170" cy="6905969"/>
          </a:xfrm>
          <a:prstGeom prst="rect">
            <a:avLst/>
          </a:prstGeom>
          <a:solidFill>
            <a:srgbClr val="00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8" name="Group 27">
            <a:extLst>
              <a:ext uri="{FF2B5EF4-FFF2-40B4-BE49-F238E27FC236}">
                <a16:creationId xmlns:a16="http://schemas.microsoft.com/office/drawing/2014/main" id="{CB2DE7B5-44C4-4A2E-8113-B3B092E335A9}"/>
              </a:ext>
            </a:extLst>
          </p:cNvPr>
          <p:cNvGrpSpPr/>
          <p:nvPr/>
        </p:nvGrpSpPr>
        <p:grpSpPr>
          <a:xfrm>
            <a:off x="2436954" y="-36895"/>
            <a:ext cx="4350896" cy="2684720"/>
            <a:chOff x="2437494" y="1"/>
            <a:chExt cx="4352131" cy="2648089"/>
          </a:xfrm>
        </p:grpSpPr>
        <p:sp>
          <p:nvSpPr>
            <p:cNvPr id="29" name="Freeform: Shape 28">
              <a:extLst>
                <a:ext uri="{FF2B5EF4-FFF2-40B4-BE49-F238E27FC236}">
                  <a16:creationId xmlns:a16="http://schemas.microsoft.com/office/drawing/2014/main" id="{E9D94D77-7F49-4706-AA05-F7F83ECC1485}"/>
                </a:ext>
              </a:extLst>
            </p:cNvPr>
            <p:cNvSpPr/>
            <p:nvPr/>
          </p:nvSpPr>
          <p:spPr>
            <a:xfrm rot="10800000">
              <a:off x="2437494" y="1"/>
              <a:ext cx="4352131" cy="2648089"/>
            </a:xfrm>
            <a:custGeom>
              <a:avLst/>
              <a:gdLst>
                <a:gd name="connsiteX0" fmla="*/ 4352131 w 4352131"/>
                <a:gd name="connsiteY0" fmla="*/ 2648089 h 2648089"/>
                <a:gd name="connsiteX1" fmla="*/ 0 w 4352131"/>
                <a:gd name="connsiteY1" fmla="*/ 2648089 h 2648089"/>
                <a:gd name="connsiteX2" fmla="*/ 0 w 4352131"/>
                <a:gd name="connsiteY2" fmla="*/ 357062 h 2648089"/>
                <a:gd name="connsiteX3" fmla="*/ 3607575 w 4352131"/>
                <a:gd name="connsiteY3" fmla="*/ 357062 h 2648089"/>
                <a:gd name="connsiteX4" fmla="*/ 3607575 w 4352131"/>
                <a:gd name="connsiteY4" fmla="*/ 0 h 2648089"/>
                <a:gd name="connsiteX5" fmla="*/ 3964637 w 4352131"/>
                <a:gd name="connsiteY5" fmla="*/ 357062 h 2648089"/>
                <a:gd name="connsiteX6" fmla="*/ 4352131 w 4352131"/>
                <a:gd name="connsiteY6" fmla="*/ 357062 h 2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131" h="2648089">
                  <a:moveTo>
                    <a:pt x="4352131" y="2648089"/>
                  </a:moveTo>
                  <a:lnTo>
                    <a:pt x="0" y="2648089"/>
                  </a:lnTo>
                  <a:lnTo>
                    <a:pt x="0" y="357062"/>
                  </a:lnTo>
                  <a:lnTo>
                    <a:pt x="3607575" y="357062"/>
                  </a:lnTo>
                  <a:lnTo>
                    <a:pt x="3607575" y="0"/>
                  </a:lnTo>
                  <a:lnTo>
                    <a:pt x="3964637" y="357062"/>
                  </a:lnTo>
                  <a:lnTo>
                    <a:pt x="4352131" y="357062"/>
                  </a:lnTo>
                  <a:close/>
                </a:path>
              </a:pathLst>
            </a:custGeom>
            <a:solidFill>
              <a:srgbClr val="008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0" name="Title 4">
              <a:extLst>
                <a:ext uri="{FF2B5EF4-FFF2-40B4-BE49-F238E27FC236}">
                  <a16:creationId xmlns:a16="http://schemas.microsoft.com/office/drawing/2014/main" id="{7AB15B70-E0E7-4D78-AB61-321CC5BA1B2B}"/>
                </a:ext>
              </a:extLst>
            </p:cNvPr>
            <p:cNvSpPr txBox="1">
              <a:spLocks/>
            </p:cNvSpPr>
            <p:nvPr/>
          </p:nvSpPr>
          <p:spPr>
            <a:xfrm>
              <a:off x="2604683" y="414513"/>
              <a:ext cx="4040304" cy="1433984"/>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0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 supposed to use cloud technology, but I don’t know where to start.  I’m depending on legacy systems…how should I modernize them?</a:t>
              </a:r>
            </a:p>
          </p:txBody>
        </p:sp>
      </p:grpSp>
      <p:grpSp>
        <p:nvGrpSpPr>
          <p:cNvPr id="31" name="Group 30">
            <a:extLst>
              <a:ext uri="{FF2B5EF4-FFF2-40B4-BE49-F238E27FC236}">
                <a16:creationId xmlns:a16="http://schemas.microsoft.com/office/drawing/2014/main" id="{0209D131-32F2-4CE5-B3BF-8733B0B30F57}"/>
              </a:ext>
            </a:extLst>
          </p:cNvPr>
          <p:cNvGrpSpPr/>
          <p:nvPr/>
        </p:nvGrpSpPr>
        <p:grpSpPr>
          <a:xfrm>
            <a:off x="7311158" y="1928527"/>
            <a:ext cx="3803874" cy="2089412"/>
            <a:chOff x="7314297" y="1931115"/>
            <a:chExt cx="3804953" cy="2090004"/>
          </a:xfrm>
        </p:grpSpPr>
        <p:sp>
          <p:nvSpPr>
            <p:cNvPr id="32" name="Freeform: Shape 31">
              <a:extLst>
                <a:ext uri="{FF2B5EF4-FFF2-40B4-BE49-F238E27FC236}">
                  <a16:creationId xmlns:a16="http://schemas.microsoft.com/office/drawing/2014/main" id="{F5CC3B62-E57F-4A1C-926F-152B73B6073E}"/>
                </a:ext>
              </a:extLst>
            </p:cNvPr>
            <p:cNvSpPr/>
            <p:nvPr/>
          </p:nvSpPr>
          <p:spPr>
            <a:xfrm>
              <a:off x="7314297" y="1931115"/>
              <a:ext cx="3804953" cy="2090004"/>
            </a:xfrm>
            <a:custGeom>
              <a:avLst/>
              <a:gdLst>
                <a:gd name="connsiteX0" fmla="*/ 1130747 w 3804953"/>
                <a:gd name="connsiteY0" fmla="*/ 0 h 2090004"/>
                <a:gd name="connsiteX1" fmla="*/ 1491641 w 3804953"/>
                <a:gd name="connsiteY1" fmla="*/ 360894 h 2090004"/>
                <a:gd name="connsiteX2" fmla="*/ 3804953 w 3804953"/>
                <a:gd name="connsiteY2" fmla="*/ 360894 h 2090004"/>
                <a:gd name="connsiteX3" fmla="*/ 3804953 w 3804953"/>
                <a:gd name="connsiteY3" fmla="*/ 2090004 h 2090004"/>
                <a:gd name="connsiteX4" fmla="*/ 0 w 3804953"/>
                <a:gd name="connsiteY4" fmla="*/ 2090004 h 2090004"/>
                <a:gd name="connsiteX5" fmla="*/ 0 w 3804953"/>
                <a:gd name="connsiteY5" fmla="*/ 360894 h 2090004"/>
                <a:gd name="connsiteX6" fmla="*/ 1130747 w 3804953"/>
                <a:gd name="connsiteY6" fmla="*/ 360894 h 209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4953" h="2090004">
                  <a:moveTo>
                    <a:pt x="1130747" y="0"/>
                  </a:moveTo>
                  <a:lnTo>
                    <a:pt x="1491641" y="360894"/>
                  </a:lnTo>
                  <a:lnTo>
                    <a:pt x="3804953" y="360894"/>
                  </a:lnTo>
                  <a:lnTo>
                    <a:pt x="3804953" y="2090004"/>
                  </a:lnTo>
                  <a:lnTo>
                    <a:pt x="0" y="2090004"/>
                  </a:lnTo>
                  <a:lnTo>
                    <a:pt x="0" y="360894"/>
                  </a:lnTo>
                  <a:lnTo>
                    <a:pt x="1130747" y="360894"/>
                  </a:lnTo>
                  <a:close/>
                </a:path>
              </a:pathLst>
            </a:custGeom>
            <a:solidFill>
              <a:srgbClr val="008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4" name="Title 4">
              <a:extLst>
                <a:ext uri="{FF2B5EF4-FFF2-40B4-BE49-F238E27FC236}">
                  <a16:creationId xmlns:a16="http://schemas.microsoft.com/office/drawing/2014/main" id="{03283244-7AFE-48AA-84E5-A0385BF13BA3}"/>
                </a:ext>
              </a:extLst>
            </p:cNvPr>
            <p:cNvSpPr txBox="1">
              <a:spLocks/>
            </p:cNvSpPr>
            <p:nvPr/>
          </p:nvSpPr>
          <p:spPr>
            <a:xfrm>
              <a:off x="7465867" y="2552664"/>
              <a:ext cx="3584865" cy="1130913"/>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0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My agency requires new tech innovations to meet mission goals…expectations are high.</a:t>
              </a:r>
            </a:p>
          </p:txBody>
        </p:sp>
      </p:grpSp>
      <p:grpSp>
        <p:nvGrpSpPr>
          <p:cNvPr id="35" name="Group 34">
            <a:extLst>
              <a:ext uri="{FF2B5EF4-FFF2-40B4-BE49-F238E27FC236}">
                <a16:creationId xmlns:a16="http://schemas.microsoft.com/office/drawing/2014/main" id="{241CABB8-20B3-4F4B-A0B9-2A8EA394AD6D}"/>
              </a:ext>
            </a:extLst>
          </p:cNvPr>
          <p:cNvGrpSpPr/>
          <p:nvPr/>
        </p:nvGrpSpPr>
        <p:grpSpPr>
          <a:xfrm>
            <a:off x="3623928" y="4290735"/>
            <a:ext cx="3671541" cy="1765357"/>
            <a:chOff x="3626241" y="4290978"/>
            <a:chExt cx="3672583" cy="1765857"/>
          </a:xfrm>
        </p:grpSpPr>
        <p:sp>
          <p:nvSpPr>
            <p:cNvPr id="36" name="Freeform: Shape 35">
              <a:extLst>
                <a:ext uri="{FF2B5EF4-FFF2-40B4-BE49-F238E27FC236}">
                  <a16:creationId xmlns:a16="http://schemas.microsoft.com/office/drawing/2014/main" id="{A64C5DCF-185E-4F82-A082-62A004993C3D}"/>
                </a:ext>
              </a:extLst>
            </p:cNvPr>
            <p:cNvSpPr/>
            <p:nvPr/>
          </p:nvSpPr>
          <p:spPr>
            <a:xfrm>
              <a:off x="3626241" y="4290978"/>
              <a:ext cx="3672583" cy="1765857"/>
            </a:xfrm>
            <a:custGeom>
              <a:avLst/>
              <a:gdLst>
                <a:gd name="connsiteX0" fmla="*/ 2690196 w 3672583"/>
                <a:gd name="connsiteY0" fmla="*/ 0 h 1765857"/>
                <a:gd name="connsiteX1" fmla="*/ 3035747 w 3672583"/>
                <a:gd name="connsiteY1" fmla="*/ 345551 h 1765857"/>
                <a:gd name="connsiteX2" fmla="*/ 3672583 w 3672583"/>
                <a:gd name="connsiteY2" fmla="*/ 345551 h 1765857"/>
                <a:gd name="connsiteX3" fmla="*/ 3672583 w 3672583"/>
                <a:gd name="connsiteY3" fmla="*/ 1765857 h 1765857"/>
                <a:gd name="connsiteX4" fmla="*/ 0 w 3672583"/>
                <a:gd name="connsiteY4" fmla="*/ 1765857 h 1765857"/>
                <a:gd name="connsiteX5" fmla="*/ 0 w 3672583"/>
                <a:gd name="connsiteY5" fmla="*/ 345551 h 1765857"/>
                <a:gd name="connsiteX6" fmla="*/ 2690196 w 3672583"/>
                <a:gd name="connsiteY6" fmla="*/ 345551 h 17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83" h="1765857">
                  <a:moveTo>
                    <a:pt x="2690196" y="0"/>
                  </a:moveTo>
                  <a:lnTo>
                    <a:pt x="3035747" y="345551"/>
                  </a:lnTo>
                  <a:lnTo>
                    <a:pt x="3672583" y="345551"/>
                  </a:lnTo>
                  <a:lnTo>
                    <a:pt x="3672583" y="1765857"/>
                  </a:lnTo>
                  <a:lnTo>
                    <a:pt x="0" y="1765857"/>
                  </a:lnTo>
                  <a:lnTo>
                    <a:pt x="0" y="345551"/>
                  </a:lnTo>
                  <a:lnTo>
                    <a:pt x="2690196" y="345551"/>
                  </a:lnTo>
                  <a:close/>
                </a:path>
              </a:pathLst>
            </a:custGeom>
            <a:solidFill>
              <a:srgbClr val="008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7" name="Title 4">
              <a:extLst>
                <a:ext uri="{FF2B5EF4-FFF2-40B4-BE49-F238E27FC236}">
                  <a16:creationId xmlns:a16="http://schemas.microsoft.com/office/drawing/2014/main" id="{8A656D20-0012-496E-AD12-E6E51CAB0628}"/>
                </a:ext>
              </a:extLst>
            </p:cNvPr>
            <p:cNvSpPr txBox="1">
              <a:spLocks/>
            </p:cNvSpPr>
            <p:nvPr/>
          </p:nvSpPr>
          <p:spPr>
            <a:xfrm>
              <a:off x="3904124" y="4717697"/>
              <a:ext cx="3238660" cy="912417"/>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0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I’m concerned about regulatory requirements and what technology I can utilize.</a:t>
              </a:r>
            </a:p>
          </p:txBody>
        </p:sp>
      </p:grpSp>
    </p:spTree>
    <p:extLst>
      <p:ext uri="{BB962C8B-B14F-4D97-AF65-F5344CB8AC3E}">
        <p14:creationId xmlns:p14="http://schemas.microsoft.com/office/powerpoint/2010/main" val="146099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2534625"/>
            <a:ext cx="9144000" cy="997196"/>
          </a:xfrm>
        </p:spPr>
        <p:txBody>
          <a:bodyPr/>
          <a:lstStyle/>
          <a:p>
            <a:r>
              <a:rPr lang="en-US" dirty="0"/>
              <a:t>Demo: Intelligent </a:t>
            </a:r>
            <a:br>
              <a:rPr lang="en-US" dirty="0"/>
            </a:br>
            <a:r>
              <a:rPr lang="en-US" dirty="0"/>
              <a:t>apps &amp; agents</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5" y="3977318"/>
            <a:ext cx="8296847" cy="2674119"/>
          </a:xfrm>
        </p:spPr>
        <p:txBody>
          <a:bodyPr/>
          <a:lstStyle/>
          <a:p>
            <a:pPr>
              <a:spcBef>
                <a:spcPts val="600"/>
              </a:spcBef>
            </a:pPr>
            <a:r>
              <a:rPr lang="en-IN" dirty="0" err="1"/>
              <a:t>Litware</a:t>
            </a:r>
            <a:endParaRPr lang="en-IN" dirty="0"/>
          </a:p>
          <a:p>
            <a:pPr>
              <a:spcBef>
                <a:spcPts val="600"/>
              </a:spcBef>
            </a:pPr>
            <a:endParaRPr lang="en-IN" dirty="0"/>
          </a:p>
          <a:p>
            <a:pPr>
              <a:spcBef>
                <a:spcPts val="600"/>
              </a:spcBef>
            </a:pPr>
            <a:endParaRPr lang="en-IN" dirty="0"/>
          </a:p>
          <a:p>
            <a:pPr>
              <a:spcBef>
                <a:spcPts val="600"/>
              </a:spcBef>
            </a:pPr>
            <a:endParaRPr lang="en-IN" dirty="0"/>
          </a:p>
          <a:p>
            <a:pPr>
              <a:spcBef>
                <a:spcPts val="600"/>
              </a:spcBef>
            </a:pPr>
            <a:endParaRPr lang="en-IN" dirty="0"/>
          </a:p>
          <a:p>
            <a:pPr>
              <a:spcBef>
                <a:spcPts val="600"/>
              </a:spcBef>
            </a:pPr>
            <a:r>
              <a:rPr lang="en-IN" dirty="0"/>
              <a:t>Start here:</a:t>
            </a:r>
          </a:p>
          <a:p>
            <a:pPr>
              <a:spcBef>
                <a:spcPts val="600"/>
              </a:spcBef>
            </a:pPr>
            <a:r>
              <a:rPr lang="en-IN" dirty="0"/>
              <a:t>https://github.com/microsoft/botbuilder-samples</a:t>
            </a:r>
          </a:p>
        </p:txBody>
      </p:sp>
      <p:grpSp>
        <p:nvGrpSpPr>
          <p:cNvPr id="9" name="Group 8">
            <a:extLst>
              <a:ext uri="{FF2B5EF4-FFF2-40B4-BE49-F238E27FC236}">
                <a16:creationId xmlns:a16="http://schemas.microsoft.com/office/drawing/2014/main" id="{DCA11689-A97F-4662-A28E-128D7C3FC5E0}"/>
              </a:ext>
            </a:extLst>
          </p:cNvPr>
          <p:cNvGrpSpPr/>
          <p:nvPr/>
        </p:nvGrpSpPr>
        <p:grpSpPr>
          <a:xfrm>
            <a:off x="5294496" y="1637053"/>
            <a:ext cx="6312288" cy="4077380"/>
            <a:chOff x="5726761" y="1677725"/>
            <a:chExt cx="5440846" cy="3514478"/>
          </a:xfrm>
        </p:grpSpPr>
        <p:sp>
          <p:nvSpPr>
            <p:cNvPr id="10" name="Rectangle: Rounded Corners 9">
              <a:extLst>
                <a:ext uri="{FF2B5EF4-FFF2-40B4-BE49-F238E27FC236}">
                  <a16:creationId xmlns:a16="http://schemas.microsoft.com/office/drawing/2014/main" id="{A8A766F6-BC63-41E5-ACB4-7933C019E757}"/>
                </a:ext>
              </a:extLst>
            </p:cNvPr>
            <p:cNvSpPr/>
            <p:nvPr/>
          </p:nvSpPr>
          <p:spPr bwMode="auto">
            <a:xfrm>
              <a:off x="5726761" y="1677725"/>
              <a:ext cx="5440846" cy="3514478"/>
            </a:xfrm>
            <a:prstGeom prst="roundRect">
              <a:avLst>
                <a:gd name="adj" fmla="val 3491"/>
              </a:avLst>
            </a:prstGeom>
            <a:solidFill>
              <a:srgbClr val="1A1A1A"/>
            </a:solidFill>
            <a:ln w="9525" cap="flat" cmpd="sng" algn="ctr">
              <a:noFill/>
              <a:prstDash val="solid"/>
              <a:headEnd type="none" w="med" len="med"/>
              <a:tailEnd type="none" w="med" len="med"/>
            </a:ln>
            <a:effectLst>
              <a:outerShdw blurRad="635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D62CFB45-CF4C-4121-B877-54BC9185DB50}"/>
                </a:ext>
              </a:extLst>
            </p:cNvPr>
            <p:cNvPicPr>
              <a:picLocks noChangeAspect="1"/>
            </p:cNvPicPr>
            <p:nvPr/>
          </p:nvPicPr>
          <p:blipFill rotWithShape="1">
            <a:blip r:embed="rId3"/>
            <a:srcRect l="19214" t="13814" r="19214" b="17062"/>
            <a:stretch/>
          </p:blipFill>
          <p:spPr>
            <a:xfrm>
              <a:off x="5927697" y="1844704"/>
              <a:ext cx="5038974" cy="3180520"/>
            </a:xfrm>
            <a:prstGeom prst="rect">
              <a:avLst/>
            </a:prstGeom>
            <a:effectLst/>
          </p:spPr>
        </p:pic>
      </p:grpSp>
      <p:sp>
        <p:nvSpPr>
          <p:cNvPr id="12" name="Rectangle: Rounded Corners 11">
            <a:extLst>
              <a:ext uri="{FF2B5EF4-FFF2-40B4-BE49-F238E27FC236}">
                <a16:creationId xmlns:a16="http://schemas.microsoft.com/office/drawing/2014/main" id="{E6A76220-4FF1-4C00-911A-F61086B35095}"/>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D6D375BD-3289-4349-8977-AB4DB2F14878}"/>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14" name="Rectangle 13">
            <a:extLst>
              <a:ext uri="{FF2B5EF4-FFF2-40B4-BE49-F238E27FC236}">
                <a16:creationId xmlns:a16="http://schemas.microsoft.com/office/drawing/2014/main" id="{53CEF953-2BF2-4A63-BFE5-955CA5777A44}"/>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15" name="Rectangle 14">
            <a:extLst>
              <a:ext uri="{FF2B5EF4-FFF2-40B4-BE49-F238E27FC236}">
                <a16:creationId xmlns:a16="http://schemas.microsoft.com/office/drawing/2014/main" id="{C9F5CD64-8CA4-4881-ACD3-4A057577C04C}"/>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6" name="Group 15">
            <a:extLst>
              <a:ext uri="{FF2B5EF4-FFF2-40B4-BE49-F238E27FC236}">
                <a16:creationId xmlns:a16="http://schemas.microsoft.com/office/drawing/2014/main" id="{27219265-C5ED-4533-B7AE-3B0653FD013D}"/>
              </a:ext>
            </a:extLst>
          </p:cNvPr>
          <p:cNvGrpSpPr>
            <a:grpSpLocks noChangeAspect="1"/>
          </p:cNvGrpSpPr>
          <p:nvPr/>
        </p:nvGrpSpPr>
        <p:grpSpPr>
          <a:xfrm>
            <a:off x="11613271" y="519188"/>
            <a:ext cx="118872" cy="118872"/>
            <a:chOff x="4835154" y="4377083"/>
            <a:chExt cx="658368" cy="658368"/>
          </a:xfrm>
        </p:grpSpPr>
        <p:sp>
          <p:nvSpPr>
            <p:cNvPr id="17" name="Oval 16">
              <a:extLst>
                <a:ext uri="{FF2B5EF4-FFF2-40B4-BE49-F238E27FC236}">
                  <a16:creationId xmlns:a16="http://schemas.microsoft.com/office/drawing/2014/main" id="{E4D538F6-E5D0-42F2-96E2-85D6B013DA6B}"/>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8" name="Data &amp; AI" title="Icon of several circles connected to eachother by lines">
              <a:extLst>
                <a:ext uri="{FF2B5EF4-FFF2-40B4-BE49-F238E27FC236}">
                  <a16:creationId xmlns:a16="http://schemas.microsoft.com/office/drawing/2014/main" id="{6DF664DF-5F9C-4B72-8041-01B95E466FE0}"/>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65BAFDE6-5E6B-4295-B14B-7747E975FD1C}"/>
              </a:ext>
            </a:extLst>
          </p:cNvPr>
          <p:cNvGrpSpPr>
            <a:grpSpLocks noChangeAspect="1"/>
          </p:cNvGrpSpPr>
          <p:nvPr/>
        </p:nvGrpSpPr>
        <p:grpSpPr>
          <a:xfrm>
            <a:off x="10634247" y="359168"/>
            <a:ext cx="438912" cy="438912"/>
            <a:chOff x="4835154" y="2639459"/>
            <a:chExt cx="658368" cy="658368"/>
          </a:xfrm>
        </p:grpSpPr>
        <p:sp>
          <p:nvSpPr>
            <p:cNvPr id="20" name="Oval 19">
              <a:extLst>
                <a:ext uri="{FF2B5EF4-FFF2-40B4-BE49-F238E27FC236}">
                  <a16:creationId xmlns:a16="http://schemas.microsoft.com/office/drawing/2014/main" id="{30D1F515-5FA0-4F64-BF16-04E748492D4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21" name="Graphic 20">
              <a:extLst>
                <a:ext uri="{FF2B5EF4-FFF2-40B4-BE49-F238E27FC236}">
                  <a16:creationId xmlns:a16="http://schemas.microsoft.com/office/drawing/2014/main" id="{0CB011B7-E79A-4954-A35E-DAD52C41CC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0388" y="2833102"/>
              <a:ext cx="367900" cy="271082"/>
            </a:xfrm>
            <a:prstGeom prst="rect">
              <a:avLst/>
            </a:prstGeom>
          </p:spPr>
        </p:pic>
      </p:grpSp>
      <p:grpSp>
        <p:nvGrpSpPr>
          <p:cNvPr id="22" name="Group 21">
            <a:extLst>
              <a:ext uri="{FF2B5EF4-FFF2-40B4-BE49-F238E27FC236}">
                <a16:creationId xmlns:a16="http://schemas.microsoft.com/office/drawing/2014/main" id="{2C885FDF-4A58-4EA4-AC3E-26A1010292D4}"/>
              </a:ext>
            </a:extLst>
          </p:cNvPr>
          <p:cNvGrpSpPr>
            <a:grpSpLocks noChangeAspect="1"/>
          </p:cNvGrpSpPr>
          <p:nvPr/>
        </p:nvGrpSpPr>
        <p:grpSpPr>
          <a:xfrm>
            <a:off x="11283779" y="519188"/>
            <a:ext cx="118872" cy="118872"/>
            <a:chOff x="4835154" y="3508271"/>
            <a:chExt cx="658368" cy="658368"/>
          </a:xfrm>
        </p:grpSpPr>
        <p:sp>
          <p:nvSpPr>
            <p:cNvPr id="23" name="Oval 22">
              <a:extLst>
                <a:ext uri="{FF2B5EF4-FFF2-40B4-BE49-F238E27FC236}">
                  <a16:creationId xmlns:a16="http://schemas.microsoft.com/office/drawing/2014/main" id="{5774852A-D5AA-488B-8D0C-0C2F50CA4C5B}"/>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24" name="Graphic 23">
              <a:extLst>
                <a:ext uri="{FF2B5EF4-FFF2-40B4-BE49-F238E27FC236}">
                  <a16:creationId xmlns:a16="http://schemas.microsoft.com/office/drawing/2014/main" id="{BAEEEEA2-53D4-4913-947B-97CEE7F931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1156" y="3664273"/>
              <a:ext cx="346364" cy="346364"/>
            </a:xfrm>
            <a:prstGeom prst="rect">
              <a:avLst/>
            </a:prstGeom>
            <a:effectLst/>
          </p:spPr>
        </p:pic>
      </p:gr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Tree>
    <p:extLst>
      <p:ext uri="{BB962C8B-B14F-4D97-AF65-F5344CB8AC3E}">
        <p14:creationId xmlns:p14="http://schemas.microsoft.com/office/powerpoint/2010/main" val="133731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par>
                                <p:cTn id="15" presetID="10" presetClass="entr" presetSubtype="0" fill="hold"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nodeType="withEffect">
                                  <p:stCondLst>
                                    <p:cond delay="200"/>
                                  </p:stCondLst>
                                  <p:childTnLst>
                                    <p:animMotion origin="layout" path="M 1.04167E-6 3.7037E-7 L -0.00052 0.07106 " pathEditMode="relative" rAng="0" ptsTypes="AA">
                                      <p:cBhvr>
                                        <p:cTn id="19" dur="500" spd="-100000" fill="hold"/>
                                        <p:tgtEl>
                                          <p:spTgt spid="9"/>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6B666-DA14-44DE-9472-061FF4B390F4}"/>
              </a:ext>
            </a:extLst>
          </p:cNvPr>
          <p:cNvSpPr>
            <a:spLocks noGrp="1"/>
          </p:cNvSpPr>
          <p:nvPr>
            <p:ph type="title"/>
          </p:nvPr>
        </p:nvSpPr>
        <p:spPr/>
        <p:txBody>
          <a:bodyPr/>
          <a:lstStyle/>
          <a:p>
            <a:r>
              <a:rPr lang="en-US"/>
              <a:t>AI apps &amp; agents: How the demo was built</a:t>
            </a:r>
            <a:endParaRPr lang="en-US" dirty="0"/>
          </a:p>
        </p:txBody>
      </p:sp>
      <p:sp>
        <p:nvSpPr>
          <p:cNvPr id="88" name="Rectangle: Rounded Corners 87">
            <a:extLst>
              <a:ext uri="{FF2B5EF4-FFF2-40B4-BE49-F238E27FC236}">
                <a16:creationId xmlns:a16="http://schemas.microsoft.com/office/drawing/2014/main" id="{DB98A87E-43D6-4E9D-96B9-1160FB0DAAAC}"/>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5910C7E2-52B5-461B-93C0-7ACB6E8FB8BE}"/>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90" name="Rectangle 89">
            <a:extLst>
              <a:ext uri="{FF2B5EF4-FFF2-40B4-BE49-F238E27FC236}">
                <a16:creationId xmlns:a16="http://schemas.microsoft.com/office/drawing/2014/main" id="{0731CD93-8381-4FB4-AFC1-B65EC453C523}"/>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91" name="Rectangle 90">
            <a:extLst>
              <a:ext uri="{FF2B5EF4-FFF2-40B4-BE49-F238E27FC236}">
                <a16:creationId xmlns:a16="http://schemas.microsoft.com/office/drawing/2014/main" id="{80FCDCA1-7745-4CD6-880D-84D85CD6B987}"/>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92" name="Group 91">
            <a:extLst>
              <a:ext uri="{FF2B5EF4-FFF2-40B4-BE49-F238E27FC236}">
                <a16:creationId xmlns:a16="http://schemas.microsoft.com/office/drawing/2014/main" id="{AE903E97-E60A-4635-B693-A3BECE781727}"/>
              </a:ext>
            </a:extLst>
          </p:cNvPr>
          <p:cNvGrpSpPr>
            <a:grpSpLocks noChangeAspect="1"/>
          </p:cNvGrpSpPr>
          <p:nvPr/>
        </p:nvGrpSpPr>
        <p:grpSpPr>
          <a:xfrm>
            <a:off x="11613271" y="519188"/>
            <a:ext cx="118872" cy="118872"/>
            <a:chOff x="4835154" y="4377083"/>
            <a:chExt cx="658368" cy="658368"/>
          </a:xfrm>
        </p:grpSpPr>
        <p:sp>
          <p:nvSpPr>
            <p:cNvPr id="93" name="Oval 92">
              <a:extLst>
                <a:ext uri="{FF2B5EF4-FFF2-40B4-BE49-F238E27FC236}">
                  <a16:creationId xmlns:a16="http://schemas.microsoft.com/office/drawing/2014/main" id="{3326C3A5-1516-43AF-8FE8-0BA2EF7B5E5B}"/>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94" name="Data &amp; AI" title="Icon of several circles connected to eachother by lines">
              <a:extLst>
                <a:ext uri="{FF2B5EF4-FFF2-40B4-BE49-F238E27FC236}">
                  <a16:creationId xmlns:a16="http://schemas.microsoft.com/office/drawing/2014/main" id="{BA8035D7-3BB7-40C0-B5AD-5EF61601187F}"/>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8A92161D-2577-46AD-8F98-AB074FBF084F}"/>
              </a:ext>
            </a:extLst>
          </p:cNvPr>
          <p:cNvGrpSpPr>
            <a:grpSpLocks noChangeAspect="1"/>
          </p:cNvGrpSpPr>
          <p:nvPr/>
        </p:nvGrpSpPr>
        <p:grpSpPr>
          <a:xfrm>
            <a:off x="10634247" y="359168"/>
            <a:ext cx="438912" cy="438912"/>
            <a:chOff x="4835154" y="2639459"/>
            <a:chExt cx="658368" cy="658368"/>
          </a:xfrm>
        </p:grpSpPr>
        <p:sp>
          <p:nvSpPr>
            <p:cNvPr id="96" name="Oval 95">
              <a:extLst>
                <a:ext uri="{FF2B5EF4-FFF2-40B4-BE49-F238E27FC236}">
                  <a16:creationId xmlns:a16="http://schemas.microsoft.com/office/drawing/2014/main" id="{C00F0C4E-C545-45B9-BBFA-E295BC419821}"/>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97" name="Graphic 96">
              <a:extLst>
                <a:ext uri="{FF2B5EF4-FFF2-40B4-BE49-F238E27FC236}">
                  <a16:creationId xmlns:a16="http://schemas.microsoft.com/office/drawing/2014/main" id="{CF3F18C6-B906-42B5-9157-1029C08E3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98" name="Group 97">
            <a:extLst>
              <a:ext uri="{FF2B5EF4-FFF2-40B4-BE49-F238E27FC236}">
                <a16:creationId xmlns:a16="http://schemas.microsoft.com/office/drawing/2014/main" id="{101A6B2F-D4DB-4663-BD90-4ED09822E543}"/>
              </a:ext>
            </a:extLst>
          </p:cNvPr>
          <p:cNvGrpSpPr>
            <a:grpSpLocks noChangeAspect="1"/>
          </p:cNvGrpSpPr>
          <p:nvPr/>
        </p:nvGrpSpPr>
        <p:grpSpPr>
          <a:xfrm>
            <a:off x="11283779" y="519188"/>
            <a:ext cx="118872" cy="118872"/>
            <a:chOff x="4835154" y="3508271"/>
            <a:chExt cx="658368" cy="658368"/>
          </a:xfrm>
        </p:grpSpPr>
        <p:sp>
          <p:nvSpPr>
            <p:cNvPr id="100" name="Oval 99">
              <a:extLst>
                <a:ext uri="{FF2B5EF4-FFF2-40B4-BE49-F238E27FC236}">
                  <a16:creationId xmlns:a16="http://schemas.microsoft.com/office/drawing/2014/main" id="{4E8209BA-9091-4314-96A3-C2254766C3DC}"/>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01" name="Graphic 100">
              <a:extLst>
                <a:ext uri="{FF2B5EF4-FFF2-40B4-BE49-F238E27FC236}">
                  <a16:creationId xmlns:a16="http://schemas.microsoft.com/office/drawing/2014/main" id="{77F81E43-443F-4DD6-BFD8-39E374542A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grpSp>
        <p:nvGrpSpPr>
          <p:cNvPr id="234" name="Group 233">
            <a:extLst>
              <a:ext uri="{FF2B5EF4-FFF2-40B4-BE49-F238E27FC236}">
                <a16:creationId xmlns:a16="http://schemas.microsoft.com/office/drawing/2014/main" id="{C78C024B-8F4D-4609-AAD7-77E7CCB070FC}"/>
              </a:ext>
            </a:extLst>
          </p:cNvPr>
          <p:cNvGrpSpPr/>
          <p:nvPr/>
        </p:nvGrpSpPr>
        <p:grpSpPr>
          <a:xfrm>
            <a:off x="600903" y="2017714"/>
            <a:ext cx="10349069" cy="4253800"/>
            <a:chOff x="600903" y="1992314"/>
            <a:chExt cx="10349069" cy="4253800"/>
          </a:xfrm>
        </p:grpSpPr>
        <p:sp>
          <p:nvSpPr>
            <p:cNvPr id="120" name="Rectangle 119">
              <a:extLst>
                <a:ext uri="{FF2B5EF4-FFF2-40B4-BE49-F238E27FC236}">
                  <a16:creationId xmlns:a16="http://schemas.microsoft.com/office/drawing/2014/main" id="{DCFACF76-675D-4AA9-BD05-1995A89266B5}"/>
                </a:ext>
              </a:extLst>
            </p:cNvPr>
            <p:cNvSpPr/>
            <p:nvPr/>
          </p:nvSpPr>
          <p:spPr bwMode="auto">
            <a:xfrm>
              <a:off x="6915180" y="1992718"/>
              <a:ext cx="2816352" cy="4253396"/>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65766">
                        <a:srgbClr val="1A1A1A"/>
                      </a:gs>
                      <a:gs pos="48205">
                        <a:srgbClr val="1A1A1A"/>
                      </a:gs>
                    </a:gsLst>
                    <a:lin ang="5400000" scaled="0"/>
                  </a:gradFill>
                  <a:effectLst/>
                  <a:uLnTx/>
                  <a:uFillTx/>
                  <a:latin typeface="Segoe UI Semibold"/>
                  <a:ea typeface="+mn-ea"/>
                  <a:cs typeface="+mn-cs"/>
                </a:rPr>
                <a:t>Apps</a:t>
              </a:r>
            </a:p>
          </p:txBody>
        </p:sp>
        <p:grpSp>
          <p:nvGrpSpPr>
            <p:cNvPr id="31" name="Group 30">
              <a:extLst>
                <a:ext uri="{FF2B5EF4-FFF2-40B4-BE49-F238E27FC236}">
                  <a16:creationId xmlns:a16="http://schemas.microsoft.com/office/drawing/2014/main" id="{EA364BB4-FD20-4288-99D9-798856B9B239}"/>
                </a:ext>
              </a:extLst>
            </p:cNvPr>
            <p:cNvGrpSpPr>
              <a:grpSpLocks noChangeAspect="1"/>
            </p:cNvGrpSpPr>
            <p:nvPr/>
          </p:nvGrpSpPr>
          <p:grpSpPr>
            <a:xfrm>
              <a:off x="8096158" y="2916536"/>
              <a:ext cx="454396" cy="458720"/>
              <a:chOff x="7548690" y="4281761"/>
              <a:chExt cx="375534" cy="379107"/>
            </a:xfrm>
          </p:grpSpPr>
          <p:grpSp>
            <p:nvGrpSpPr>
              <p:cNvPr id="30" name="Group 29">
                <a:extLst>
                  <a:ext uri="{FF2B5EF4-FFF2-40B4-BE49-F238E27FC236}">
                    <a16:creationId xmlns:a16="http://schemas.microsoft.com/office/drawing/2014/main" id="{B11FCB17-5EDF-447E-98AC-9CCE76A74114}"/>
                  </a:ext>
                </a:extLst>
              </p:cNvPr>
              <p:cNvGrpSpPr/>
              <p:nvPr/>
            </p:nvGrpSpPr>
            <p:grpSpPr>
              <a:xfrm>
                <a:off x="7548690" y="4281761"/>
                <a:ext cx="375534" cy="379107"/>
                <a:chOff x="7436242" y="3471577"/>
                <a:chExt cx="310358" cy="313311"/>
              </a:xfrm>
            </p:grpSpPr>
            <p:sp>
              <p:nvSpPr>
                <p:cNvPr id="142" name="Rectangle 32">
                  <a:extLst>
                    <a:ext uri="{FF2B5EF4-FFF2-40B4-BE49-F238E27FC236}">
                      <a16:creationId xmlns:a16="http://schemas.microsoft.com/office/drawing/2014/main" id="{878CA2D2-5854-44E2-98FD-0522332ECB37}"/>
                    </a:ext>
                  </a:extLst>
                </p:cNvPr>
                <p:cNvSpPr>
                  <a:spLocks noChangeArrowheads="1"/>
                </p:cNvSpPr>
                <p:nvPr/>
              </p:nvSpPr>
              <p:spPr bwMode="auto">
                <a:xfrm>
                  <a:off x="7436242" y="3471577"/>
                  <a:ext cx="137930" cy="139408"/>
                </a:xfrm>
                <a:prstGeom prst="rect">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3" name="Rectangle 33">
                  <a:extLst>
                    <a:ext uri="{FF2B5EF4-FFF2-40B4-BE49-F238E27FC236}">
                      <a16:creationId xmlns:a16="http://schemas.microsoft.com/office/drawing/2014/main" id="{29A56921-2F88-4809-A28C-E7B96F50EA97}"/>
                    </a:ext>
                  </a:extLst>
                </p:cNvPr>
                <p:cNvSpPr>
                  <a:spLocks noChangeArrowheads="1"/>
                </p:cNvSpPr>
                <p:nvPr/>
              </p:nvSpPr>
              <p:spPr bwMode="auto">
                <a:xfrm>
                  <a:off x="7608670" y="3471577"/>
                  <a:ext cx="137930" cy="139408"/>
                </a:xfrm>
                <a:prstGeom prst="rect">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Rectangle 34">
                  <a:extLst>
                    <a:ext uri="{FF2B5EF4-FFF2-40B4-BE49-F238E27FC236}">
                      <a16:creationId xmlns:a16="http://schemas.microsoft.com/office/drawing/2014/main" id="{A7A73313-C591-4C5A-815E-F2492D964A0E}"/>
                    </a:ext>
                  </a:extLst>
                </p:cNvPr>
                <p:cNvSpPr>
                  <a:spLocks noChangeArrowheads="1"/>
                </p:cNvSpPr>
                <p:nvPr/>
              </p:nvSpPr>
              <p:spPr bwMode="auto">
                <a:xfrm>
                  <a:off x="7436242" y="3645480"/>
                  <a:ext cx="137930" cy="139408"/>
                </a:xfrm>
                <a:prstGeom prst="rect">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5" name="Rectangle 35">
                  <a:extLst>
                    <a:ext uri="{FF2B5EF4-FFF2-40B4-BE49-F238E27FC236}">
                      <a16:creationId xmlns:a16="http://schemas.microsoft.com/office/drawing/2014/main" id="{739D046E-B2E2-4E35-AF5A-F784B10060E1}"/>
                    </a:ext>
                  </a:extLst>
                </p:cNvPr>
                <p:cNvSpPr>
                  <a:spLocks noChangeArrowheads="1"/>
                </p:cNvSpPr>
                <p:nvPr/>
              </p:nvSpPr>
              <p:spPr bwMode="auto">
                <a:xfrm>
                  <a:off x="7608670" y="3645480"/>
                  <a:ext cx="137930" cy="139408"/>
                </a:xfrm>
                <a:prstGeom prst="rect">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D61CD717-9729-4B54-B3DD-6A62D9C3CBB3}"/>
                  </a:ext>
                </a:extLst>
              </p:cNvPr>
              <p:cNvGrpSpPr/>
              <p:nvPr/>
            </p:nvGrpSpPr>
            <p:grpSpPr>
              <a:xfrm>
                <a:off x="7588804" y="4345781"/>
                <a:ext cx="295268" cy="198654"/>
                <a:chOff x="8091545" y="4224235"/>
                <a:chExt cx="475532" cy="319934"/>
              </a:xfrm>
            </p:grpSpPr>
            <p:sp>
              <p:nvSpPr>
                <p:cNvPr id="146" name="cloud" title="Icon of a cloud">
                  <a:extLst>
                    <a:ext uri="{FF2B5EF4-FFF2-40B4-BE49-F238E27FC236}">
                      <a16:creationId xmlns:a16="http://schemas.microsoft.com/office/drawing/2014/main" id="{39FE78B4-8D82-432D-984C-59B1F363683F}"/>
                    </a:ext>
                  </a:extLst>
                </p:cNvPr>
                <p:cNvSpPr>
                  <a:spLocks noChangeAspect="1"/>
                </p:cNvSpPr>
                <p:nvPr/>
              </p:nvSpPr>
              <p:spPr bwMode="auto">
                <a:xfrm>
                  <a:off x="8091545" y="4224235"/>
                  <a:ext cx="475532" cy="31993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2F2F2"/>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7" name="cloud" title="Icon of a cloud">
                  <a:extLst>
                    <a:ext uri="{FF2B5EF4-FFF2-40B4-BE49-F238E27FC236}">
                      <a16:creationId xmlns:a16="http://schemas.microsoft.com/office/drawing/2014/main" id="{4A2B66FC-2982-46C2-B632-A6BC8580F124}"/>
                    </a:ext>
                  </a:extLst>
                </p:cNvPr>
                <p:cNvSpPr>
                  <a:spLocks noChangeAspect="1"/>
                </p:cNvSpPr>
                <p:nvPr/>
              </p:nvSpPr>
              <p:spPr bwMode="auto">
                <a:xfrm>
                  <a:off x="8129498" y="4256903"/>
                  <a:ext cx="399625" cy="2545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119" name="Rectangle 118">
              <a:extLst>
                <a:ext uri="{FF2B5EF4-FFF2-40B4-BE49-F238E27FC236}">
                  <a16:creationId xmlns:a16="http://schemas.microsoft.com/office/drawing/2014/main" id="{78EC42A2-FA67-4286-8232-7D1ACECFA551}"/>
                </a:ext>
              </a:extLst>
            </p:cNvPr>
            <p:cNvSpPr/>
            <p:nvPr/>
          </p:nvSpPr>
          <p:spPr bwMode="auto">
            <a:xfrm>
              <a:off x="3758042" y="1992314"/>
              <a:ext cx="2816352" cy="4253396"/>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65766">
                        <a:srgbClr val="1A1A1A"/>
                      </a:gs>
                      <a:gs pos="48205">
                        <a:srgbClr val="1A1A1A"/>
                      </a:gs>
                    </a:gsLst>
                    <a:lin ang="5400000" scaled="0"/>
                  </a:gradFill>
                  <a:effectLst/>
                  <a:uLnTx/>
                  <a:uFillTx/>
                  <a:latin typeface="Segoe UI Semibold"/>
                  <a:ea typeface="+mn-ea"/>
                  <a:cs typeface="+mn-cs"/>
                </a:rPr>
                <a:t>AI</a:t>
              </a:r>
            </a:p>
          </p:txBody>
        </p:sp>
        <p:sp>
          <p:nvSpPr>
            <p:cNvPr id="118" name="Rectangle 117">
              <a:extLst>
                <a:ext uri="{FF2B5EF4-FFF2-40B4-BE49-F238E27FC236}">
                  <a16:creationId xmlns:a16="http://schemas.microsoft.com/office/drawing/2014/main" id="{BC30A376-7CA7-4EF0-B1E7-624D31500251}"/>
                </a:ext>
              </a:extLst>
            </p:cNvPr>
            <p:cNvSpPr/>
            <p:nvPr/>
          </p:nvSpPr>
          <p:spPr bwMode="auto">
            <a:xfrm>
              <a:off x="600903" y="1992718"/>
              <a:ext cx="2816352" cy="4253396"/>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65766">
                        <a:srgbClr val="1A1A1A"/>
                      </a:gs>
                      <a:gs pos="48205">
                        <a:srgbClr val="1A1A1A"/>
                      </a:gs>
                    </a:gsLst>
                    <a:lin ang="5400000" scaled="0"/>
                  </a:gradFill>
                  <a:effectLst/>
                  <a:uLnTx/>
                  <a:uFillTx/>
                  <a:latin typeface="Segoe UI Semibold"/>
                  <a:ea typeface="+mn-ea"/>
                  <a:cs typeface="+mn-cs"/>
                </a:rPr>
                <a:t>Data</a:t>
              </a:r>
            </a:p>
          </p:txBody>
        </p:sp>
        <p:sp>
          <p:nvSpPr>
            <p:cNvPr id="55" name="Shape 216">
              <a:extLst>
                <a:ext uri="{FF2B5EF4-FFF2-40B4-BE49-F238E27FC236}">
                  <a16:creationId xmlns:a16="http://schemas.microsoft.com/office/drawing/2014/main" id="{229AB217-C537-4729-B88F-138DE974D00E}"/>
                </a:ext>
              </a:extLst>
            </p:cNvPr>
            <p:cNvSpPr txBox="1"/>
            <p:nvPr/>
          </p:nvSpPr>
          <p:spPr>
            <a:xfrm>
              <a:off x="7747525" y="3389044"/>
              <a:ext cx="1151663" cy="424732"/>
            </a:xfrm>
            <a:prstGeom prst="rect">
              <a:avLst/>
            </a:prstGeom>
            <a:noFill/>
            <a:ln>
              <a:noFill/>
            </a:ln>
          </p:spPr>
          <p:txBody>
            <a:bodyPr wrap="square" lIns="0" tIns="91440" rIns="0" bIns="0" anchor="t"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rPr>
                <a:t>Azure App Service</a:t>
              </a:r>
              <a:endPar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endParaRPr>
            </a:p>
          </p:txBody>
        </p:sp>
        <p:sp>
          <p:nvSpPr>
            <p:cNvPr id="75" name="Shape 270">
              <a:extLst>
                <a:ext uri="{FF2B5EF4-FFF2-40B4-BE49-F238E27FC236}">
                  <a16:creationId xmlns:a16="http://schemas.microsoft.com/office/drawing/2014/main" id="{84533E98-C535-4B87-96D0-F509ECE62D27}"/>
                </a:ext>
              </a:extLst>
            </p:cNvPr>
            <p:cNvSpPr txBox="1"/>
            <p:nvPr/>
          </p:nvSpPr>
          <p:spPr>
            <a:xfrm>
              <a:off x="1665162" y="5675449"/>
              <a:ext cx="687835" cy="258532"/>
            </a:xfrm>
            <a:prstGeom prst="rect">
              <a:avLst/>
            </a:prstGeom>
            <a:noFill/>
            <a:ln>
              <a:noFill/>
            </a:ln>
          </p:spPr>
          <p:txBody>
            <a:bodyPr lIns="0" tIns="91440" rIns="0" bIns="0" anchor="t"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rPr>
                <a:t>SQL DB</a:t>
              </a:r>
            </a:p>
          </p:txBody>
        </p:sp>
        <p:sp>
          <p:nvSpPr>
            <p:cNvPr id="86" name="Shape 101">
              <a:extLst>
                <a:ext uri="{FF2B5EF4-FFF2-40B4-BE49-F238E27FC236}">
                  <a16:creationId xmlns:a16="http://schemas.microsoft.com/office/drawing/2014/main" id="{824CC5FE-7F39-49E8-990B-5D2CB0247DCF}"/>
                </a:ext>
              </a:extLst>
            </p:cNvPr>
            <p:cNvSpPr txBox="1"/>
            <p:nvPr/>
          </p:nvSpPr>
          <p:spPr>
            <a:xfrm>
              <a:off x="1380662" y="3389044"/>
              <a:ext cx="1256835" cy="258532"/>
            </a:xfrm>
            <a:prstGeom prst="rect">
              <a:avLst/>
            </a:prstGeom>
            <a:noFill/>
            <a:ln>
              <a:noFill/>
            </a:ln>
          </p:spPr>
          <p:txBody>
            <a:bodyPr wrap="square" lIns="0" tIns="91440" rIns="0" bIns="0" anchor="t" anchorCtr="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Calibri"/>
                </a:rPr>
                <a:t>Azure Cosmos DB</a:t>
              </a:r>
            </a:p>
          </p:txBody>
        </p:sp>
        <p:cxnSp>
          <p:nvCxnSpPr>
            <p:cNvPr id="99" name="Straight Arrow Connector 98">
              <a:extLst>
                <a:ext uri="{FF2B5EF4-FFF2-40B4-BE49-F238E27FC236}">
                  <a16:creationId xmlns:a16="http://schemas.microsoft.com/office/drawing/2014/main" id="{F39EB90C-5EE6-4280-B9BA-0698846F9D89}"/>
                </a:ext>
              </a:extLst>
            </p:cNvPr>
            <p:cNvCxnSpPr>
              <a:cxnSpLocks/>
            </p:cNvCxnSpPr>
            <p:nvPr/>
          </p:nvCxnSpPr>
          <p:spPr>
            <a:xfrm flipV="1">
              <a:off x="2501814" y="3134708"/>
              <a:ext cx="5328809" cy="0"/>
            </a:xfrm>
            <a:prstGeom prst="straightConnector1">
              <a:avLst/>
            </a:prstGeom>
            <a:ln w="15875" cap="rnd">
              <a:solidFill>
                <a:schemeClr val="bg1">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9E82C97-0D3E-4DBF-A967-6111C727B4FF}"/>
                </a:ext>
              </a:extLst>
            </p:cNvPr>
            <p:cNvCxnSpPr>
              <a:cxnSpLocks/>
            </p:cNvCxnSpPr>
            <p:nvPr/>
          </p:nvCxnSpPr>
          <p:spPr>
            <a:xfrm>
              <a:off x="3587647" y="4898588"/>
              <a:ext cx="1234440"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442A94EE-3E8F-4BCC-B37D-E982E7BD0C4C}"/>
                </a:ext>
              </a:extLst>
            </p:cNvPr>
            <p:cNvCxnSpPr>
              <a:cxnSpLocks/>
            </p:cNvCxnSpPr>
            <p:nvPr/>
          </p:nvCxnSpPr>
          <p:spPr>
            <a:xfrm flipH="1">
              <a:off x="5510347" y="4898588"/>
              <a:ext cx="1234440"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4DF921E-6198-43A8-8C62-61E11197D0D8}"/>
                </a:ext>
              </a:extLst>
            </p:cNvPr>
            <p:cNvCxnSpPr>
              <a:cxnSpLocks/>
            </p:cNvCxnSpPr>
            <p:nvPr/>
          </p:nvCxnSpPr>
          <p:spPr>
            <a:xfrm>
              <a:off x="3587648" y="3134707"/>
              <a:ext cx="0" cy="2326863"/>
            </a:xfrm>
            <a:prstGeom prst="line">
              <a:avLst/>
            </a:prstGeom>
            <a:ln w="15875" cap="rnd">
              <a:solidFill>
                <a:schemeClr val="bg1">
                  <a:lumMod val="75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B0C27E6-665F-49D2-B1DC-18F4498C84B4}"/>
                </a:ext>
              </a:extLst>
            </p:cNvPr>
            <p:cNvCxnSpPr>
              <a:cxnSpLocks/>
            </p:cNvCxnSpPr>
            <p:nvPr/>
          </p:nvCxnSpPr>
          <p:spPr>
            <a:xfrm>
              <a:off x="6744787" y="3134707"/>
              <a:ext cx="0" cy="2326863"/>
            </a:xfrm>
            <a:prstGeom prst="line">
              <a:avLst/>
            </a:prstGeom>
            <a:ln w="15875" cap="rnd">
              <a:solidFill>
                <a:schemeClr val="bg1">
                  <a:lumMod val="75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267667B-CE58-46D2-8040-9C8FC717B691}"/>
                </a:ext>
              </a:extLst>
            </p:cNvPr>
            <p:cNvCxnSpPr>
              <a:cxnSpLocks/>
            </p:cNvCxnSpPr>
            <p:nvPr/>
          </p:nvCxnSpPr>
          <p:spPr>
            <a:xfrm flipV="1">
              <a:off x="5166218" y="4393726"/>
              <a:ext cx="0" cy="228600"/>
            </a:xfrm>
            <a:prstGeom prst="straightConnector1">
              <a:avLst/>
            </a:prstGeom>
            <a:ln w="15875" cap="rnd">
              <a:solidFill>
                <a:schemeClr val="bg1">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0A5BE6-7AD1-4CC5-8F9A-7EF909C44E00}"/>
                </a:ext>
              </a:extLst>
            </p:cNvPr>
            <p:cNvCxnSpPr>
              <a:cxnSpLocks/>
            </p:cNvCxnSpPr>
            <p:nvPr/>
          </p:nvCxnSpPr>
          <p:spPr>
            <a:xfrm>
              <a:off x="5166218" y="3134708"/>
              <a:ext cx="0" cy="22860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A507FDC-774E-46C5-84D5-BD9C9904D77D}"/>
                </a:ext>
              </a:extLst>
            </p:cNvPr>
            <p:cNvCxnSpPr>
              <a:cxnSpLocks/>
            </p:cNvCxnSpPr>
            <p:nvPr/>
          </p:nvCxnSpPr>
          <p:spPr>
            <a:xfrm>
              <a:off x="8728556" y="3134708"/>
              <a:ext cx="1280480"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65" name="Shape 222">
              <a:extLst>
                <a:ext uri="{FF2B5EF4-FFF2-40B4-BE49-F238E27FC236}">
                  <a16:creationId xmlns:a16="http://schemas.microsoft.com/office/drawing/2014/main" id="{9F1852FE-8ABA-441D-AAD5-F863505BC14A}"/>
                </a:ext>
              </a:extLst>
            </p:cNvPr>
            <p:cNvSpPr txBox="1"/>
            <p:nvPr/>
          </p:nvSpPr>
          <p:spPr>
            <a:xfrm>
              <a:off x="9940482" y="3389044"/>
              <a:ext cx="1009490" cy="424732"/>
            </a:xfrm>
            <a:prstGeom prst="rect">
              <a:avLst/>
            </a:prstGeom>
            <a:noFill/>
            <a:ln>
              <a:noFill/>
            </a:ln>
          </p:spPr>
          <p:txBody>
            <a:bodyPr wrap="square" lIns="0" tIns="91440" rIns="0" bIns="0" anchor="t" anchorCtr="0">
              <a:spAutoFit/>
            </a:bodyPr>
            <a:lstStyle>
              <a:defPPr>
                <a:defRPr lang="en-US"/>
              </a:defPPr>
              <a:lvl1pPr marR="0" lvl="0" indent="0" algn="ctr" defTabSz="1219170" fontAlgn="auto">
                <a:lnSpc>
                  <a:spcPct val="90000"/>
                </a:lnSpc>
                <a:spcBef>
                  <a:spcPts val="0"/>
                </a:spcBef>
                <a:spcAft>
                  <a:spcPts val="0"/>
                </a:spcAft>
                <a:buClrTx/>
                <a:buSzTx/>
                <a:buFontTx/>
                <a:buNone/>
                <a:tabLst/>
                <a:defRPr kumimoji="0" sz="1200" b="1" i="0" u="none" strike="noStrike" kern="0" cap="none" spc="0" normalizeH="0" baseline="0">
                  <a:ln>
                    <a:noFill/>
                  </a:ln>
                  <a:gradFill>
                    <a:gsLst>
                      <a:gs pos="8108">
                        <a:schemeClr val="tx1"/>
                      </a:gs>
                      <a:gs pos="46847">
                        <a:schemeClr val="tx1"/>
                      </a:gs>
                    </a:gsLst>
                    <a:lin ang="5400000" scaled="0"/>
                  </a:gradFill>
                  <a:effectLst/>
                  <a:uLnTx/>
                  <a:uFillTx/>
                  <a:latin typeface="Segoe UI Semibold"/>
                  <a:cs typeface="Arial"/>
                </a:defRPr>
              </a:lvl1p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rPr>
                <a:t>Web and mobile apps</a:t>
              </a:r>
              <a:endPar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sym typeface="Arial"/>
              </a:endParaRPr>
            </a:p>
          </p:txBody>
        </p:sp>
        <p:sp>
          <p:nvSpPr>
            <p:cNvPr id="138" name="TextBox 137">
              <a:extLst>
                <a:ext uri="{FF2B5EF4-FFF2-40B4-BE49-F238E27FC236}">
                  <a16:creationId xmlns:a16="http://schemas.microsoft.com/office/drawing/2014/main" id="{1959E020-D5DE-476F-8909-EB10AF7ADC1F}"/>
                </a:ext>
              </a:extLst>
            </p:cNvPr>
            <p:cNvSpPr txBox="1"/>
            <p:nvPr/>
          </p:nvSpPr>
          <p:spPr>
            <a:xfrm>
              <a:off x="9953363" y="5675449"/>
              <a:ext cx="983728" cy="258532"/>
            </a:xfrm>
            <a:prstGeom prst="rect">
              <a:avLst/>
            </a:prstGeom>
            <a:noFill/>
            <a:ln>
              <a:noFill/>
            </a:ln>
          </p:spPr>
          <p:txBody>
            <a:bodyPr wrap="square" lIns="0" tIns="91440" rIns="0" bIns="0" anchor="t" anchorCtr="0">
              <a:spAutoFit/>
            </a:bodyPr>
            <a:lstStyle>
              <a:defPPr>
                <a:defRPr lang="en-US"/>
              </a:defPPr>
              <a:lvl1pPr marR="0" lvl="0" indent="0" algn="ctr" defTabSz="1219170" fontAlgn="auto">
                <a:lnSpc>
                  <a:spcPct val="90000"/>
                </a:lnSpc>
                <a:spcBef>
                  <a:spcPts val="0"/>
                </a:spcBef>
                <a:spcAft>
                  <a:spcPts val="0"/>
                </a:spcAft>
                <a:buClrTx/>
                <a:buSzTx/>
                <a:buFontTx/>
                <a:buNone/>
                <a:tabLst/>
                <a:defRPr kumimoji="0" sz="1200" b="1" i="0" u="none" strike="noStrike" kern="0" cap="none" spc="0" normalizeH="0" baseline="0">
                  <a:ln>
                    <a:noFill/>
                  </a:ln>
                  <a:gradFill>
                    <a:gsLst>
                      <a:gs pos="8108">
                        <a:schemeClr val="tx1"/>
                      </a:gs>
                      <a:gs pos="46847">
                        <a:schemeClr val="tx1"/>
                      </a:gs>
                    </a:gsLst>
                    <a:lin ang="5400000" scaled="0"/>
                  </a:gradFill>
                  <a:effectLst/>
                  <a:uLnTx/>
                  <a:uFillTx/>
                  <a:latin typeface="Segoe UI Semibold"/>
                  <a:cs typeface="Arial"/>
                </a:defRPr>
              </a:lvl1p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Arial"/>
                </a:rPr>
                <a:t>CRM</a:t>
              </a:r>
            </a:p>
          </p:txBody>
        </p:sp>
        <p:sp>
          <p:nvSpPr>
            <p:cNvPr id="106" name="Freeform: Shape 105">
              <a:extLst>
                <a:ext uri="{FF2B5EF4-FFF2-40B4-BE49-F238E27FC236}">
                  <a16:creationId xmlns:a16="http://schemas.microsoft.com/office/drawing/2014/main" id="{8662C779-9005-4973-B625-BBE4F2C7F850}"/>
                </a:ext>
              </a:extLst>
            </p:cNvPr>
            <p:cNvSpPr/>
            <p:nvPr/>
          </p:nvSpPr>
          <p:spPr bwMode="auto">
            <a:xfrm>
              <a:off x="1750443" y="2895198"/>
              <a:ext cx="517272" cy="479021"/>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1A1A1A"/>
                </a:solidFill>
                <a:effectLst/>
                <a:uLnTx/>
                <a:uFillTx/>
                <a:latin typeface="Segoe UI"/>
                <a:ea typeface="+mn-ea"/>
                <a:cs typeface="+mn-cs"/>
              </a:endParaRPr>
            </a:p>
          </p:txBody>
        </p:sp>
        <p:cxnSp>
          <p:nvCxnSpPr>
            <p:cNvPr id="107" name="Straight Arrow Connector 106">
              <a:extLst>
                <a:ext uri="{FF2B5EF4-FFF2-40B4-BE49-F238E27FC236}">
                  <a16:creationId xmlns:a16="http://schemas.microsoft.com/office/drawing/2014/main" id="{AF14774A-7060-4BFF-AF59-2D55AB26FAE0}"/>
                </a:ext>
              </a:extLst>
            </p:cNvPr>
            <p:cNvCxnSpPr>
              <a:cxnSpLocks/>
            </p:cNvCxnSpPr>
            <p:nvPr/>
          </p:nvCxnSpPr>
          <p:spPr>
            <a:xfrm>
              <a:off x="2501814" y="5461576"/>
              <a:ext cx="7507222" cy="0"/>
            </a:xfrm>
            <a:prstGeom prst="straightConnector1">
              <a:avLst/>
            </a:prstGeom>
            <a:ln w="15875" cap="rnd">
              <a:solidFill>
                <a:schemeClr val="bg1">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BDEF5E2-3C9D-405D-A013-57B2A29910C4}"/>
                </a:ext>
              </a:extLst>
            </p:cNvPr>
            <p:cNvGrpSpPr/>
            <p:nvPr/>
          </p:nvGrpSpPr>
          <p:grpSpPr>
            <a:xfrm>
              <a:off x="4033236" y="3467278"/>
              <a:ext cx="2265964" cy="843433"/>
              <a:chOff x="4033236" y="3494590"/>
              <a:chExt cx="2265964" cy="843433"/>
            </a:xfrm>
          </p:grpSpPr>
          <p:sp>
            <p:nvSpPr>
              <p:cNvPr id="68" name="Shape 236">
                <a:extLst>
                  <a:ext uri="{FF2B5EF4-FFF2-40B4-BE49-F238E27FC236}">
                    <a16:creationId xmlns:a16="http://schemas.microsoft.com/office/drawing/2014/main" id="{06F6BD34-1A87-4D7E-B89A-8B7B053FD548}"/>
                  </a:ext>
                </a:extLst>
              </p:cNvPr>
              <p:cNvSpPr txBox="1"/>
              <p:nvPr/>
            </p:nvSpPr>
            <p:spPr>
              <a:xfrm>
                <a:off x="4354511" y="4079491"/>
                <a:ext cx="1623414" cy="258532"/>
              </a:xfrm>
              <a:prstGeom prst="rect">
                <a:avLst/>
              </a:prstGeom>
              <a:noFill/>
              <a:ln>
                <a:noFill/>
              </a:ln>
            </p:spPr>
            <p:txBody>
              <a:bodyPr wrap="square" lIns="0" tIns="91440" rIns="0" bIns="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Arial"/>
                  </a:rPr>
                  <a:t>Cognitive Services</a:t>
                </a:r>
                <a:endPar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Arial"/>
                </a:endParaRPr>
              </a:p>
            </p:txBody>
          </p:sp>
          <p:grpSp>
            <p:nvGrpSpPr>
              <p:cNvPr id="8" name="Group 7">
                <a:extLst>
                  <a:ext uri="{FF2B5EF4-FFF2-40B4-BE49-F238E27FC236}">
                    <a16:creationId xmlns:a16="http://schemas.microsoft.com/office/drawing/2014/main" id="{2381D99F-CEF4-43E2-A2E8-78C07441848E}"/>
                  </a:ext>
                </a:extLst>
              </p:cNvPr>
              <p:cNvGrpSpPr/>
              <p:nvPr/>
            </p:nvGrpSpPr>
            <p:grpSpPr>
              <a:xfrm>
                <a:off x="4033236" y="3494590"/>
                <a:ext cx="2265964" cy="584424"/>
                <a:chOff x="-4999544" y="4914815"/>
                <a:chExt cx="3932744" cy="1014310"/>
              </a:xfrm>
            </p:grpSpPr>
            <p:sp>
              <p:nvSpPr>
                <p:cNvPr id="7" name="Rectangle 6">
                  <a:extLst>
                    <a:ext uri="{FF2B5EF4-FFF2-40B4-BE49-F238E27FC236}">
                      <a16:creationId xmlns:a16="http://schemas.microsoft.com/office/drawing/2014/main" id="{59A6B347-2FE6-487C-B3F6-FAFAEEE7B301}"/>
                    </a:ext>
                  </a:extLst>
                </p:cNvPr>
                <p:cNvSpPr/>
                <p:nvPr/>
              </p:nvSpPr>
              <p:spPr bwMode="auto">
                <a:xfrm>
                  <a:off x="-4999544" y="4914815"/>
                  <a:ext cx="3932744" cy="1014310"/>
                </a:xfrm>
                <a:prstGeom prst="rect">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err="1">
                    <a:ln>
                      <a:noFill/>
                    </a:ln>
                    <a:gradFill>
                      <a:gsLst>
                        <a:gs pos="7207">
                          <a:srgbClr val="1A1A1A"/>
                        </a:gs>
                        <a:gs pos="22523">
                          <a:srgbClr val="1A1A1A"/>
                        </a:gs>
                      </a:gsLst>
                      <a:lin ang="5400000" scaled="0"/>
                    </a:gradFill>
                    <a:effectLst/>
                    <a:uLnTx/>
                    <a:uFillTx/>
                    <a:latin typeface="Segoe UI Semibold"/>
                    <a:ea typeface="+mn-ea"/>
                    <a:cs typeface="+mn-cs"/>
                  </a:endParaRPr>
                </a:p>
              </p:txBody>
            </p:sp>
            <p:sp>
              <p:nvSpPr>
                <p:cNvPr id="105" name="TextBox 104">
                  <a:extLst>
                    <a:ext uri="{FF2B5EF4-FFF2-40B4-BE49-F238E27FC236}">
                      <a16:creationId xmlns:a16="http://schemas.microsoft.com/office/drawing/2014/main" id="{FB33A3AA-295A-4D6A-8AA2-119AEA5A697F}"/>
                    </a:ext>
                  </a:extLst>
                </p:cNvPr>
                <p:cNvSpPr txBox="1"/>
                <p:nvPr/>
              </p:nvSpPr>
              <p:spPr>
                <a:xfrm>
                  <a:off x="-4891593" y="5579369"/>
                  <a:ext cx="914400" cy="168264"/>
                </a:xfrm>
                <a:prstGeom prst="rect">
                  <a:avLst/>
                </a:prstGeom>
                <a:noFill/>
              </p:spPr>
              <p:txBody>
                <a:bodyPr wrap="square" lIns="0" tIns="0" rIns="0" bIns="0" rtlCol="0">
                  <a:spAutoFit/>
                </a:bodyPr>
                <a:lstStyle/>
                <a:p>
                  <a:pPr marL="0" marR="0" lvl="0" indent="0" algn="ctr" defTabSz="699111" rtl="0" eaLnBrk="1" fontAlgn="auto" latinLnBrk="0" hangingPunct="1">
                    <a:lnSpc>
                      <a:spcPct val="90000"/>
                    </a:lnSpc>
                    <a:spcBef>
                      <a:spcPts val="900"/>
                    </a:spcBef>
                    <a:spcAft>
                      <a:spcPts val="900"/>
                    </a:spcAft>
                    <a:buClrTx/>
                    <a:buSzTx/>
                    <a:buFontTx/>
                    <a:buNone/>
                    <a:tabLst/>
                    <a:defRPr/>
                  </a:pPr>
                  <a:r>
                    <a:rPr kumimoji="0" lang="en-US" sz="700" b="0" i="0" u="none" strike="noStrike" kern="0" cap="none" spc="0" normalizeH="0" baseline="0" noProof="0" dirty="0">
                      <a:ln w="3175">
                        <a:noFill/>
                      </a:ln>
                      <a:gradFill>
                        <a:gsLst>
                          <a:gs pos="46847">
                            <a:srgbClr val="FFFFFF"/>
                          </a:gs>
                          <a:gs pos="78000">
                            <a:srgbClr val="FFFFFF"/>
                          </a:gs>
                        </a:gsLst>
                        <a:lin ang="5400000" scaled="0"/>
                      </a:gradFill>
                      <a:effectLst/>
                      <a:uLnTx/>
                      <a:uFillTx/>
                      <a:latin typeface="Segoe UI Semibold"/>
                      <a:ea typeface="+mn-ea"/>
                      <a:cs typeface="Segoe UI" panose="020B0502040204020203" pitchFamily="34" charset="0"/>
                    </a:rPr>
                    <a:t>Vision</a:t>
                  </a:r>
                </a:p>
              </p:txBody>
            </p:sp>
            <p:sp>
              <p:nvSpPr>
                <p:cNvPr id="108" name="TextBox 107">
                  <a:extLst>
                    <a:ext uri="{FF2B5EF4-FFF2-40B4-BE49-F238E27FC236}">
                      <a16:creationId xmlns:a16="http://schemas.microsoft.com/office/drawing/2014/main" id="{43352AE7-061F-43E7-919E-DB1F9239B114}"/>
                    </a:ext>
                  </a:extLst>
                </p:cNvPr>
                <p:cNvSpPr txBox="1"/>
                <p:nvPr/>
              </p:nvSpPr>
              <p:spPr>
                <a:xfrm>
                  <a:off x="-3957446" y="5579369"/>
                  <a:ext cx="914400" cy="168264"/>
                </a:xfrm>
                <a:prstGeom prst="rect">
                  <a:avLst/>
                </a:prstGeom>
                <a:noFill/>
              </p:spPr>
              <p:txBody>
                <a:bodyPr wrap="square" lIns="0" tIns="0" rIns="0" bIns="0" rtlCol="0">
                  <a:spAutoFit/>
                </a:bodyPr>
                <a:lstStyle/>
                <a:p>
                  <a:pPr marL="0" marR="0" lvl="0" indent="0" algn="ctr" defTabSz="699111" rtl="0" eaLnBrk="1" fontAlgn="auto" latinLnBrk="0" hangingPunct="1">
                    <a:lnSpc>
                      <a:spcPct val="90000"/>
                    </a:lnSpc>
                    <a:spcBef>
                      <a:spcPts val="900"/>
                    </a:spcBef>
                    <a:spcAft>
                      <a:spcPts val="900"/>
                    </a:spcAft>
                    <a:buClrTx/>
                    <a:buSzTx/>
                    <a:buFontTx/>
                    <a:buNone/>
                    <a:tabLst/>
                    <a:defRPr/>
                  </a:pPr>
                  <a:r>
                    <a:rPr kumimoji="0" lang="en-US" sz="700" b="0" i="0" u="none" strike="noStrike" kern="0" cap="none" spc="0" normalizeH="0" baseline="0" noProof="0" dirty="0">
                      <a:ln w="3175">
                        <a:noFill/>
                      </a:ln>
                      <a:gradFill>
                        <a:gsLst>
                          <a:gs pos="46847">
                            <a:srgbClr val="FFFFFF"/>
                          </a:gs>
                          <a:gs pos="78000">
                            <a:srgbClr val="FFFFFF"/>
                          </a:gs>
                        </a:gsLst>
                        <a:lin ang="5400000" scaled="0"/>
                      </a:gradFill>
                      <a:effectLst/>
                      <a:uLnTx/>
                      <a:uFillTx/>
                      <a:latin typeface="Segoe UI Semibold"/>
                      <a:ea typeface="+mn-ea"/>
                      <a:cs typeface="Segoe UI" panose="020B0502040204020203" pitchFamily="34" charset="0"/>
                    </a:rPr>
                    <a:t>Speech</a:t>
                  </a:r>
                </a:p>
              </p:txBody>
            </p:sp>
            <p:sp>
              <p:nvSpPr>
                <p:cNvPr id="109" name="TextBox 108">
                  <a:extLst>
                    <a:ext uri="{FF2B5EF4-FFF2-40B4-BE49-F238E27FC236}">
                      <a16:creationId xmlns:a16="http://schemas.microsoft.com/office/drawing/2014/main" id="{156ACC16-CBEB-46C6-A8DA-B6656D495B59}"/>
                    </a:ext>
                  </a:extLst>
                </p:cNvPr>
                <p:cNvSpPr txBox="1"/>
                <p:nvPr/>
              </p:nvSpPr>
              <p:spPr>
                <a:xfrm>
                  <a:off x="-3023298" y="5579369"/>
                  <a:ext cx="914400" cy="168264"/>
                </a:xfrm>
                <a:prstGeom prst="rect">
                  <a:avLst/>
                </a:prstGeom>
                <a:noFill/>
              </p:spPr>
              <p:txBody>
                <a:bodyPr wrap="square" lIns="0" tIns="0" rIns="0" bIns="0" rtlCol="0">
                  <a:spAutoFit/>
                </a:bodyPr>
                <a:lstStyle/>
                <a:p>
                  <a:pPr marL="0" marR="0" lvl="0" indent="0" algn="ctr" defTabSz="699111" rtl="0" eaLnBrk="1" fontAlgn="auto" latinLnBrk="0" hangingPunct="1">
                    <a:lnSpc>
                      <a:spcPct val="90000"/>
                    </a:lnSpc>
                    <a:spcBef>
                      <a:spcPts val="900"/>
                    </a:spcBef>
                    <a:spcAft>
                      <a:spcPts val="900"/>
                    </a:spcAft>
                    <a:buClrTx/>
                    <a:buSzTx/>
                    <a:buFontTx/>
                    <a:buNone/>
                    <a:tabLst/>
                    <a:defRPr/>
                  </a:pPr>
                  <a:r>
                    <a:rPr kumimoji="0" lang="en-US" sz="700" b="0" i="0" u="none" strike="noStrike" kern="0" cap="none" spc="0" normalizeH="0" baseline="0" noProof="0" dirty="0">
                      <a:ln w="3175">
                        <a:noFill/>
                      </a:ln>
                      <a:gradFill>
                        <a:gsLst>
                          <a:gs pos="46847">
                            <a:srgbClr val="FFFFFF"/>
                          </a:gs>
                          <a:gs pos="78000">
                            <a:srgbClr val="FFFFFF"/>
                          </a:gs>
                        </a:gsLst>
                        <a:lin ang="5400000" scaled="0"/>
                      </a:gradFill>
                      <a:effectLst/>
                      <a:uLnTx/>
                      <a:uFillTx/>
                      <a:latin typeface="Segoe UI Semibold"/>
                      <a:ea typeface="+mn-ea"/>
                      <a:cs typeface="Segoe UI" panose="020B0502040204020203" pitchFamily="34" charset="0"/>
                    </a:rPr>
                    <a:t>Language</a:t>
                  </a:r>
                </a:p>
              </p:txBody>
            </p:sp>
            <p:sp>
              <p:nvSpPr>
                <p:cNvPr id="110" name="TextBox 109">
                  <a:extLst>
                    <a:ext uri="{FF2B5EF4-FFF2-40B4-BE49-F238E27FC236}">
                      <a16:creationId xmlns:a16="http://schemas.microsoft.com/office/drawing/2014/main" id="{08B09032-060E-491D-8C1D-B33A94F03C18}"/>
                    </a:ext>
                  </a:extLst>
                </p:cNvPr>
                <p:cNvSpPr txBox="1"/>
                <p:nvPr/>
              </p:nvSpPr>
              <p:spPr>
                <a:xfrm>
                  <a:off x="-2089149" y="5579369"/>
                  <a:ext cx="914400" cy="168264"/>
                </a:xfrm>
                <a:prstGeom prst="rect">
                  <a:avLst/>
                </a:prstGeom>
                <a:noFill/>
              </p:spPr>
              <p:txBody>
                <a:bodyPr wrap="square" lIns="0" tIns="0" rIns="0" bIns="0" rtlCol="0">
                  <a:spAutoFit/>
                </a:bodyPr>
                <a:lstStyle/>
                <a:p>
                  <a:pPr marL="0" marR="0" lvl="0" indent="0" algn="ctr" defTabSz="699111" rtl="0" eaLnBrk="1" fontAlgn="auto" latinLnBrk="0" hangingPunct="1">
                    <a:lnSpc>
                      <a:spcPct val="90000"/>
                    </a:lnSpc>
                    <a:spcBef>
                      <a:spcPts val="900"/>
                    </a:spcBef>
                    <a:spcAft>
                      <a:spcPts val="900"/>
                    </a:spcAft>
                    <a:buClrTx/>
                    <a:buSzTx/>
                    <a:buFontTx/>
                    <a:buNone/>
                    <a:tabLst/>
                    <a:defRPr/>
                  </a:pPr>
                  <a:r>
                    <a:rPr kumimoji="0" lang="en-US" sz="700" b="0" i="0" u="none" strike="noStrike" kern="0" cap="none" spc="0" normalizeH="0" baseline="0" noProof="0" dirty="0">
                      <a:ln w="3175">
                        <a:noFill/>
                      </a:ln>
                      <a:gradFill>
                        <a:gsLst>
                          <a:gs pos="46847">
                            <a:srgbClr val="FFFFFF"/>
                          </a:gs>
                          <a:gs pos="78000">
                            <a:srgbClr val="FFFFFF"/>
                          </a:gs>
                        </a:gsLst>
                        <a:lin ang="5400000" scaled="0"/>
                      </a:gradFill>
                      <a:effectLst/>
                      <a:uLnTx/>
                      <a:uFillTx/>
                      <a:latin typeface="Segoe UI Semibold"/>
                      <a:ea typeface="+mn-ea"/>
                      <a:cs typeface="Segoe UI" panose="020B0502040204020203" pitchFamily="34" charset="0"/>
                    </a:rPr>
                    <a:t>Search</a:t>
                  </a:r>
                </a:p>
              </p:txBody>
            </p:sp>
            <p:sp>
              <p:nvSpPr>
                <p:cNvPr id="115" name="Eye" title="Icon of an eye">
                  <a:extLst>
                    <a:ext uri="{FF2B5EF4-FFF2-40B4-BE49-F238E27FC236}">
                      <a16:creationId xmlns:a16="http://schemas.microsoft.com/office/drawing/2014/main" id="{D4CAB3EE-69BE-4250-87E1-D9923D2A6344}"/>
                    </a:ext>
                  </a:extLst>
                </p:cNvPr>
                <p:cNvSpPr>
                  <a:spLocks noChangeAspect="1" noEditPoints="1"/>
                </p:cNvSpPr>
                <p:nvPr/>
              </p:nvSpPr>
              <p:spPr bwMode="auto">
                <a:xfrm>
                  <a:off x="-4640134" y="5179135"/>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Characters_E8C1" title="Icon of the letter A and a letter in another language">
                  <a:extLst>
                    <a:ext uri="{FF2B5EF4-FFF2-40B4-BE49-F238E27FC236}">
                      <a16:creationId xmlns:a16="http://schemas.microsoft.com/office/drawing/2014/main" id="{F957F7DD-72F1-4A4D-B8FA-95031AFBC8BF}"/>
                    </a:ext>
                  </a:extLst>
                </p:cNvPr>
                <p:cNvSpPr>
                  <a:spLocks noChangeAspect="1" noEditPoints="1"/>
                </p:cNvSpPr>
                <p:nvPr/>
              </p:nvSpPr>
              <p:spPr bwMode="auto">
                <a:xfrm>
                  <a:off x="-2732437" y="5121150"/>
                  <a:ext cx="332678" cy="34316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bg1"/>
                </a:solidFill>
                <a:ln cap="sq">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7" name="Microsoft_E720" title="Icon of a microphone">
                  <a:extLst>
                    <a:ext uri="{FF2B5EF4-FFF2-40B4-BE49-F238E27FC236}">
                      <a16:creationId xmlns:a16="http://schemas.microsoft.com/office/drawing/2014/main" id="{D6486A31-8D56-4E9C-A5C7-ECF6AA862706}"/>
                    </a:ext>
                  </a:extLst>
                </p:cNvPr>
                <p:cNvSpPr>
                  <a:spLocks noChangeAspect="1" noEditPoints="1"/>
                </p:cNvSpPr>
                <p:nvPr/>
              </p:nvSpPr>
              <p:spPr bwMode="auto">
                <a:xfrm>
                  <a:off x="-3600957" y="5141588"/>
                  <a:ext cx="201423" cy="30228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magnify" title="Icon of a magnifying glass">
                  <a:extLst>
                    <a:ext uri="{FF2B5EF4-FFF2-40B4-BE49-F238E27FC236}">
                      <a16:creationId xmlns:a16="http://schemas.microsoft.com/office/drawing/2014/main" id="{E9560047-EB04-4378-9303-E07ED939B3C3}"/>
                    </a:ext>
                  </a:extLst>
                </p:cNvPr>
                <p:cNvSpPr>
                  <a:spLocks noChangeAspect="1" noEditPoints="1"/>
                </p:cNvSpPr>
                <p:nvPr/>
              </p:nvSpPr>
              <p:spPr bwMode="auto">
                <a:xfrm flipH="1">
                  <a:off x="-1786035" y="5139499"/>
                  <a:ext cx="308170" cy="30228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sp>
          <p:nvSpPr>
            <p:cNvPr id="124" name="GenericApp_EB3B" title="Icon of an app window">
              <a:extLst>
                <a:ext uri="{FF2B5EF4-FFF2-40B4-BE49-F238E27FC236}">
                  <a16:creationId xmlns:a16="http://schemas.microsoft.com/office/drawing/2014/main" id="{53DD666E-35D6-4E24-8830-01DF779B63C7}"/>
                </a:ext>
              </a:extLst>
            </p:cNvPr>
            <p:cNvSpPr>
              <a:spLocks noChangeAspect="1" noEditPoints="1"/>
            </p:cNvSpPr>
            <p:nvPr/>
          </p:nvSpPr>
          <p:spPr bwMode="auto">
            <a:xfrm>
              <a:off x="10168730" y="2884848"/>
              <a:ext cx="552994" cy="44257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78451056-5340-4D58-8A86-17350AD69C11}"/>
                </a:ext>
              </a:extLst>
            </p:cNvPr>
            <p:cNvGrpSpPr>
              <a:grpSpLocks noChangeAspect="1"/>
            </p:cNvGrpSpPr>
            <p:nvPr/>
          </p:nvGrpSpPr>
          <p:grpSpPr>
            <a:xfrm>
              <a:off x="10168730" y="5211716"/>
              <a:ext cx="552994" cy="442570"/>
              <a:chOff x="10111422" y="4621177"/>
              <a:chExt cx="457020" cy="365760"/>
            </a:xfrm>
          </p:grpSpPr>
          <p:sp>
            <p:nvSpPr>
              <p:cNvPr id="125" name="graph_4" title="Icon of a pie chart">
                <a:extLst>
                  <a:ext uri="{FF2B5EF4-FFF2-40B4-BE49-F238E27FC236}">
                    <a16:creationId xmlns:a16="http://schemas.microsoft.com/office/drawing/2014/main" id="{088E9714-7014-4647-9694-071D857EC4B3}"/>
                  </a:ext>
                </a:extLst>
              </p:cNvPr>
              <p:cNvSpPr>
                <a:spLocks noChangeAspect="1" noEditPoints="1"/>
              </p:cNvSpPr>
              <p:nvPr/>
            </p:nvSpPr>
            <p:spPr bwMode="auto">
              <a:xfrm>
                <a:off x="10254264" y="4761604"/>
                <a:ext cx="171337" cy="17063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Browser" title="Icon of a browser window">
                <a:extLst>
                  <a:ext uri="{FF2B5EF4-FFF2-40B4-BE49-F238E27FC236}">
                    <a16:creationId xmlns:a16="http://schemas.microsoft.com/office/drawing/2014/main" id="{45C3C3A7-70EE-4DAB-98F0-C6C330FDD59A}"/>
                  </a:ext>
                </a:extLst>
              </p:cNvPr>
              <p:cNvSpPr>
                <a:spLocks noChangeAspect="1" noEditPoints="1"/>
              </p:cNvSpPr>
              <p:nvPr/>
            </p:nvSpPr>
            <p:spPr bwMode="auto">
              <a:xfrm>
                <a:off x="10111422" y="4621177"/>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78" name="Shape 248">
              <a:extLst>
                <a:ext uri="{FF2B5EF4-FFF2-40B4-BE49-F238E27FC236}">
                  <a16:creationId xmlns:a16="http://schemas.microsoft.com/office/drawing/2014/main" id="{4F1F3F9C-446E-4F8A-8EC8-12EEDDBD1550}"/>
                </a:ext>
              </a:extLst>
            </p:cNvPr>
            <p:cNvSpPr txBox="1"/>
            <p:nvPr/>
          </p:nvSpPr>
          <p:spPr>
            <a:xfrm>
              <a:off x="4660194" y="5060974"/>
              <a:ext cx="1012049" cy="258532"/>
            </a:xfrm>
            <a:prstGeom prst="rect">
              <a:avLst/>
            </a:prstGeom>
            <a:noFill/>
            <a:ln>
              <a:noFill/>
            </a:ln>
          </p:spPr>
          <p:txBody>
            <a:bodyPr wrap="square" lIns="0" tIns="91440" rIns="0" bIns="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Arial"/>
                </a:rPr>
                <a:t>Bot Service</a:t>
              </a:r>
              <a:endParaRPr kumimoji="0" lang="en" sz="1200" b="1" i="0" u="none" strike="noStrike" kern="0" cap="none" spc="0" normalizeH="0" baseline="0" noProof="0" dirty="0">
                <a:ln>
                  <a:noFill/>
                </a:ln>
                <a:gradFill>
                  <a:gsLst>
                    <a:gs pos="8108">
                      <a:srgbClr val="1A1A1A"/>
                    </a:gs>
                    <a:gs pos="46847">
                      <a:srgbClr val="1A1A1A"/>
                    </a:gs>
                  </a:gsLst>
                  <a:lin ang="5400000" scaled="0"/>
                </a:gradFill>
                <a:effectLst/>
                <a:uLnTx/>
                <a:uFillTx/>
                <a:latin typeface="Segoe UI Semibold"/>
                <a:ea typeface="+mn-ea"/>
                <a:cs typeface="Segoe UI Semibold" panose="020B0702040204020203" pitchFamily="34" charset="0"/>
                <a:sym typeface="Arial"/>
              </a:endParaRPr>
            </a:p>
          </p:txBody>
        </p:sp>
        <p:sp>
          <p:nvSpPr>
            <p:cNvPr id="128" name="bot_3" title="Icon of two chevron brackets with two dots between them">
              <a:extLst>
                <a:ext uri="{FF2B5EF4-FFF2-40B4-BE49-F238E27FC236}">
                  <a16:creationId xmlns:a16="http://schemas.microsoft.com/office/drawing/2014/main" id="{83AF7407-6AC1-41E5-A25F-7B7F7D9BA865}"/>
                </a:ext>
              </a:extLst>
            </p:cNvPr>
            <p:cNvSpPr>
              <a:spLocks noChangeAspect="1" noEditPoints="1"/>
            </p:cNvSpPr>
            <p:nvPr/>
          </p:nvSpPr>
          <p:spPr bwMode="auto">
            <a:xfrm>
              <a:off x="4957951" y="4756776"/>
              <a:ext cx="416535" cy="298864"/>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Database_EFC7" title="Icon of a cylinder">
              <a:extLst>
                <a:ext uri="{FF2B5EF4-FFF2-40B4-BE49-F238E27FC236}">
                  <a16:creationId xmlns:a16="http://schemas.microsoft.com/office/drawing/2014/main" id="{00C31A39-4A83-4880-AD5F-071C2B082CF6}"/>
                </a:ext>
              </a:extLst>
            </p:cNvPr>
            <p:cNvSpPr>
              <a:spLocks noChangeAspect="1" noEditPoints="1"/>
            </p:cNvSpPr>
            <p:nvPr/>
          </p:nvSpPr>
          <p:spPr bwMode="auto">
            <a:xfrm>
              <a:off x="1850798" y="522726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3" name="Rectangle 152">
            <a:extLst>
              <a:ext uri="{FF2B5EF4-FFF2-40B4-BE49-F238E27FC236}">
                <a16:creationId xmlns:a16="http://schemas.microsoft.com/office/drawing/2014/main" id="{E07C0BAD-AF19-4AA3-8445-6371BDE580F4}"/>
              </a:ext>
            </a:extLst>
          </p:cNvPr>
          <p:cNvSpPr/>
          <p:nvPr/>
        </p:nvSpPr>
        <p:spPr bwMode="auto">
          <a:xfrm>
            <a:off x="1619250" y="7366626"/>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154" name="Rectangle 153">
            <a:extLst>
              <a:ext uri="{FF2B5EF4-FFF2-40B4-BE49-F238E27FC236}">
                <a16:creationId xmlns:a16="http://schemas.microsoft.com/office/drawing/2014/main" id="{1A3283F0-E2E7-4C99-BB2A-F5B4FD750BDD}"/>
              </a:ext>
            </a:extLst>
          </p:cNvPr>
          <p:cNvSpPr/>
          <p:nvPr/>
        </p:nvSpPr>
        <p:spPr bwMode="auto">
          <a:xfrm>
            <a:off x="4914773" y="7419966"/>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155" name="Rectangle 154">
            <a:extLst>
              <a:ext uri="{FF2B5EF4-FFF2-40B4-BE49-F238E27FC236}">
                <a16:creationId xmlns:a16="http://schemas.microsoft.com/office/drawing/2014/main" id="{36FEC4B2-55EF-4400-9ECB-8A151020FBBB}"/>
              </a:ext>
            </a:extLst>
          </p:cNvPr>
          <p:cNvSpPr/>
          <p:nvPr/>
        </p:nvSpPr>
        <p:spPr bwMode="auto">
          <a:xfrm>
            <a:off x="8205129" y="7366626"/>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156" name="Title 1">
            <a:extLst>
              <a:ext uri="{FF2B5EF4-FFF2-40B4-BE49-F238E27FC236}">
                <a16:creationId xmlns:a16="http://schemas.microsoft.com/office/drawing/2014/main" id="{957D440C-9757-4C48-ABBC-9A136F0E9448}"/>
              </a:ext>
            </a:extLst>
          </p:cNvPr>
          <p:cNvSpPr txBox="1">
            <a:spLocks/>
          </p:cNvSpPr>
          <p:nvPr/>
        </p:nvSpPr>
        <p:spPr>
          <a:xfrm>
            <a:off x="587375" y="-119420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Tree>
    <p:extLst>
      <p:ext uri="{BB962C8B-B14F-4D97-AF65-F5344CB8AC3E}">
        <p14:creationId xmlns:p14="http://schemas.microsoft.com/office/powerpoint/2010/main" val="232237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par>
                                <p:cTn id="13" presetID="63" presetClass="path" presetSubtype="0" decel="100000" fill="hold" nodeType="withEffect">
                                  <p:stCondLst>
                                    <p:cond delay="100"/>
                                  </p:stCondLst>
                                  <p:childTnLst>
                                    <p:animMotion origin="layout" path="M 2.08333E-6 1.85185E-6 L -0.00052 0.07106 " pathEditMode="relative" rAng="0" ptsTypes="AA">
                                      <p:cBhvr>
                                        <p:cTn id="14" dur="500" spd="-100000" fill="hold"/>
                                        <p:tgtEl>
                                          <p:spTgt spid="23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Cognitive Services capabilities</a:t>
            </a:r>
            <a:br>
              <a:rPr lang="en-US" dirty="0"/>
            </a:br>
            <a:r>
              <a:rPr lang="en-US" sz="2400" dirty="0"/>
              <a:t>Infuse your apps, websites, and bots with human-like intelligence</a:t>
            </a:r>
            <a:br>
              <a:rPr lang="en-US" sz="2400" dirty="0"/>
            </a:br>
            <a:endParaRPr lang="en-US" sz="2400" dirty="0"/>
          </a:p>
        </p:txBody>
      </p:sp>
      <p:grpSp>
        <p:nvGrpSpPr>
          <p:cNvPr id="26" name="Group 25">
            <a:extLst>
              <a:ext uri="{FF2B5EF4-FFF2-40B4-BE49-F238E27FC236}">
                <a16:creationId xmlns:a16="http://schemas.microsoft.com/office/drawing/2014/main" id="{40AAB68D-06DF-43C6-904A-C4854800A4B4}"/>
              </a:ext>
            </a:extLst>
          </p:cNvPr>
          <p:cNvGrpSpPr/>
          <p:nvPr/>
        </p:nvGrpSpPr>
        <p:grpSpPr>
          <a:xfrm>
            <a:off x="270944" y="1681532"/>
            <a:ext cx="2312496" cy="4731968"/>
            <a:chOff x="270944" y="1681532"/>
            <a:chExt cx="2312496" cy="4731968"/>
          </a:xfrm>
        </p:grpSpPr>
        <p:grpSp>
          <p:nvGrpSpPr>
            <p:cNvPr id="9" name="Group 8">
              <a:extLst>
                <a:ext uri="{FF2B5EF4-FFF2-40B4-BE49-F238E27FC236}">
                  <a16:creationId xmlns:a16="http://schemas.microsoft.com/office/drawing/2014/main" id="{9442733C-C85B-49CD-9E36-0DD3D131DF47}"/>
                </a:ext>
              </a:extLst>
            </p:cNvPr>
            <p:cNvGrpSpPr/>
            <p:nvPr/>
          </p:nvGrpSpPr>
          <p:grpSpPr>
            <a:xfrm>
              <a:off x="467072" y="1681532"/>
              <a:ext cx="1920240" cy="4731968"/>
              <a:chOff x="467072" y="1681532"/>
              <a:chExt cx="1920240" cy="4731968"/>
            </a:xfrm>
          </p:grpSpPr>
          <p:sp>
            <p:nvSpPr>
              <p:cNvPr id="164" name="Freeform 78">
                <a:extLst>
                  <a:ext uri="{FF2B5EF4-FFF2-40B4-BE49-F238E27FC236}">
                    <a16:creationId xmlns:a16="http://schemas.microsoft.com/office/drawing/2014/main" id="{D273B513-3A39-4E13-AB15-DD366EC0D11E}"/>
                  </a:ext>
                </a:extLst>
              </p:cNvPr>
              <p:cNvSpPr/>
              <p:nvPr/>
            </p:nvSpPr>
            <p:spPr bwMode="auto">
              <a:xfrm>
                <a:off x="46707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Object, scene, and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activity detection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Face recognition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identification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Celebrity and landmark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Emotion recognition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and handwriting recognition (OCR)</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Video metadata, audio,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keyframe extraction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content moderation </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image recognition</a:t>
                </a:r>
              </a:p>
            </p:txBody>
          </p:sp>
          <p:grpSp>
            <p:nvGrpSpPr>
              <p:cNvPr id="2" name="Group 1">
                <a:extLst>
                  <a:ext uri="{FF2B5EF4-FFF2-40B4-BE49-F238E27FC236}">
                    <a16:creationId xmlns:a16="http://schemas.microsoft.com/office/drawing/2014/main" id="{66FF674B-2966-427E-B758-5438E681AF7E}"/>
                  </a:ext>
                </a:extLst>
              </p:cNvPr>
              <p:cNvGrpSpPr>
                <a:grpSpLocks noChangeAspect="1"/>
              </p:cNvGrpSpPr>
              <p:nvPr/>
            </p:nvGrpSpPr>
            <p:grpSpPr>
              <a:xfrm>
                <a:off x="1045989" y="1681532"/>
                <a:ext cx="768870" cy="767564"/>
                <a:chOff x="1060458" y="1629609"/>
                <a:chExt cx="841248" cy="839818"/>
              </a:xfrm>
            </p:grpSpPr>
            <p:sp>
              <p:nvSpPr>
                <p:cNvPr id="4" name="Oval 3">
                  <a:extLst>
                    <a:ext uri="{FF2B5EF4-FFF2-40B4-BE49-F238E27FC236}">
                      <a16:creationId xmlns:a16="http://schemas.microsoft.com/office/drawing/2014/main" id="{EBF35B50-D681-49F2-B65C-D0A7072F98CA}"/>
                    </a:ext>
                  </a:extLst>
                </p:cNvPr>
                <p:cNvSpPr/>
                <p:nvPr/>
              </p:nvSpPr>
              <p:spPr bwMode="auto">
                <a:xfrm>
                  <a:off x="1060458"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4" name="Picture 73">
                  <a:extLst>
                    <a:ext uri="{FF2B5EF4-FFF2-40B4-BE49-F238E27FC236}">
                      <a16:creationId xmlns:a16="http://schemas.microsoft.com/office/drawing/2014/main" id="{2DBAA6C0-8E44-42A9-9D6A-EE3F1AAD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610" y="1768035"/>
                  <a:ext cx="558945" cy="562966"/>
                </a:xfrm>
                <a:prstGeom prst="rect">
                  <a:avLst/>
                </a:prstGeom>
              </p:spPr>
            </p:pic>
          </p:grpSp>
        </p:grpSp>
        <p:sp>
          <p:nvSpPr>
            <p:cNvPr id="64" name="TextBox 63">
              <a:extLst>
                <a:ext uri="{FF2B5EF4-FFF2-40B4-BE49-F238E27FC236}">
                  <a16:creationId xmlns:a16="http://schemas.microsoft.com/office/drawing/2014/main" id="{115B3D08-9415-4330-B16C-D013F0C7EC89}"/>
                </a:ext>
              </a:extLst>
            </p:cNvPr>
            <p:cNvSpPr txBox="1"/>
            <p:nvPr/>
          </p:nvSpPr>
          <p:spPr>
            <a:xfrm>
              <a:off x="27094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grpSp>
      <p:grpSp>
        <p:nvGrpSpPr>
          <p:cNvPr id="28" name="Group 27">
            <a:extLst>
              <a:ext uri="{FF2B5EF4-FFF2-40B4-BE49-F238E27FC236}">
                <a16:creationId xmlns:a16="http://schemas.microsoft.com/office/drawing/2014/main" id="{F841D726-86F0-4C72-8EBC-6F05FEA94A26}"/>
              </a:ext>
            </a:extLst>
          </p:cNvPr>
          <p:cNvGrpSpPr/>
          <p:nvPr/>
        </p:nvGrpSpPr>
        <p:grpSpPr>
          <a:xfrm>
            <a:off x="4948635" y="1681532"/>
            <a:ext cx="2331135" cy="4724582"/>
            <a:chOff x="4948635" y="1681532"/>
            <a:chExt cx="2331135" cy="4724582"/>
          </a:xfrm>
        </p:grpSpPr>
        <p:grpSp>
          <p:nvGrpSpPr>
            <p:cNvPr id="11" name="Group 10">
              <a:extLst>
                <a:ext uri="{FF2B5EF4-FFF2-40B4-BE49-F238E27FC236}">
                  <a16:creationId xmlns:a16="http://schemas.microsoft.com/office/drawing/2014/main" id="{9F56DBD0-BE2A-4959-B2E2-42E83F400E05}"/>
                </a:ext>
              </a:extLst>
            </p:cNvPr>
            <p:cNvGrpSpPr/>
            <p:nvPr/>
          </p:nvGrpSpPr>
          <p:grpSpPr>
            <a:xfrm>
              <a:off x="4948635" y="1681532"/>
              <a:ext cx="2135007" cy="4724582"/>
              <a:chOff x="4948635" y="1681532"/>
              <a:chExt cx="2135007" cy="4724582"/>
            </a:xfrm>
          </p:grpSpPr>
          <p:cxnSp>
            <p:nvCxnSpPr>
              <p:cNvPr id="101" name="Straight Connector 100">
                <a:extLst>
                  <a:ext uri="{FF2B5EF4-FFF2-40B4-BE49-F238E27FC236}">
                    <a16:creationId xmlns:a16="http://schemas.microsoft.com/office/drawing/2014/main" id="{A76BB534-D9C6-43A4-95D7-3AFA678C3588}"/>
                  </a:ext>
                </a:extLst>
              </p:cNvPr>
              <p:cNvCxnSpPr>
                <a:cxnSpLocks/>
              </p:cNvCxnSpPr>
              <p:nvPr/>
            </p:nvCxnSpPr>
            <p:spPr>
              <a:xfrm>
                <a:off x="4948635"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Freeform 118">
                <a:extLst>
                  <a:ext uri="{FF2B5EF4-FFF2-40B4-BE49-F238E27FC236}">
                    <a16:creationId xmlns:a16="http://schemas.microsoft.com/office/drawing/2014/main" id="{CB8FAE7F-4435-4991-80E8-33BE77D49CDE}"/>
                  </a:ext>
                </a:extLst>
              </p:cNvPr>
              <p:cNvSpPr/>
              <p:nvPr/>
            </p:nvSpPr>
            <p:spPr bwMode="auto">
              <a:xfrm>
                <a:off x="5163402"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Language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sentiment analysis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Key phrase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Entity recognition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Spell checking</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Explicit or offensive text content moderation, PII detection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text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Contextual language understanding</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lang="en-US" sz="1100" kern="0" dirty="0">
                    <a:gradFill>
                      <a:gsLst>
                        <a:gs pos="1250">
                          <a:srgbClr val="1A1A1A"/>
                        </a:gs>
                        <a:gs pos="100000">
                          <a:srgbClr val="1A1A1A"/>
                        </a:gs>
                      </a:gsLst>
                      <a:lin ang="0" scaled="0"/>
                    </a:gradFill>
                    <a:latin typeface="Segoe UI"/>
                    <a:cs typeface="Segoe UI Semibold" panose="020B0702040204020203" pitchFamily="34" charset="0"/>
                  </a:rPr>
                  <a:t>(intent)</a:t>
                </a:r>
                <a:endParaRPr kumimoji="0" lang="en-US" sz="110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5ECA8B29-9E87-408F-87FF-2DDE014502EC}"/>
                  </a:ext>
                </a:extLst>
              </p:cNvPr>
              <p:cNvGrpSpPr>
                <a:grpSpLocks noChangeAspect="1"/>
              </p:cNvGrpSpPr>
              <p:nvPr/>
            </p:nvGrpSpPr>
            <p:grpSpPr>
              <a:xfrm>
                <a:off x="5742319" y="1681532"/>
                <a:ext cx="768872" cy="767564"/>
                <a:chOff x="5754131" y="1647541"/>
                <a:chExt cx="841248" cy="839816"/>
              </a:xfrm>
            </p:grpSpPr>
            <p:sp>
              <p:nvSpPr>
                <p:cNvPr id="23" name="Oval 22">
                  <a:extLst>
                    <a:ext uri="{FF2B5EF4-FFF2-40B4-BE49-F238E27FC236}">
                      <a16:creationId xmlns:a16="http://schemas.microsoft.com/office/drawing/2014/main" id="{D80AC37E-E0E5-4819-9B0F-430676BC8911}"/>
                    </a:ext>
                  </a:extLst>
                </p:cNvPr>
                <p:cNvSpPr/>
                <p:nvPr/>
              </p:nvSpPr>
              <p:spPr bwMode="auto">
                <a:xfrm>
                  <a:off x="5754131" y="1647541"/>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97" name="Picture 96">
                  <a:extLst>
                    <a:ext uri="{FF2B5EF4-FFF2-40B4-BE49-F238E27FC236}">
                      <a16:creationId xmlns:a16="http://schemas.microsoft.com/office/drawing/2014/main" id="{4B0DA796-07B0-4158-8961-AD4AC6950A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204" y="1771898"/>
                  <a:ext cx="591103" cy="591102"/>
                </a:xfrm>
                <a:prstGeom prst="rect">
                  <a:avLst/>
                </a:prstGeom>
              </p:spPr>
            </p:pic>
          </p:grpSp>
        </p:grpSp>
        <p:sp>
          <p:nvSpPr>
            <p:cNvPr id="65" name="TextBox 64">
              <a:extLst>
                <a:ext uri="{FF2B5EF4-FFF2-40B4-BE49-F238E27FC236}">
                  <a16:creationId xmlns:a16="http://schemas.microsoft.com/office/drawing/2014/main" id="{144056D4-A2E0-4CCA-BF19-8AA2A9B64A26}"/>
                </a:ext>
              </a:extLst>
            </p:cNvPr>
            <p:cNvSpPr txBox="1"/>
            <p:nvPr/>
          </p:nvSpPr>
          <p:spPr>
            <a:xfrm>
              <a:off x="4967274" y="2442377"/>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grpSp>
      <p:grpSp>
        <p:nvGrpSpPr>
          <p:cNvPr id="21" name="Group 20">
            <a:extLst>
              <a:ext uri="{FF2B5EF4-FFF2-40B4-BE49-F238E27FC236}">
                <a16:creationId xmlns:a16="http://schemas.microsoft.com/office/drawing/2014/main" id="{5DC2386B-19C8-4875-9A2B-8EC35CCCE471}"/>
              </a:ext>
            </a:extLst>
          </p:cNvPr>
          <p:cNvGrpSpPr/>
          <p:nvPr/>
        </p:nvGrpSpPr>
        <p:grpSpPr>
          <a:xfrm>
            <a:off x="9627341" y="1681532"/>
            <a:ext cx="2348759" cy="4731968"/>
            <a:chOff x="9627341" y="1681532"/>
            <a:chExt cx="2348759" cy="4731968"/>
          </a:xfrm>
        </p:grpSpPr>
        <p:sp>
          <p:nvSpPr>
            <p:cNvPr id="154" name="Freeform 97">
              <a:extLst>
                <a:ext uri="{FF2B5EF4-FFF2-40B4-BE49-F238E27FC236}">
                  <a16:creationId xmlns:a16="http://schemas.microsoft.com/office/drawing/2014/main" id="{7891367B-CB9A-42C2-A397-7C85FE8C13D4}"/>
                </a:ext>
              </a:extLst>
            </p:cNvPr>
            <p:cNvSpPr/>
            <p:nvPr/>
          </p:nvSpPr>
          <p:spPr bwMode="auto">
            <a:xfrm>
              <a:off x="9859732"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web, news, image,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video search results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Trends for video, news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 identification, classification and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extraction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Identification of similar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images and products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Named entity recognition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classification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acquisition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for named entities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Search query autosuggest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Ad-free custom search </a:t>
              </a:r>
              <a:b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engine creation</a:t>
              </a:r>
            </a:p>
          </p:txBody>
        </p:sp>
        <p:cxnSp>
          <p:nvCxnSpPr>
            <p:cNvPr id="110" name="Straight Connector 109">
              <a:extLst>
                <a:ext uri="{FF2B5EF4-FFF2-40B4-BE49-F238E27FC236}">
                  <a16:creationId xmlns:a16="http://schemas.microsoft.com/office/drawing/2014/main" id="{BC243CEA-0708-4079-A4C7-3098A0063888}"/>
                </a:ext>
              </a:extLst>
            </p:cNvPr>
            <p:cNvCxnSpPr>
              <a:cxnSpLocks/>
            </p:cNvCxnSpPr>
            <p:nvPr/>
          </p:nvCxnSpPr>
          <p:spPr>
            <a:xfrm>
              <a:off x="9627341"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D9ED0BF-EFB1-4E55-B97E-22A1FD9AC598}"/>
                </a:ext>
              </a:extLst>
            </p:cNvPr>
            <p:cNvGrpSpPr>
              <a:grpSpLocks noChangeAspect="1"/>
            </p:cNvGrpSpPr>
            <p:nvPr/>
          </p:nvGrpSpPr>
          <p:grpSpPr>
            <a:xfrm>
              <a:off x="10438650" y="1681532"/>
              <a:ext cx="768872" cy="767564"/>
              <a:chOff x="10413412" y="1629610"/>
              <a:chExt cx="841248" cy="839816"/>
            </a:xfrm>
          </p:grpSpPr>
          <p:sp>
            <p:nvSpPr>
              <p:cNvPr id="25" name="Oval 24">
                <a:extLst>
                  <a:ext uri="{FF2B5EF4-FFF2-40B4-BE49-F238E27FC236}">
                    <a16:creationId xmlns:a16="http://schemas.microsoft.com/office/drawing/2014/main" id="{973AC7D8-7354-426A-A095-1B1867E90CF1}"/>
                  </a:ext>
                </a:extLst>
              </p:cNvPr>
              <p:cNvSpPr/>
              <p:nvPr/>
            </p:nvSpPr>
            <p:spPr bwMode="auto">
              <a:xfrm>
                <a:off x="10413412" y="1629610"/>
                <a:ext cx="841248" cy="8398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4" name="Picture 103">
                <a:extLst>
                  <a:ext uri="{FF2B5EF4-FFF2-40B4-BE49-F238E27FC236}">
                    <a16:creationId xmlns:a16="http://schemas.microsoft.com/office/drawing/2014/main" id="{8AAD101C-846C-49AD-AFBE-EDC96B0B5D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7481" y="1812963"/>
                <a:ext cx="473110" cy="473110"/>
              </a:xfrm>
              <a:prstGeom prst="rect">
                <a:avLst/>
              </a:prstGeom>
            </p:spPr>
          </p:pic>
        </p:grpSp>
        <p:sp>
          <p:nvSpPr>
            <p:cNvPr id="67" name="TextBox 66">
              <a:extLst>
                <a:ext uri="{FF2B5EF4-FFF2-40B4-BE49-F238E27FC236}">
                  <a16:creationId xmlns:a16="http://schemas.microsoft.com/office/drawing/2014/main" id="{F089717C-E923-4EF1-A675-7F398AF2B928}"/>
                </a:ext>
              </a:extLst>
            </p:cNvPr>
            <p:cNvSpPr txBox="1"/>
            <p:nvPr/>
          </p:nvSpPr>
          <p:spPr>
            <a:xfrm>
              <a:off x="9663604" y="2442378"/>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grpSp>
      <p:grpSp>
        <p:nvGrpSpPr>
          <p:cNvPr id="27" name="Group 26">
            <a:extLst>
              <a:ext uri="{FF2B5EF4-FFF2-40B4-BE49-F238E27FC236}">
                <a16:creationId xmlns:a16="http://schemas.microsoft.com/office/drawing/2014/main" id="{D8744CD9-0FFE-486B-AA4E-62165C98B098}"/>
              </a:ext>
            </a:extLst>
          </p:cNvPr>
          <p:cNvGrpSpPr/>
          <p:nvPr/>
        </p:nvGrpSpPr>
        <p:grpSpPr>
          <a:xfrm>
            <a:off x="2609282" y="1681532"/>
            <a:ext cx="2322323" cy="4724582"/>
            <a:chOff x="2609282" y="1681532"/>
            <a:chExt cx="2322323" cy="4724582"/>
          </a:xfrm>
        </p:grpSpPr>
        <p:grpSp>
          <p:nvGrpSpPr>
            <p:cNvPr id="10" name="Group 9">
              <a:extLst>
                <a:ext uri="{FF2B5EF4-FFF2-40B4-BE49-F238E27FC236}">
                  <a16:creationId xmlns:a16="http://schemas.microsoft.com/office/drawing/2014/main" id="{F397B1B2-D938-45B3-AAF1-EA893D19B649}"/>
                </a:ext>
              </a:extLst>
            </p:cNvPr>
            <p:cNvGrpSpPr/>
            <p:nvPr/>
          </p:nvGrpSpPr>
          <p:grpSpPr>
            <a:xfrm>
              <a:off x="2609282" y="1681532"/>
              <a:ext cx="2126195" cy="4724582"/>
              <a:chOff x="2609282" y="1681532"/>
              <a:chExt cx="2126195" cy="4724582"/>
            </a:xfrm>
          </p:grpSpPr>
          <p:cxnSp>
            <p:nvCxnSpPr>
              <p:cNvPr id="94" name="Straight Connector 93">
                <a:extLst>
                  <a:ext uri="{FF2B5EF4-FFF2-40B4-BE49-F238E27FC236}">
                    <a16:creationId xmlns:a16="http://schemas.microsoft.com/office/drawing/2014/main" id="{A36C0E92-1209-4597-8D20-36242B0F474A}"/>
                  </a:ext>
                </a:extLst>
              </p:cNvPr>
              <p:cNvCxnSpPr>
                <a:cxnSpLocks/>
              </p:cNvCxnSpPr>
              <p:nvPr/>
            </p:nvCxnSpPr>
            <p:spPr>
              <a:xfrm>
                <a:off x="2609282"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Freeform 83">
                <a:extLst>
                  <a:ext uri="{FF2B5EF4-FFF2-40B4-BE49-F238E27FC236}">
                    <a16:creationId xmlns:a16="http://schemas.microsoft.com/office/drawing/2014/main" id="{8917D0E6-AB09-4A19-B884-BB1F39465ECD}"/>
                  </a:ext>
                </a:extLst>
              </p:cNvPr>
              <p:cNvSpPr/>
              <p:nvPr/>
            </p:nvSpPr>
            <p:spPr bwMode="auto">
              <a:xfrm>
                <a:off x="2815237" y="3119197"/>
                <a:ext cx="1920240" cy="32816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transcription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(Speech-to-text)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Speech Synthesis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(Text-to-speech)</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Real-time speech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Speaker identification </a:t>
                </a:r>
                <a:b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and verification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Speech models for transcription and translation</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 voice</a:t>
                </a: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a:p>
                <a:pPr marL="0" marR="0" lvl="0" indent="0" algn="ctr" defTabSz="951004" rtl="0" eaLnBrk="1" fontAlgn="base" latinLnBrk="0" hangingPunct="1">
                  <a:lnSpc>
                    <a:spcPct val="90000"/>
                  </a:lnSpc>
                  <a:spcBef>
                    <a:spcPct val="0"/>
                  </a:spcBef>
                  <a:spcAft>
                    <a:spcPts val="800"/>
                  </a:spcAft>
                  <a:buClrTx/>
                  <a:buSzTx/>
                  <a:buFontTx/>
                  <a:buNone/>
                  <a:tabLst/>
                  <a:defRPr/>
                </a:pPr>
                <a:endPar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B789CB81-67FC-43CD-8BD8-DE513D8B26D0}"/>
                  </a:ext>
                </a:extLst>
              </p:cNvPr>
              <p:cNvGrpSpPr>
                <a:grpSpLocks noChangeAspect="1"/>
              </p:cNvGrpSpPr>
              <p:nvPr/>
            </p:nvGrpSpPr>
            <p:grpSpPr>
              <a:xfrm>
                <a:off x="3390166" y="1681532"/>
                <a:ext cx="768870" cy="767564"/>
                <a:chOff x="3396504" y="1629609"/>
                <a:chExt cx="841248" cy="839818"/>
              </a:xfrm>
            </p:grpSpPr>
            <p:sp>
              <p:nvSpPr>
                <p:cNvPr id="22" name="Oval 21">
                  <a:extLst>
                    <a:ext uri="{FF2B5EF4-FFF2-40B4-BE49-F238E27FC236}">
                      <a16:creationId xmlns:a16="http://schemas.microsoft.com/office/drawing/2014/main" id="{C38798E4-3DD8-4005-BAFD-BD337E967D57}"/>
                    </a:ext>
                  </a:extLst>
                </p:cNvPr>
                <p:cNvSpPr/>
                <p:nvPr/>
              </p:nvSpPr>
              <p:spPr bwMode="auto">
                <a:xfrm>
                  <a:off x="3396504" y="1629609"/>
                  <a:ext cx="841248" cy="8398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77" name="Picture 76">
                  <a:extLst>
                    <a:ext uri="{FF2B5EF4-FFF2-40B4-BE49-F238E27FC236}">
                      <a16:creationId xmlns:a16="http://schemas.microsoft.com/office/drawing/2014/main" id="{C3971D88-A510-4FDC-A625-2E890C9C2C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1112" y="1773502"/>
                  <a:ext cx="552032" cy="552032"/>
                </a:xfrm>
                <a:prstGeom prst="rect">
                  <a:avLst/>
                </a:prstGeom>
              </p:spPr>
            </p:pic>
          </p:grpSp>
        </p:grpSp>
        <p:sp>
          <p:nvSpPr>
            <p:cNvPr id="68" name="TextBox 67">
              <a:extLst>
                <a:ext uri="{FF2B5EF4-FFF2-40B4-BE49-F238E27FC236}">
                  <a16:creationId xmlns:a16="http://schemas.microsoft.com/office/drawing/2014/main" id="{F28EAD9E-6E02-4D08-A15C-478BA64DF0A1}"/>
                </a:ext>
              </a:extLst>
            </p:cNvPr>
            <p:cNvSpPr txBox="1"/>
            <p:nvPr/>
          </p:nvSpPr>
          <p:spPr>
            <a:xfrm>
              <a:off x="2619109" y="2442378"/>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grpSp>
      <p:grpSp>
        <p:nvGrpSpPr>
          <p:cNvPr id="39" name="Group 38">
            <a:extLst>
              <a:ext uri="{FF2B5EF4-FFF2-40B4-BE49-F238E27FC236}">
                <a16:creationId xmlns:a16="http://schemas.microsoft.com/office/drawing/2014/main" id="{04B74EA6-115B-4ECF-AF45-7B16E0C8A39A}"/>
              </a:ext>
            </a:extLst>
          </p:cNvPr>
          <p:cNvGrpSpPr/>
          <p:nvPr/>
        </p:nvGrpSpPr>
        <p:grpSpPr>
          <a:xfrm>
            <a:off x="7287988" y="1681532"/>
            <a:ext cx="2339947" cy="4731968"/>
            <a:chOff x="7287988" y="1681532"/>
            <a:chExt cx="2339947" cy="4731968"/>
          </a:xfrm>
        </p:grpSpPr>
        <p:grpSp>
          <p:nvGrpSpPr>
            <p:cNvPr id="20" name="Group 19">
              <a:extLst>
                <a:ext uri="{FF2B5EF4-FFF2-40B4-BE49-F238E27FC236}">
                  <a16:creationId xmlns:a16="http://schemas.microsoft.com/office/drawing/2014/main" id="{A9EE5CB3-EBA9-48DD-B936-231095B75BF3}"/>
                </a:ext>
              </a:extLst>
            </p:cNvPr>
            <p:cNvGrpSpPr/>
            <p:nvPr/>
          </p:nvGrpSpPr>
          <p:grpSpPr>
            <a:xfrm>
              <a:off x="7287988" y="1681532"/>
              <a:ext cx="2143819" cy="4731968"/>
              <a:chOff x="7287988" y="1681532"/>
              <a:chExt cx="2143819" cy="4731968"/>
            </a:xfrm>
          </p:grpSpPr>
          <p:cxnSp>
            <p:nvCxnSpPr>
              <p:cNvPr id="108" name="Straight Connector 107">
                <a:extLst>
                  <a:ext uri="{FF2B5EF4-FFF2-40B4-BE49-F238E27FC236}">
                    <a16:creationId xmlns:a16="http://schemas.microsoft.com/office/drawing/2014/main" id="{876619C6-4988-41DA-8D1D-8BFABE015BF8}"/>
                  </a:ext>
                </a:extLst>
              </p:cNvPr>
              <p:cNvCxnSpPr>
                <a:cxnSpLocks/>
              </p:cNvCxnSpPr>
              <p:nvPr/>
            </p:nvCxnSpPr>
            <p:spPr>
              <a:xfrm>
                <a:off x="7287988" y="1834432"/>
                <a:ext cx="0" cy="4571682"/>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Freeform 117">
                <a:extLst>
                  <a:ext uri="{FF2B5EF4-FFF2-40B4-BE49-F238E27FC236}">
                    <a16:creationId xmlns:a16="http://schemas.microsoft.com/office/drawing/2014/main" id="{44C4B3CB-31DE-403D-9E6E-D94BE3E2CFB4}"/>
                  </a:ext>
                </a:extLst>
              </p:cNvPr>
              <p:cNvSpPr/>
              <p:nvPr/>
            </p:nvSpPr>
            <p:spPr bwMode="auto">
              <a:xfrm>
                <a:off x="7511567" y="3119197"/>
                <a:ext cx="1920240" cy="3294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Q&amp;A extraction from unstructured text</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Knowledge base creation </a:t>
                </a:r>
                <a:b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br>
                <a:r>
                  <a:rPr kumimoji="0" lang="en-US" sz="1100" b="1"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from collections of Q&amp;As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Semantic matching for knowledge bases</a:t>
                </a:r>
              </a:p>
              <a:p>
                <a:pPr marL="0" marR="0" lvl="0" indent="0" algn="ctr" defTabSz="951004" rtl="0" eaLnBrk="1" fontAlgn="base" latinLnBrk="0" hangingPunct="1">
                  <a:lnSpc>
                    <a:spcPct val="90000"/>
                  </a:lnSpc>
                  <a:spcBef>
                    <a:spcPct val="0"/>
                  </a:spcBef>
                  <a:spcAft>
                    <a:spcPts val="800"/>
                  </a:spcAft>
                  <a:buClrTx/>
                  <a:buSzTx/>
                  <a:buFontTx/>
                  <a:buNone/>
                  <a:tabLst/>
                  <a:defRPr/>
                </a:pPr>
                <a:r>
                  <a:rPr kumimoji="0" lang="en-US" sz="11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Segoe UI Semibold" panose="020B0702040204020203" pitchFamily="34" charset="0"/>
                  </a:rPr>
                  <a:t>Customizable content personalization learning</a:t>
                </a:r>
              </a:p>
            </p:txBody>
          </p:sp>
          <p:grpSp>
            <p:nvGrpSpPr>
              <p:cNvPr id="6" name="Group 5">
                <a:extLst>
                  <a:ext uri="{FF2B5EF4-FFF2-40B4-BE49-F238E27FC236}">
                    <a16:creationId xmlns:a16="http://schemas.microsoft.com/office/drawing/2014/main" id="{B950D0F9-05C2-4C4E-B164-E3149D38284F}"/>
                  </a:ext>
                </a:extLst>
              </p:cNvPr>
              <p:cNvGrpSpPr>
                <a:grpSpLocks noChangeAspect="1"/>
              </p:cNvGrpSpPr>
              <p:nvPr/>
            </p:nvGrpSpPr>
            <p:grpSpPr>
              <a:xfrm>
                <a:off x="8090484" y="1681532"/>
                <a:ext cx="768872" cy="767564"/>
                <a:chOff x="8065132" y="1631676"/>
                <a:chExt cx="841248" cy="839817"/>
              </a:xfrm>
            </p:grpSpPr>
            <p:sp>
              <p:nvSpPr>
                <p:cNvPr id="93" name="Oval 92">
                  <a:extLst>
                    <a:ext uri="{FF2B5EF4-FFF2-40B4-BE49-F238E27FC236}">
                      <a16:creationId xmlns:a16="http://schemas.microsoft.com/office/drawing/2014/main" id="{E327E1C7-4212-4DFA-8378-9C501A440142}"/>
                    </a:ext>
                  </a:extLst>
                </p:cNvPr>
                <p:cNvSpPr/>
                <p:nvPr/>
              </p:nvSpPr>
              <p:spPr bwMode="auto">
                <a:xfrm>
                  <a:off x="8310262" y="2035746"/>
                  <a:ext cx="105289" cy="112475"/>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807D5894-55F0-4367-8E16-879B709FDF7A}"/>
                    </a:ext>
                  </a:extLst>
                </p:cNvPr>
                <p:cNvSpPr/>
                <p:nvPr/>
              </p:nvSpPr>
              <p:spPr bwMode="auto">
                <a:xfrm>
                  <a:off x="8065132" y="1631676"/>
                  <a:ext cx="841248" cy="8398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91E14EC5-A558-4880-AC50-23D38D35C3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270" y="1770905"/>
                  <a:ext cx="556972" cy="561359"/>
                </a:xfrm>
                <a:prstGeom prst="rect">
                  <a:avLst/>
                </a:prstGeom>
              </p:spPr>
            </p:pic>
          </p:grpSp>
        </p:grpSp>
        <p:sp>
          <p:nvSpPr>
            <p:cNvPr id="69" name="TextBox 68">
              <a:extLst>
                <a:ext uri="{FF2B5EF4-FFF2-40B4-BE49-F238E27FC236}">
                  <a16:creationId xmlns:a16="http://schemas.microsoft.com/office/drawing/2014/main" id="{C5FA617D-3354-41F4-A833-63C1EC308B88}"/>
                </a:ext>
              </a:extLst>
            </p:cNvPr>
            <p:cNvSpPr txBox="1"/>
            <p:nvPr/>
          </p:nvSpPr>
          <p:spPr>
            <a:xfrm>
              <a:off x="7315439" y="2442377"/>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grpSp>
      <p:sp>
        <p:nvSpPr>
          <p:cNvPr id="42" name="Rectangle: Rounded Corners 41">
            <a:extLst>
              <a:ext uri="{FF2B5EF4-FFF2-40B4-BE49-F238E27FC236}">
                <a16:creationId xmlns:a16="http://schemas.microsoft.com/office/drawing/2014/main" id="{41B86DE4-585F-4F85-BA4F-CE06CCB6EA98}"/>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321B3D8-3D96-45DF-BC28-530F37A1B5C6}"/>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44" name="Rectangle 43">
            <a:extLst>
              <a:ext uri="{FF2B5EF4-FFF2-40B4-BE49-F238E27FC236}">
                <a16:creationId xmlns:a16="http://schemas.microsoft.com/office/drawing/2014/main" id="{672C4AD1-AFD1-4B47-9CF4-ABB4767EBECC}"/>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45" name="Rectangle 44">
            <a:extLst>
              <a:ext uri="{FF2B5EF4-FFF2-40B4-BE49-F238E27FC236}">
                <a16:creationId xmlns:a16="http://schemas.microsoft.com/office/drawing/2014/main" id="{7AE9A950-A811-41DE-9392-00BB4ECCE159}"/>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46" name="Group 45">
            <a:extLst>
              <a:ext uri="{FF2B5EF4-FFF2-40B4-BE49-F238E27FC236}">
                <a16:creationId xmlns:a16="http://schemas.microsoft.com/office/drawing/2014/main" id="{A4351C80-4580-4C9A-A979-69769C727902}"/>
              </a:ext>
            </a:extLst>
          </p:cNvPr>
          <p:cNvGrpSpPr>
            <a:grpSpLocks noChangeAspect="1"/>
          </p:cNvGrpSpPr>
          <p:nvPr/>
        </p:nvGrpSpPr>
        <p:grpSpPr>
          <a:xfrm>
            <a:off x="11613271" y="519188"/>
            <a:ext cx="118872" cy="118872"/>
            <a:chOff x="4835154" y="4377083"/>
            <a:chExt cx="658368" cy="658368"/>
          </a:xfrm>
        </p:grpSpPr>
        <p:sp>
          <p:nvSpPr>
            <p:cNvPr id="47" name="Oval 46">
              <a:extLst>
                <a:ext uri="{FF2B5EF4-FFF2-40B4-BE49-F238E27FC236}">
                  <a16:creationId xmlns:a16="http://schemas.microsoft.com/office/drawing/2014/main" id="{E227DE16-1CE3-4176-9004-CCAAC894A0A9}"/>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48" name="Data &amp; AI" title="Icon of several circles connected to eachother by lines">
              <a:extLst>
                <a:ext uri="{FF2B5EF4-FFF2-40B4-BE49-F238E27FC236}">
                  <a16:creationId xmlns:a16="http://schemas.microsoft.com/office/drawing/2014/main" id="{DF6A33D4-2014-4641-9138-317A0D913996}"/>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F92110C9-1369-4089-AF7B-5ADE948CD9C1}"/>
              </a:ext>
            </a:extLst>
          </p:cNvPr>
          <p:cNvGrpSpPr>
            <a:grpSpLocks noChangeAspect="1"/>
          </p:cNvGrpSpPr>
          <p:nvPr/>
        </p:nvGrpSpPr>
        <p:grpSpPr>
          <a:xfrm>
            <a:off x="10634247" y="359168"/>
            <a:ext cx="438912" cy="438912"/>
            <a:chOff x="4835154" y="2639459"/>
            <a:chExt cx="658368" cy="658368"/>
          </a:xfrm>
        </p:grpSpPr>
        <p:sp>
          <p:nvSpPr>
            <p:cNvPr id="50" name="Oval 49">
              <a:extLst>
                <a:ext uri="{FF2B5EF4-FFF2-40B4-BE49-F238E27FC236}">
                  <a16:creationId xmlns:a16="http://schemas.microsoft.com/office/drawing/2014/main" id="{2845A9A4-CC3A-4120-BC4B-6A9B123B5528}"/>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51" name="Graphic 50">
              <a:extLst>
                <a:ext uri="{FF2B5EF4-FFF2-40B4-BE49-F238E27FC236}">
                  <a16:creationId xmlns:a16="http://schemas.microsoft.com/office/drawing/2014/main" id="{357A39EF-1B58-437E-8808-460117EABA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0388" y="2833102"/>
              <a:ext cx="367900" cy="271082"/>
            </a:xfrm>
            <a:prstGeom prst="rect">
              <a:avLst/>
            </a:prstGeom>
          </p:spPr>
        </p:pic>
      </p:grpSp>
      <p:grpSp>
        <p:nvGrpSpPr>
          <p:cNvPr id="52" name="Group 51">
            <a:extLst>
              <a:ext uri="{FF2B5EF4-FFF2-40B4-BE49-F238E27FC236}">
                <a16:creationId xmlns:a16="http://schemas.microsoft.com/office/drawing/2014/main" id="{CAC55ADE-1E2C-4A13-BD38-967BB50C2258}"/>
              </a:ext>
            </a:extLst>
          </p:cNvPr>
          <p:cNvGrpSpPr>
            <a:grpSpLocks noChangeAspect="1"/>
          </p:cNvGrpSpPr>
          <p:nvPr/>
        </p:nvGrpSpPr>
        <p:grpSpPr>
          <a:xfrm>
            <a:off x="11283779" y="519188"/>
            <a:ext cx="118872" cy="118872"/>
            <a:chOff x="4835154" y="3508271"/>
            <a:chExt cx="658368" cy="658368"/>
          </a:xfrm>
        </p:grpSpPr>
        <p:sp>
          <p:nvSpPr>
            <p:cNvPr id="53" name="Oval 52">
              <a:extLst>
                <a:ext uri="{FF2B5EF4-FFF2-40B4-BE49-F238E27FC236}">
                  <a16:creationId xmlns:a16="http://schemas.microsoft.com/office/drawing/2014/main" id="{64EB82BE-A077-4DF5-A7B5-428A1E70D14E}"/>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54" name="Graphic 53">
              <a:extLst>
                <a:ext uri="{FF2B5EF4-FFF2-40B4-BE49-F238E27FC236}">
                  <a16:creationId xmlns:a16="http://schemas.microsoft.com/office/drawing/2014/main" id="{E3AAA1B7-B79C-43F3-846E-5C134842D2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1156" y="3664273"/>
              <a:ext cx="346364" cy="346364"/>
            </a:xfrm>
            <a:prstGeom prst="rect">
              <a:avLst/>
            </a:prstGeom>
            <a:effectLst/>
          </p:spPr>
        </p:pic>
      </p:grpSp>
    </p:spTree>
    <p:extLst>
      <p:ext uri="{BB962C8B-B14F-4D97-AF65-F5344CB8AC3E}">
        <p14:creationId xmlns:p14="http://schemas.microsoft.com/office/powerpoint/2010/main" val="2429082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8"/>
                                        </p:tgtEl>
                                        <p:attrNameLst>
                                          <p:attrName>ppt_x</p:attrName>
                                          <p:attrName>ppt_y</p:attrName>
                                        </p:attrNameLst>
                                      </p:cBhvr>
                                      <p:rCtr x="2331" y="0"/>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63" presetClass="path" presetSubtype="0" decel="100000" fill="hold" nodeType="withEffect">
                                  <p:stCondLst>
                                    <p:cond delay="0"/>
                                  </p:stCondLst>
                                  <p:childTnLst>
                                    <p:animMotion origin="layout" path="M 2.70833E-6 3.7037E-6 L 0.04674 3.7037E-6 " pathEditMode="relative" rAng="0" ptsTypes="AA">
                                      <p:cBhvr>
                                        <p:cTn id="15" dur="750" spd="-100000" fill="hold"/>
                                        <p:tgtEl>
                                          <p:spTgt spid="26"/>
                                        </p:tgtEl>
                                        <p:attrNameLst>
                                          <p:attrName>ppt_x</p:attrName>
                                          <p:attrName>ppt_y</p:attrName>
                                        </p:attrNameLst>
                                      </p:cBhvr>
                                      <p:rCtr x="2331" y="0"/>
                                    </p:animMotion>
                                  </p:childTnLst>
                                </p:cTn>
                              </p:par>
                              <p:par>
                                <p:cTn id="16" presetID="10" presetClass="entr" presetSubtype="0" fill="hold" nodeType="withEffect">
                                  <p:stCondLst>
                                    <p:cond delay="10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63" presetClass="path" presetSubtype="0" decel="100000" fill="hold" nodeType="withEffect">
                                  <p:stCondLst>
                                    <p:cond delay="100"/>
                                  </p:stCondLst>
                                  <p:childTnLst>
                                    <p:animMotion origin="layout" path="M -2.08333E-7 2.22222E-6 L 0.04675 2.22222E-6 " pathEditMode="relative" rAng="0" ptsTypes="AA">
                                      <p:cBhvr>
                                        <p:cTn id="20" dur="750" spd="-100000" fill="hold"/>
                                        <p:tgtEl>
                                          <p:spTgt spid="27"/>
                                        </p:tgtEl>
                                        <p:attrNameLst>
                                          <p:attrName>ppt_x</p:attrName>
                                          <p:attrName>ppt_y</p:attrName>
                                        </p:attrNameLst>
                                      </p:cBhvr>
                                      <p:rCtr x="2331" y="0"/>
                                    </p:animMotion>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63" presetClass="path" presetSubtype="0" decel="100000" fill="hold" nodeType="withEffect">
                                  <p:stCondLst>
                                    <p:cond delay="200"/>
                                  </p:stCondLst>
                                  <p:childTnLst>
                                    <p:animMotion origin="layout" path="M -2.08333E-7 2.22222E-6 L 0.04675 2.22222E-6 " pathEditMode="relative" rAng="0" ptsTypes="AA">
                                      <p:cBhvr>
                                        <p:cTn id="25" dur="750" spd="-100000" fill="hold"/>
                                        <p:tgtEl>
                                          <p:spTgt spid="28"/>
                                        </p:tgtEl>
                                        <p:attrNameLst>
                                          <p:attrName>ppt_x</p:attrName>
                                          <p:attrName>ppt_y</p:attrName>
                                        </p:attrNameLst>
                                      </p:cBhvr>
                                      <p:rCtr x="2331" y="0"/>
                                    </p:animMotion>
                                  </p:childTnLst>
                                </p:cTn>
                              </p:par>
                              <p:par>
                                <p:cTn id="26" presetID="10" presetClass="entr" presetSubtype="0" fill="hold" nodeType="withEffect">
                                  <p:stCondLst>
                                    <p:cond delay="3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63" presetClass="path" presetSubtype="0" decel="100000" fill="hold" nodeType="withEffect">
                                  <p:stCondLst>
                                    <p:cond delay="300"/>
                                  </p:stCondLst>
                                  <p:childTnLst>
                                    <p:animMotion origin="layout" path="M -2.08333E-7 2.22222E-6 L 0.04675 2.22222E-6 " pathEditMode="relative" rAng="0" ptsTypes="AA">
                                      <p:cBhvr>
                                        <p:cTn id="30" dur="750" spd="-100000" fill="hold"/>
                                        <p:tgtEl>
                                          <p:spTgt spid="39"/>
                                        </p:tgtEl>
                                        <p:attrNameLst>
                                          <p:attrName>ppt_x</p:attrName>
                                          <p:attrName>ppt_y</p:attrName>
                                        </p:attrNameLst>
                                      </p:cBhvr>
                                      <p:rCtr x="2331" y="0"/>
                                    </p:animMotion>
                                  </p:childTnLst>
                                </p:cTn>
                              </p:par>
                              <p:par>
                                <p:cTn id="31" presetID="10" presetClass="entr" presetSubtype="0" fill="hold" nodeType="withEffect">
                                  <p:stCondLst>
                                    <p:cond delay="4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63" presetClass="path" presetSubtype="0" decel="100000" fill="hold" nodeType="withEffect">
                                  <p:stCondLst>
                                    <p:cond delay="400"/>
                                  </p:stCondLst>
                                  <p:childTnLst>
                                    <p:animMotion origin="layout" path="M -2.08333E-7 2.22222E-6 L 0.04675 2.22222E-6 " pathEditMode="relative" rAng="0" ptsTypes="AA">
                                      <p:cBhvr>
                                        <p:cTn id="35" dur="750" spd="-100000" fill="hold"/>
                                        <p:tgtEl>
                                          <p:spTgt spid="2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2534625"/>
            <a:ext cx="9144000" cy="997196"/>
          </a:xfrm>
        </p:spPr>
        <p:txBody>
          <a:bodyPr/>
          <a:lstStyle/>
          <a:p>
            <a:r>
              <a:rPr lang="en-US" dirty="0"/>
              <a:t>Demo: </a:t>
            </a:r>
            <a:br>
              <a:rPr lang="en-US" dirty="0"/>
            </a:br>
            <a:r>
              <a:rPr lang="en-US" dirty="0"/>
              <a:t>Object Detection</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5" y="3977319"/>
            <a:ext cx="8296847" cy="2231380"/>
          </a:xfrm>
        </p:spPr>
        <p:txBody>
          <a:bodyPr/>
          <a:lstStyle/>
          <a:p>
            <a:pPr>
              <a:spcBef>
                <a:spcPts val="600"/>
              </a:spcBef>
            </a:pPr>
            <a:r>
              <a:rPr lang="en-IN" dirty="0"/>
              <a:t>Cognitive Services</a:t>
            </a:r>
          </a:p>
          <a:p>
            <a:pPr>
              <a:spcBef>
                <a:spcPts val="600"/>
              </a:spcBef>
            </a:pPr>
            <a:endParaRPr lang="en-IN" dirty="0"/>
          </a:p>
          <a:p>
            <a:pPr>
              <a:spcBef>
                <a:spcPts val="600"/>
              </a:spcBef>
            </a:pPr>
            <a:endParaRPr lang="en-IN" dirty="0"/>
          </a:p>
          <a:p>
            <a:pPr>
              <a:spcBef>
                <a:spcPts val="600"/>
              </a:spcBef>
            </a:pPr>
            <a:r>
              <a:rPr lang="en-IN" dirty="0"/>
              <a:t>Custom Vision</a:t>
            </a:r>
          </a:p>
          <a:p>
            <a:pPr>
              <a:spcBef>
                <a:spcPts val="600"/>
              </a:spcBef>
            </a:pPr>
            <a:r>
              <a:rPr lang="en-IN" dirty="0"/>
              <a:t>http://customvision.ai</a:t>
            </a:r>
          </a:p>
          <a:p>
            <a:pPr>
              <a:spcBef>
                <a:spcPts val="600"/>
              </a:spcBef>
            </a:pPr>
            <a:endParaRPr lang="en-IN" dirty="0"/>
          </a:p>
        </p:txBody>
      </p:sp>
      <p:sp>
        <p:nvSpPr>
          <p:cNvPr id="12" name="Rectangle: Rounded Corners 11">
            <a:extLst>
              <a:ext uri="{FF2B5EF4-FFF2-40B4-BE49-F238E27FC236}">
                <a16:creationId xmlns:a16="http://schemas.microsoft.com/office/drawing/2014/main" id="{E6A76220-4FF1-4C00-911A-F61086B35095}"/>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D6D375BD-3289-4349-8977-AB4DB2F14878}"/>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14" name="Rectangle 13">
            <a:extLst>
              <a:ext uri="{FF2B5EF4-FFF2-40B4-BE49-F238E27FC236}">
                <a16:creationId xmlns:a16="http://schemas.microsoft.com/office/drawing/2014/main" id="{53CEF953-2BF2-4A63-BFE5-955CA5777A44}"/>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15" name="Rectangle 14">
            <a:extLst>
              <a:ext uri="{FF2B5EF4-FFF2-40B4-BE49-F238E27FC236}">
                <a16:creationId xmlns:a16="http://schemas.microsoft.com/office/drawing/2014/main" id="{C9F5CD64-8CA4-4881-ACD3-4A057577C04C}"/>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6" name="Group 15">
            <a:extLst>
              <a:ext uri="{FF2B5EF4-FFF2-40B4-BE49-F238E27FC236}">
                <a16:creationId xmlns:a16="http://schemas.microsoft.com/office/drawing/2014/main" id="{27219265-C5ED-4533-B7AE-3B0653FD013D}"/>
              </a:ext>
            </a:extLst>
          </p:cNvPr>
          <p:cNvGrpSpPr>
            <a:grpSpLocks noChangeAspect="1"/>
          </p:cNvGrpSpPr>
          <p:nvPr/>
        </p:nvGrpSpPr>
        <p:grpSpPr>
          <a:xfrm>
            <a:off x="11613271" y="519188"/>
            <a:ext cx="118872" cy="118872"/>
            <a:chOff x="4835154" y="4377083"/>
            <a:chExt cx="658368" cy="658368"/>
          </a:xfrm>
        </p:grpSpPr>
        <p:sp>
          <p:nvSpPr>
            <p:cNvPr id="17" name="Oval 16">
              <a:extLst>
                <a:ext uri="{FF2B5EF4-FFF2-40B4-BE49-F238E27FC236}">
                  <a16:creationId xmlns:a16="http://schemas.microsoft.com/office/drawing/2014/main" id="{E4D538F6-E5D0-42F2-96E2-85D6B013DA6B}"/>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8" name="Data &amp; AI" title="Icon of several circles connected to eachother by lines">
              <a:extLst>
                <a:ext uri="{FF2B5EF4-FFF2-40B4-BE49-F238E27FC236}">
                  <a16:creationId xmlns:a16="http://schemas.microsoft.com/office/drawing/2014/main" id="{6DF664DF-5F9C-4B72-8041-01B95E466FE0}"/>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65BAFDE6-5E6B-4295-B14B-7747E975FD1C}"/>
              </a:ext>
            </a:extLst>
          </p:cNvPr>
          <p:cNvGrpSpPr>
            <a:grpSpLocks noChangeAspect="1"/>
          </p:cNvGrpSpPr>
          <p:nvPr/>
        </p:nvGrpSpPr>
        <p:grpSpPr>
          <a:xfrm>
            <a:off x="10634247" y="359168"/>
            <a:ext cx="438912" cy="438912"/>
            <a:chOff x="4835154" y="2639459"/>
            <a:chExt cx="658368" cy="658368"/>
          </a:xfrm>
        </p:grpSpPr>
        <p:sp>
          <p:nvSpPr>
            <p:cNvPr id="20" name="Oval 19">
              <a:extLst>
                <a:ext uri="{FF2B5EF4-FFF2-40B4-BE49-F238E27FC236}">
                  <a16:creationId xmlns:a16="http://schemas.microsoft.com/office/drawing/2014/main" id="{30D1F515-5FA0-4F64-BF16-04E748492D4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21" name="Graphic 20">
              <a:extLst>
                <a:ext uri="{FF2B5EF4-FFF2-40B4-BE49-F238E27FC236}">
                  <a16:creationId xmlns:a16="http://schemas.microsoft.com/office/drawing/2014/main" id="{0CB011B7-E79A-4954-A35E-DAD52C41C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22" name="Group 21">
            <a:extLst>
              <a:ext uri="{FF2B5EF4-FFF2-40B4-BE49-F238E27FC236}">
                <a16:creationId xmlns:a16="http://schemas.microsoft.com/office/drawing/2014/main" id="{2C885FDF-4A58-4EA4-AC3E-26A1010292D4}"/>
              </a:ext>
            </a:extLst>
          </p:cNvPr>
          <p:cNvGrpSpPr>
            <a:grpSpLocks noChangeAspect="1"/>
          </p:cNvGrpSpPr>
          <p:nvPr/>
        </p:nvGrpSpPr>
        <p:grpSpPr>
          <a:xfrm>
            <a:off x="11283779" y="519188"/>
            <a:ext cx="118872" cy="118872"/>
            <a:chOff x="4835154" y="3508271"/>
            <a:chExt cx="658368" cy="658368"/>
          </a:xfrm>
        </p:grpSpPr>
        <p:sp>
          <p:nvSpPr>
            <p:cNvPr id="23" name="Oval 22">
              <a:extLst>
                <a:ext uri="{FF2B5EF4-FFF2-40B4-BE49-F238E27FC236}">
                  <a16:creationId xmlns:a16="http://schemas.microsoft.com/office/drawing/2014/main" id="{5774852A-D5AA-488B-8D0C-0C2F50CA4C5B}"/>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24" name="Graphic 23">
              <a:extLst>
                <a:ext uri="{FF2B5EF4-FFF2-40B4-BE49-F238E27FC236}">
                  <a16:creationId xmlns:a16="http://schemas.microsoft.com/office/drawing/2014/main" id="{BAEEEEA2-53D4-4913-947B-97CEE7F931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pic>
        <p:nvPicPr>
          <p:cNvPr id="10" name="Picture 9">
            <a:extLst>
              <a:ext uri="{FF2B5EF4-FFF2-40B4-BE49-F238E27FC236}">
                <a16:creationId xmlns:a16="http://schemas.microsoft.com/office/drawing/2014/main" id="{4CACB34B-2E08-4539-9723-438801A5DD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39708" y="2032457"/>
            <a:ext cx="7346318" cy="4346702"/>
          </a:xfrm>
          <a:prstGeom prst="rect">
            <a:avLst/>
          </a:prstGeom>
        </p:spPr>
      </p:pic>
    </p:spTree>
    <p:extLst>
      <p:ext uri="{BB962C8B-B14F-4D97-AF65-F5344CB8AC3E}">
        <p14:creationId xmlns:p14="http://schemas.microsoft.com/office/powerpoint/2010/main" val="27041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custDataLst>
              <p:tags r:id="rId2"/>
            </p:custDataLst>
            <p:extLst/>
          </p:nvPr>
        </p:nvGraphicFramePr>
        <p:xfrm>
          <a:off x="2424" y="2531"/>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5" imgW="381" imgH="381" progId="TCLayout.ActiveDocument.1">
                  <p:embed/>
                </p:oleObj>
              </mc:Choice>
              <mc:Fallback>
                <p:oleObj name="think-cell Slide" r:id="rId5" imgW="381" imgH="381" progId="TCLayout.ActiveDocument.1">
                  <p:embed/>
                  <p:pic>
                    <p:nvPicPr>
                      <p:cNvPr id="3" name="Object 2"/>
                      <p:cNvPicPr/>
                      <p:nvPr/>
                    </p:nvPicPr>
                    <p:blipFill>
                      <a:blip r:embed="rId6"/>
                      <a:stretch>
                        <a:fillRect/>
                      </a:stretch>
                    </p:blipFill>
                    <p:spPr>
                      <a:xfrm>
                        <a:off x="2424" y="2531"/>
                        <a:ext cx="1556" cy="1556"/>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A variety of real-world applications</a:t>
            </a:r>
          </a:p>
        </p:txBody>
      </p:sp>
      <p:graphicFrame>
        <p:nvGraphicFramePr>
          <p:cNvPr id="75" name="Table 20"/>
          <p:cNvGraphicFramePr>
            <a:graphicFrameLocks noGrp="1"/>
          </p:cNvGraphicFramePr>
          <p:nvPr>
            <p:extLst/>
          </p:nvPr>
        </p:nvGraphicFramePr>
        <p:xfrm>
          <a:off x="493993" y="4667570"/>
          <a:ext cx="2139392" cy="1057452"/>
        </p:xfrm>
        <a:graphic>
          <a:graphicData uri="http://schemas.openxmlformats.org/drawingml/2006/table">
            <a:tbl>
              <a:tblPr firstRow="1" bandRow="1"/>
              <a:tblGrid>
                <a:gridCol w="1111393">
                  <a:extLst>
                    <a:ext uri="{9D8B030D-6E8A-4147-A177-3AD203B41FA5}">
                      <a16:colId xmlns:a16="http://schemas.microsoft.com/office/drawing/2014/main" val="20000"/>
                    </a:ext>
                  </a:extLst>
                </a:gridCol>
                <a:gridCol w="1027999">
                  <a:extLst>
                    <a:ext uri="{9D8B030D-6E8A-4147-A177-3AD203B41FA5}">
                      <a16:colId xmlns:a16="http://schemas.microsoft.com/office/drawing/2014/main" val="20001"/>
                    </a:ext>
                  </a:extLst>
                </a:gridCol>
              </a:tblGrid>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Category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People; 5</a:t>
                      </a:r>
                      <a:r>
                        <a:rPr lang="en-US" sz="1100" baseline="0">
                          <a:gradFill>
                            <a:gsLst>
                              <a:gs pos="3111">
                                <a:schemeClr val="tx1"/>
                              </a:gs>
                              <a:gs pos="35000">
                                <a:schemeClr val="tx1"/>
                              </a:gs>
                            </a:gsLst>
                            <a:lin ang="5400000" scaled="1"/>
                          </a:gradFill>
                          <a:latin typeface="+mn-lt"/>
                          <a:cs typeface="Segoe UI" panose="020B0502040204020203" pitchFamily="34" charset="0"/>
                        </a:rPr>
                        <a:t> faces</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Adult/</a:t>
                      </a:r>
                      <a:r>
                        <a:rPr lang="en-US" sz="1100" baseline="0">
                          <a:gradFill>
                            <a:gsLst>
                              <a:gs pos="3111">
                                <a:schemeClr val="tx1"/>
                              </a:gs>
                              <a:gs pos="35000">
                                <a:schemeClr val="tx1"/>
                              </a:gs>
                            </a:gsLst>
                            <a:lin ang="5400000" scaled="1"/>
                          </a:gradFill>
                          <a:latin typeface="+mn-lt"/>
                          <a:cs typeface="Segoe UI" panose="020B0502040204020203" pitchFamily="34" charset="0"/>
                        </a:rPr>
                        <a:t>R</a:t>
                      </a:r>
                      <a:r>
                        <a:rPr lang="en-US" sz="1100">
                          <a:gradFill>
                            <a:gsLst>
                              <a:gs pos="3111">
                                <a:schemeClr val="tx1"/>
                              </a:gs>
                              <a:gs pos="35000">
                                <a:schemeClr val="tx1"/>
                              </a:gs>
                            </a:gsLst>
                            <a:lin ang="5400000" scaled="1"/>
                          </a:gradFill>
                          <a:latin typeface="+mn-lt"/>
                          <a:cs typeface="Segoe UI" panose="020B0502040204020203" pitchFamily="34" charset="0"/>
                        </a:rPr>
                        <a:t>acy?</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False</a:t>
                      </a:r>
                      <a:r>
                        <a:rPr lang="en-US" sz="1100" baseline="0">
                          <a:gradFill>
                            <a:gsLst>
                              <a:gs pos="3111">
                                <a:schemeClr val="tx1"/>
                              </a:gs>
                              <a:gs pos="35000">
                                <a:schemeClr val="tx1"/>
                              </a:gs>
                            </a:gsLst>
                            <a:lin ang="5400000" scaled="1"/>
                          </a:gradFill>
                          <a:latin typeface="+mn-lt"/>
                          <a:cs typeface="Segoe UI" panose="020B0502040204020203" pitchFamily="34" charset="0"/>
                        </a:rPr>
                        <a:t>/False</a:t>
                      </a: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137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Dominant</a:t>
                      </a:r>
                      <a:r>
                        <a:rPr lang="en-US" sz="1100" baseline="0">
                          <a:gradFill>
                            <a:gsLst>
                              <a:gs pos="3111">
                                <a:schemeClr val="tx1"/>
                              </a:gs>
                              <a:gs pos="35000">
                                <a:schemeClr val="tx1"/>
                              </a:gs>
                            </a:gsLst>
                            <a:lin ang="5400000" scaled="1"/>
                          </a:gradFill>
                          <a:latin typeface="+mn-lt"/>
                          <a:cs typeface="Segoe UI" panose="020B0502040204020203" pitchFamily="34" charset="0"/>
                        </a:rPr>
                        <a:t> c</a:t>
                      </a:r>
                      <a:r>
                        <a:rPr lang="en-US" sz="1100">
                          <a:gradFill>
                            <a:gsLst>
                              <a:gs pos="3111">
                                <a:schemeClr val="tx1"/>
                              </a:gs>
                              <a:gs pos="35000">
                                <a:schemeClr val="tx1"/>
                              </a:gs>
                            </a:gsLst>
                            <a:lin ang="5400000" scaled="1"/>
                          </a:gradFill>
                          <a:latin typeface="+mn-lt"/>
                          <a:cs typeface="Segoe UI" panose="020B0502040204020203" pitchFamily="34" charset="0"/>
                        </a:rPr>
                        <a:t>olors</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3202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r>
                        <a:rPr lang="en-US" sz="1100">
                          <a:gradFill>
                            <a:gsLst>
                              <a:gs pos="3111">
                                <a:schemeClr val="tx1"/>
                              </a:gs>
                              <a:gs pos="35000">
                                <a:schemeClr val="tx1"/>
                              </a:gs>
                            </a:gsLst>
                            <a:lin ang="5400000" scaled="1"/>
                          </a:gradFill>
                          <a:latin typeface="+mn-lt"/>
                          <a:cs typeface="Segoe UI" panose="020B0502040204020203" pitchFamily="34" charset="0"/>
                        </a:rPr>
                        <a:t>Accent color</a:t>
                      </a: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nSpc>
                          <a:spcPct val="90000"/>
                        </a:lnSpc>
                      </a:pPr>
                      <a:endParaRPr lang="en-US" sz="1100" dirty="0">
                        <a:gradFill>
                          <a:gsLst>
                            <a:gs pos="3111">
                              <a:schemeClr val="tx1"/>
                            </a:gs>
                            <a:gs pos="35000">
                              <a:schemeClr val="tx1"/>
                            </a:gs>
                          </a:gsLst>
                          <a:lin ang="5400000" scaled="1"/>
                        </a:gradFill>
                        <a:latin typeface="+mn-lt"/>
                        <a:cs typeface="Segoe UI" panose="020B0502040204020203" pitchFamily="34" charset="0"/>
                      </a:endParaRPr>
                    </a:p>
                  </a:txBody>
                  <a:tcPr marL="45713" marR="45713" marT="18285" marB="18285" anchor="ctr">
                    <a:lnL w="12700" cap="flat" cmpd="sng" algn="ctr">
                      <a:solidFill>
                        <a:srgbClr val="6E6E73">
                          <a:lumMod val="20000"/>
                          <a:lumOff val="80000"/>
                        </a:srgbClr>
                      </a:solidFill>
                      <a:prstDash val="solid"/>
                      <a:round/>
                      <a:headEnd type="none" w="med" len="med"/>
                      <a:tailEnd type="none" w="med" len="med"/>
                    </a:lnL>
                    <a:lnR w="12700" cap="flat" cmpd="sng" algn="ctr">
                      <a:solidFill>
                        <a:srgbClr val="6E6E73">
                          <a:lumMod val="20000"/>
                          <a:lumOff val="80000"/>
                        </a:srgbClr>
                      </a:solidFill>
                      <a:prstDash val="solid"/>
                      <a:round/>
                      <a:headEnd type="none" w="med" len="med"/>
                      <a:tailEnd type="none" w="med" len="med"/>
                    </a:lnR>
                    <a:lnT w="12700" cap="flat" cmpd="sng" algn="ctr">
                      <a:solidFill>
                        <a:srgbClr val="6E6E73">
                          <a:lumMod val="20000"/>
                          <a:lumOff val="80000"/>
                        </a:srgbClr>
                      </a:solidFill>
                      <a:prstDash val="solid"/>
                      <a:round/>
                      <a:headEnd type="none" w="med" len="med"/>
                      <a:tailEnd type="none" w="med" len="med"/>
                    </a:lnT>
                    <a:lnB w="12700" cap="flat" cmpd="sng" algn="ctr">
                      <a:solidFill>
                        <a:srgbClr val="6E6E73">
                          <a:lumMod val="20000"/>
                          <a:lumOff val="8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pSp>
        <p:nvGrpSpPr>
          <p:cNvPr id="8" name="Group 7">
            <a:extLst>
              <a:ext uri="{FF2B5EF4-FFF2-40B4-BE49-F238E27FC236}">
                <a16:creationId xmlns:a16="http://schemas.microsoft.com/office/drawing/2014/main" id="{7378361C-EDD6-4EC3-ACEA-2B3010346395}"/>
              </a:ext>
            </a:extLst>
          </p:cNvPr>
          <p:cNvGrpSpPr/>
          <p:nvPr/>
        </p:nvGrpSpPr>
        <p:grpSpPr>
          <a:xfrm>
            <a:off x="443854" y="1248859"/>
            <a:ext cx="2218629" cy="5051138"/>
            <a:chOff x="454375" y="1248859"/>
            <a:chExt cx="2218629" cy="5051138"/>
          </a:xfrm>
        </p:grpSpPr>
        <p:sp>
          <p:nvSpPr>
            <p:cNvPr id="17" name="Rectangle 16"/>
            <p:cNvSpPr/>
            <p:nvPr/>
          </p:nvSpPr>
          <p:spPr bwMode="auto">
            <a:xfrm>
              <a:off x="1664472" y="5190741"/>
              <a:ext cx="108815" cy="105859"/>
            </a:xfrm>
            <a:prstGeom prst="rect">
              <a:avLst/>
            </a:prstGeom>
            <a:solidFill>
              <a:schemeClr val="bg1"/>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81" name="Rectangle 80"/>
            <p:cNvSpPr/>
            <p:nvPr/>
          </p:nvSpPr>
          <p:spPr bwMode="auto">
            <a:xfrm>
              <a:off x="1830226" y="5190741"/>
              <a:ext cx="108815" cy="105859"/>
            </a:xfrm>
            <a:prstGeom prst="rect">
              <a:avLst/>
            </a:prstGeom>
            <a:solidFill>
              <a:schemeClr val="bg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1" name="Rectangle 90"/>
            <p:cNvSpPr/>
            <p:nvPr/>
          </p:nvSpPr>
          <p:spPr bwMode="auto">
            <a:xfrm>
              <a:off x="1995978" y="5190741"/>
              <a:ext cx="108815" cy="105859"/>
            </a:xfrm>
            <a:prstGeom prst="rect">
              <a:avLst/>
            </a:prstGeom>
            <a:solidFill>
              <a:schemeClr val="bg2">
                <a:lumMod val="25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4" name="Rectangle 103"/>
            <p:cNvSpPr/>
            <p:nvPr/>
          </p:nvSpPr>
          <p:spPr bwMode="auto">
            <a:xfrm>
              <a:off x="1664472" y="5330977"/>
              <a:ext cx="108817" cy="105859"/>
            </a:xfrm>
            <a:prstGeom prst="rect">
              <a:avLst/>
            </a:prstGeom>
            <a:solidFill>
              <a:schemeClr val="tx1">
                <a:lumMod val="50000"/>
              </a:schemeClr>
            </a:solidFill>
            <a:ln>
              <a:solidFill>
                <a:srgbClr val="0808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70" name="Rectangle 69"/>
            <p:cNvSpPr/>
            <p:nvPr/>
          </p:nvSpPr>
          <p:spPr bwMode="auto">
            <a:xfrm>
              <a:off x="454375" y="1248859"/>
              <a:ext cx="2218629" cy="5051138"/>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7" name="Picture 6"/>
            <p:cNvPicPr>
              <a:picLocks noChangeAspect="1"/>
            </p:cNvPicPr>
            <p:nvPr/>
          </p:nvPicPr>
          <p:blipFill rotWithShape="1">
            <a:blip r:embed="rId7"/>
            <a:srcRect t="7654"/>
            <a:stretch/>
          </p:blipFill>
          <p:spPr>
            <a:xfrm>
              <a:off x="502631" y="3328140"/>
              <a:ext cx="2122117" cy="1239947"/>
            </a:xfrm>
            <a:prstGeom prst="rect">
              <a:avLst/>
            </a:prstGeom>
          </p:spPr>
        </p:pic>
        <p:sp>
          <p:nvSpPr>
            <p:cNvPr id="79" name="Oval Callout 6"/>
            <p:cNvSpPr/>
            <p:nvPr/>
          </p:nvSpPr>
          <p:spPr bwMode="auto">
            <a:xfrm>
              <a:off x="1229721" y="1915078"/>
              <a:ext cx="1284879" cy="457062"/>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Segoe UI" pitchFamily="34" charset="0"/>
                  <a:cs typeface="Segoe UI" pitchFamily="34" charset="0"/>
                </a:rPr>
                <a:t>What is in the image or video?</a:t>
              </a:r>
            </a:p>
          </p:txBody>
        </p:sp>
        <p:sp>
          <p:nvSpPr>
            <p:cNvPr id="80" name="Pentagon 79"/>
            <p:cNvSpPr/>
            <p:nvPr/>
          </p:nvSpPr>
          <p:spPr bwMode="auto">
            <a:xfrm rot="5400000">
              <a:off x="13750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Computer Vision</a:t>
              </a:r>
            </a:p>
          </p:txBody>
        </p:sp>
      </p:grpSp>
      <p:grpSp>
        <p:nvGrpSpPr>
          <p:cNvPr id="15" name="Group 14">
            <a:extLst>
              <a:ext uri="{FF2B5EF4-FFF2-40B4-BE49-F238E27FC236}">
                <a16:creationId xmlns:a16="http://schemas.microsoft.com/office/drawing/2014/main" id="{10377B17-3D2F-4226-8BD8-3DD550191F37}"/>
              </a:ext>
            </a:extLst>
          </p:cNvPr>
          <p:cNvGrpSpPr/>
          <p:nvPr/>
        </p:nvGrpSpPr>
        <p:grpSpPr>
          <a:xfrm>
            <a:off x="454375" y="1295762"/>
            <a:ext cx="2218629" cy="478228"/>
            <a:chOff x="454375" y="1295762"/>
            <a:chExt cx="2218629" cy="478228"/>
          </a:xfrm>
        </p:grpSpPr>
        <p:sp>
          <p:nvSpPr>
            <p:cNvPr id="88" name="Freeform 78"/>
            <p:cNvSpPr/>
            <p:nvPr/>
          </p:nvSpPr>
          <p:spPr bwMode="auto">
            <a:xfrm>
              <a:off x="4543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pic>
          <p:nvPicPr>
            <p:cNvPr id="136" name="Picture 135">
              <a:extLst>
                <a:ext uri="{FF2B5EF4-FFF2-40B4-BE49-F238E27FC236}">
                  <a16:creationId xmlns:a16="http://schemas.microsoft.com/office/drawing/2014/main" id="{572C6FFC-E1AF-4173-96DF-33A4A880140F}"/>
                </a:ext>
              </a:extLst>
            </p:cNvPr>
            <p:cNvPicPr>
              <a:picLocks noChangeAspect="1"/>
            </p:cNvPicPr>
            <p:nvPr/>
          </p:nvPicPr>
          <p:blipFill rotWithShape="1">
            <a:blip r:embed="rId8">
              <a:biLevel thresh="25000"/>
              <a:extLst>
                <a:ext uri="{28A0092B-C50C-407E-A947-70E740481C1C}">
                  <a14:useLocalDpi xmlns:a14="http://schemas.microsoft.com/office/drawing/2010/main" val="0"/>
                </a:ext>
              </a:extLst>
            </a:blip>
            <a:srcRect t="13765"/>
            <a:stretch/>
          </p:blipFill>
          <p:spPr>
            <a:xfrm>
              <a:off x="2123297" y="1316928"/>
              <a:ext cx="530014" cy="457062"/>
            </a:xfrm>
            <a:prstGeom prst="rect">
              <a:avLst/>
            </a:prstGeom>
          </p:spPr>
        </p:pic>
      </p:grpSp>
      <p:grpSp>
        <p:nvGrpSpPr>
          <p:cNvPr id="10" name="Group 9">
            <a:extLst>
              <a:ext uri="{FF2B5EF4-FFF2-40B4-BE49-F238E27FC236}">
                <a16:creationId xmlns:a16="http://schemas.microsoft.com/office/drawing/2014/main" id="{369087AD-A19F-4746-8589-1B76D50F7D40}"/>
              </a:ext>
            </a:extLst>
          </p:cNvPr>
          <p:cNvGrpSpPr/>
          <p:nvPr/>
        </p:nvGrpSpPr>
        <p:grpSpPr>
          <a:xfrm>
            <a:off x="2748101" y="1295761"/>
            <a:ext cx="2218629" cy="5006291"/>
            <a:chOff x="2748101" y="1295761"/>
            <a:chExt cx="2218629" cy="5006291"/>
          </a:xfrm>
        </p:grpSpPr>
        <p:sp>
          <p:nvSpPr>
            <p:cNvPr id="92" name="Rectangle 91"/>
            <p:cNvSpPr/>
            <p:nvPr/>
          </p:nvSpPr>
          <p:spPr bwMode="auto">
            <a:xfrm>
              <a:off x="2748101"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7" name="Oval Callout 6"/>
            <p:cNvSpPr/>
            <p:nvPr/>
          </p:nvSpPr>
          <p:spPr bwMode="auto">
            <a:xfrm>
              <a:off x="3433764" y="1915078"/>
              <a:ext cx="1406430"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Give me directions to the nearest local branch</a:t>
              </a:r>
            </a:p>
          </p:txBody>
        </p:sp>
        <p:sp>
          <p:nvSpPr>
            <p:cNvPr id="100" name="Pentagon 99"/>
            <p:cNvSpPr/>
            <p:nvPr/>
          </p:nvSpPr>
          <p:spPr bwMode="auto">
            <a:xfrm rot="5400000">
              <a:off x="3668818"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Speech Service</a:t>
              </a:r>
            </a:p>
          </p:txBody>
        </p:sp>
        <p:grpSp>
          <p:nvGrpSpPr>
            <p:cNvPr id="47" name="Group 46"/>
            <p:cNvGrpSpPr/>
            <p:nvPr/>
          </p:nvGrpSpPr>
          <p:grpSpPr>
            <a:xfrm>
              <a:off x="2825290" y="3663978"/>
              <a:ext cx="2064251" cy="2012176"/>
              <a:chOff x="2067831" y="3143351"/>
              <a:chExt cx="1548408" cy="1509346"/>
            </a:xfrm>
          </p:grpSpPr>
          <p:grpSp>
            <p:nvGrpSpPr>
              <p:cNvPr id="4" name="Group 3"/>
              <p:cNvGrpSpPr/>
              <p:nvPr/>
            </p:nvGrpSpPr>
            <p:grpSpPr>
              <a:xfrm>
                <a:off x="2067831" y="3961502"/>
                <a:ext cx="1548408" cy="691195"/>
                <a:chOff x="2762800" y="5351137"/>
                <a:chExt cx="2139696" cy="955140"/>
              </a:xfrm>
            </p:grpSpPr>
            <p:sp>
              <p:nvSpPr>
                <p:cNvPr id="95" name="TextBox 94"/>
                <p:cNvSpPr txBox="1"/>
                <p:nvPr/>
              </p:nvSpPr>
              <p:spPr>
                <a:xfrm>
                  <a:off x="2762800" y="53511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Convert spoken audio to text </a:t>
                  </a:r>
                </a:p>
              </p:txBody>
            </p:sp>
            <p:sp>
              <p:nvSpPr>
                <p:cNvPr id="99" name="TextBox 98"/>
                <p:cNvSpPr txBox="1"/>
                <p:nvPr/>
              </p:nvSpPr>
              <p:spPr>
                <a:xfrm>
                  <a:off x="2762800" y="56918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defPPr>
                    <a:defRPr lang="en-US"/>
                  </a:defPPr>
                  <a:lvl1pPr marR="0" lvl="0" indent="0" defTabSz="896386" fontAlgn="auto">
                    <a:lnSpc>
                      <a:spcPct val="90000"/>
                    </a:lnSpc>
                    <a:spcBef>
                      <a:spcPts val="0"/>
                    </a:spcBef>
                    <a:spcAft>
                      <a:spcPts val="588"/>
                    </a:spcAft>
                    <a:buClrTx/>
                    <a:buSzTx/>
                    <a:buFontTx/>
                    <a:buNone/>
                    <a:tabLst/>
                    <a:defRPr kumimoji="0" sz="1100" b="0" i="1" u="none" strike="noStrike" kern="0" cap="none" spc="0" normalizeH="0" baseline="0">
                      <a:ln>
                        <a:noFill/>
                      </a:ln>
                      <a:solidFill>
                        <a:sysClr val="windowText" lastClr="000000"/>
                      </a:solidFill>
                      <a:effectLst/>
                      <a:uLnTx/>
                      <a:uFillTx/>
                    </a:defRPr>
                  </a:lvl1p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Convert text to spoken audio</a:t>
                  </a:r>
                </a:p>
              </p:txBody>
            </p:sp>
            <p:sp>
              <p:nvSpPr>
                <p:cNvPr id="102" name="TextBox 101"/>
                <p:cNvSpPr txBox="1"/>
                <p:nvPr/>
              </p:nvSpPr>
              <p:spPr>
                <a:xfrm>
                  <a:off x="2762800" y="6032537"/>
                  <a:ext cx="2139696" cy="273740"/>
                </a:xfrm>
                <a:prstGeom prst="rect">
                  <a:avLst/>
                </a:prstGeom>
                <a:noFill/>
                <a:ln w="6350">
                  <a:solidFill>
                    <a:schemeClr val="bg2">
                      <a:lumMod val="85000"/>
                    </a:schemeClr>
                  </a:solidFill>
                </a:ln>
              </p:spPr>
              <p:txBody>
                <a:bodyPr wrap="square" lIns="91440" tIns="45720" rIns="91440" bIns="45720" rtlCol="0" anchor="ctr" anchorCtr="0">
                  <a:no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Extract intent of user</a:t>
                  </a:r>
                </a:p>
              </p:txBody>
            </p:sp>
          </p:grpSp>
          <p:grpSp>
            <p:nvGrpSpPr>
              <p:cNvPr id="90" name="Group 89"/>
              <p:cNvGrpSpPr/>
              <p:nvPr/>
            </p:nvGrpSpPr>
            <p:grpSpPr>
              <a:xfrm>
                <a:off x="2931034" y="3143351"/>
                <a:ext cx="658441" cy="443451"/>
                <a:chOff x="1374991" y="2239434"/>
                <a:chExt cx="3540752" cy="2384648"/>
              </a:xfrm>
            </p:grpSpPr>
            <p:sp>
              <p:nvSpPr>
                <p:cNvPr id="94" name="Rectangle 93"/>
                <p:cNvSpPr/>
                <p:nvPr/>
              </p:nvSpPr>
              <p:spPr bwMode="auto">
                <a:xfrm>
                  <a:off x="1374991" y="2239434"/>
                  <a:ext cx="3540752" cy="238464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3" name="Freeform: Shape 102"/>
                <p:cNvSpPr/>
                <p:nvPr/>
              </p:nvSpPr>
              <p:spPr bwMode="auto">
                <a:xfrm>
                  <a:off x="1374991" y="2239434"/>
                  <a:ext cx="3540752" cy="2384648"/>
                </a:xfrm>
                <a:custGeom>
                  <a:avLst/>
                  <a:gdLst>
                    <a:gd name="connsiteX0" fmla="*/ 2957934 w 3540752"/>
                    <a:gd name="connsiteY0" fmla="*/ 1889480 h 2384648"/>
                    <a:gd name="connsiteX1" fmla="*/ 3540752 w 3540752"/>
                    <a:gd name="connsiteY1" fmla="*/ 1889480 h 2384648"/>
                    <a:gd name="connsiteX2" fmla="*/ 3540752 w 3540752"/>
                    <a:gd name="connsiteY2" fmla="*/ 2384648 h 2384648"/>
                    <a:gd name="connsiteX3" fmla="*/ 2957934 w 3540752"/>
                    <a:gd name="connsiteY3" fmla="*/ 2384648 h 2384648"/>
                    <a:gd name="connsiteX4" fmla="*/ 1860441 w 3540752"/>
                    <a:gd name="connsiteY4" fmla="*/ 1889480 h 2384648"/>
                    <a:gd name="connsiteX5" fmla="*/ 2845045 w 3540752"/>
                    <a:gd name="connsiteY5" fmla="*/ 1889480 h 2384648"/>
                    <a:gd name="connsiteX6" fmla="*/ 2845045 w 3540752"/>
                    <a:gd name="connsiteY6" fmla="*/ 2384648 h 2384648"/>
                    <a:gd name="connsiteX7" fmla="*/ 1860441 w 3540752"/>
                    <a:gd name="connsiteY7" fmla="*/ 2384648 h 2384648"/>
                    <a:gd name="connsiteX8" fmla="*/ 479628 w 3540752"/>
                    <a:gd name="connsiteY8" fmla="*/ 1889480 h 2384648"/>
                    <a:gd name="connsiteX9" fmla="*/ 1747552 w 3540752"/>
                    <a:gd name="connsiteY9" fmla="*/ 1889480 h 2384648"/>
                    <a:gd name="connsiteX10" fmla="*/ 1747552 w 3540752"/>
                    <a:gd name="connsiteY10" fmla="*/ 2384648 h 2384648"/>
                    <a:gd name="connsiteX11" fmla="*/ 295159 w 3540752"/>
                    <a:gd name="connsiteY11" fmla="*/ 2384648 h 2384648"/>
                    <a:gd name="connsiteX12" fmla="*/ 0 w 3540752"/>
                    <a:gd name="connsiteY12" fmla="*/ 1889480 h 2384648"/>
                    <a:gd name="connsiteX13" fmla="*/ 359160 w 3540752"/>
                    <a:gd name="connsiteY13" fmla="*/ 1889480 h 2384648"/>
                    <a:gd name="connsiteX14" fmla="*/ 174690 w 3540752"/>
                    <a:gd name="connsiteY14" fmla="*/ 2384648 h 2384648"/>
                    <a:gd name="connsiteX15" fmla="*/ 0 w 3540752"/>
                    <a:gd name="connsiteY15" fmla="*/ 2384648 h 2384648"/>
                    <a:gd name="connsiteX16" fmla="*/ 2957934 w 3540752"/>
                    <a:gd name="connsiteY16" fmla="*/ 1275644 h 2384648"/>
                    <a:gd name="connsiteX17" fmla="*/ 3540752 w 3540752"/>
                    <a:gd name="connsiteY17" fmla="*/ 1275644 h 2384648"/>
                    <a:gd name="connsiteX18" fmla="*/ 3540752 w 3540752"/>
                    <a:gd name="connsiteY18" fmla="*/ 1776591 h 2384648"/>
                    <a:gd name="connsiteX19" fmla="*/ 2957934 w 3540752"/>
                    <a:gd name="connsiteY19" fmla="*/ 1776591 h 2384648"/>
                    <a:gd name="connsiteX20" fmla="*/ 1860442 w 3540752"/>
                    <a:gd name="connsiteY20" fmla="*/ 1275644 h 2384648"/>
                    <a:gd name="connsiteX21" fmla="*/ 2845045 w 3540752"/>
                    <a:gd name="connsiteY21" fmla="*/ 1275644 h 2384648"/>
                    <a:gd name="connsiteX22" fmla="*/ 2845045 w 3540752"/>
                    <a:gd name="connsiteY22" fmla="*/ 1776591 h 2384648"/>
                    <a:gd name="connsiteX23" fmla="*/ 1860441 w 3540752"/>
                    <a:gd name="connsiteY23" fmla="*/ 1776591 h 2384648"/>
                    <a:gd name="connsiteX24" fmla="*/ 708307 w 3540752"/>
                    <a:gd name="connsiteY24" fmla="*/ 1275642 h 2384648"/>
                    <a:gd name="connsiteX25" fmla="*/ 1593568 w 3540752"/>
                    <a:gd name="connsiteY25" fmla="*/ 1275642 h 2384648"/>
                    <a:gd name="connsiteX26" fmla="*/ 1593568 w 3540752"/>
                    <a:gd name="connsiteY26" fmla="*/ 1275644 h 2384648"/>
                    <a:gd name="connsiteX27" fmla="*/ 1747553 w 3540752"/>
                    <a:gd name="connsiteY27" fmla="*/ 1275644 h 2384648"/>
                    <a:gd name="connsiteX28" fmla="*/ 1747552 w 3540752"/>
                    <a:gd name="connsiteY28" fmla="*/ 1776591 h 2384648"/>
                    <a:gd name="connsiteX29" fmla="*/ 521684 w 3540752"/>
                    <a:gd name="connsiteY29" fmla="*/ 1776591 h 2384648"/>
                    <a:gd name="connsiteX30" fmla="*/ 0 w 3540752"/>
                    <a:gd name="connsiteY30" fmla="*/ 1267177 h 2384648"/>
                    <a:gd name="connsiteX31" fmla="*/ 590992 w 3540752"/>
                    <a:gd name="connsiteY31" fmla="*/ 1267177 h 2384648"/>
                    <a:gd name="connsiteX32" fmla="*/ 401216 w 3540752"/>
                    <a:gd name="connsiteY32" fmla="*/ 1776591 h 2384648"/>
                    <a:gd name="connsiteX33" fmla="*/ 0 w 3540752"/>
                    <a:gd name="connsiteY33" fmla="*/ 1776591 h 2384648"/>
                    <a:gd name="connsiteX34" fmla="*/ 952755 w 3540752"/>
                    <a:gd name="connsiteY34" fmla="*/ 619476 h 2384648"/>
                    <a:gd name="connsiteX35" fmla="*/ 1747553 w 3540752"/>
                    <a:gd name="connsiteY35" fmla="*/ 619476 h 2384648"/>
                    <a:gd name="connsiteX36" fmla="*/ 1747553 w 3540752"/>
                    <a:gd name="connsiteY36" fmla="*/ 1162753 h 2384648"/>
                    <a:gd name="connsiteX37" fmla="*/ 750362 w 3540752"/>
                    <a:gd name="connsiteY37" fmla="*/ 1162753 h 2384648"/>
                    <a:gd name="connsiteX38" fmla="*/ 0 w 3540752"/>
                    <a:gd name="connsiteY38" fmla="*/ 619475 h 2384648"/>
                    <a:gd name="connsiteX39" fmla="*/ 832286 w 3540752"/>
                    <a:gd name="connsiteY39" fmla="*/ 619475 h 2384648"/>
                    <a:gd name="connsiteX40" fmla="*/ 633048 w 3540752"/>
                    <a:gd name="connsiteY40" fmla="*/ 1154288 h 2384648"/>
                    <a:gd name="connsiteX41" fmla="*/ 0 w 3540752"/>
                    <a:gd name="connsiteY41" fmla="*/ 1154288 h 2384648"/>
                    <a:gd name="connsiteX42" fmla="*/ 2845045 w 3540752"/>
                    <a:gd name="connsiteY42" fmla="*/ 397620 h 2384648"/>
                    <a:gd name="connsiteX43" fmla="*/ 2845045 w 3540752"/>
                    <a:gd name="connsiteY43" fmla="*/ 1162755 h 2384648"/>
                    <a:gd name="connsiteX44" fmla="*/ 1860442 w 3540752"/>
                    <a:gd name="connsiteY44" fmla="*/ 1162755 h 2384648"/>
                    <a:gd name="connsiteX45" fmla="*/ 1860442 w 3540752"/>
                    <a:gd name="connsiteY45" fmla="*/ 619476 h 2384648"/>
                    <a:gd name="connsiteX46" fmla="*/ 2116760 w 3540752"/>
                    <a:gd name="connsiteY46" fmla="*/ 619476 h 2384648"/>
                    <a:gd name="connsiteX47" fmla="*/ 2116760 w 3540752"/>
                    <a:gd name="connsiteY47" fmla="*/ 615861 h 2384648"/>
                    <a:gd name="connsiteX48" fmla="*/ 3540752 w 3540752"/>
                    <a:gd name="connsiteY48" fmla="*/ 189142 h 2384648"/>
                    <a:gd name="connsiteX49" fmla="*/ 3540752 w 3540752"/>
                    <a:gd name="connsiteY49" fmla="*/ 1162755 h 2384648"/>
                    <a:gd name="connsiteX50" fmla="*/ 2957934 w 3540752"/>
                    <a:gd name="connsiteY50" fmla="*/ 1162755 h 2384648"/>
                    <a:gd name="connsiteX51" fmla="*/ 2957934 w 3540752"/>
                    <a:gd name="connsiteY51" fmla="*/ 363792 h 2384648"/>
                    <a:gd name="connsiteX52" fmla="*/ 3241567 w 3540752"/>
                    <a:gd name="connsiteY52" fmla="*/ 0 h 2384648"/>
                    <a:gd name="connsiteX53" fmla="*/ 3540752 w 3540752"/>
                    <a:gd name="connsiteY53" fmla="*/ 0 h 2384648"/>
                    <a:gd name="connsiteX54" fmla="*/ 3540752 w 3540752"/>
                    <a:gd name="connsiteY54" fmla="*/ 71294 h 2384648"/>
                    <a:gd name="connsiteX55" fmla="*/ 3241567 w 3540752"/>
                    <a:gd name="connsiteY55" fmla="*/ 160949 h 2384648"/>
                    <a:gd name="connsiteX56" fmla="*/ 2165242 w 3540752"/>
                    <a:gd name="connsiteY56" fmla="*/ 0 h 2384648"/>
                    <a:gd name="connsiteX57" fmla="*/ 3128678 w 3540752"/>
                    <a:gd name="connsiteY57" fmla="*/ 0 h 2384648"/>
                    <a:gd name="connsiteX58" fmla="*/ 3128678 w 3540752"/>
                    <a:gd name="connsiteY58" fmla="*/ 194777 h 2384648"/>
                    <a:gd name="connsiteX59" fmla="*/ 2165242 w 3540752"/>
                    <a:gd name="connsiteY59" fmla="*/ 483483 h 2384648"/>
                    <a:gd name="connsiteX60" fmla="*/ 1183534 w 3540752"/>
                    <a:gd name="connsiteY60" fmla="*/ 0 h 2384648"/>
                    <a:gd name="connsiteX61" fmla="*/ 2052353 w 3540752"/>
                    <a:gd name="connsiteY61" fmla="*/ 0 h 2384648"/>
                    <a:gd name="connsiteX62" fmla="*/ 2052353 w 3540752"/>
                    <a:gd name="connsiteY62" fmla="*/ 506587 h 2384648"/>
                    <a:gd name="connsiteX63" fmla="*/ 994810 w 3540752"/>
                    <a:gd name="connsiteY63" fmla="*/ 506587 h 2384648"/>
                    <a:gd name="connsiteX64" fmla="*/ 0 w 3540752"/>
                    <a:gd name="connsiteY64" fmla="*/ 0 h 2384648"/>
                    <a:gd name="connsiteX65" fmla="*/ 1063065 w 3540752"/>
                    <a:gd name="connsiteY65" fmla="*/ 0 h 2384648"/>
                    <a:gd name="connsiteX66" fmla="*/ 874342 w 3540752"/>
                    <a:gd name="connsiteY66" fmla="*/ 506586 h 2384648"/>
                    <a:gd name="connsiteX67" fmla="*/ 0 w 3540752"/>
                    <a:gd name="connsiteY67" fmla="*/ 506586 h 238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540752" h="2384648">
                      <a:moveTo>
                        <a:pt x="2957934" y="1889480"/>
                      </a:moveTo>
                      <a:lnTo>
                        <a:pt x="3540752" y="1889480"/>
                      </a:lnTo>
                      <a:lnTo>
                        <a:pt x="3540752" y="2384648"/>
                      </a:lnTo>
                      <a:lnTo>
                        <a:pt x="2957934" y="2384648"/>
                      </a:lnTo>
                      <a:close/>
                      <a:moveTo>
                        <a:pt x="1860441" y="1889480"/>
                      </a:moveTo>
                      <a:lnTo>
                        <a:pt x="2845045" y="1889480"/>
                      </a:lnTo>
                      <a:lnTo>
                        <a:pt x="2845045" y="2384648"/>
                      </a:lnTo>
                      <a:lnTo>
                        <a:pt x="1860441" y="2384648"/>
                      </a:lnTo>
                      <a:close/>
                      <a:moveTo>
                        <a:pt x="479628" y="1889480"/>
                      </a:moveTo>
                      <a:lnTo>
                        <a:pt x="1747552" y="1889480"/>
                      </a:lnTo>
                      <a:lnTo>
                        <a:pt x="1747552" y="2384648"/>
                      </a:lnTo>
                      <a:lnTo>
                        <a:pt x="295159" y="2384648"/>
                      </a:lnTo>
                      <a:close/>
                      <a:moveTo>
                        <a:pt x="0" y="1889480"/>
                      </a:moveTo>
                      <a:lnTo>
                        <a:pt x="359160" y="1889480"/>
                      </a:lnTo>
                      <a:lnTo>
                        <a:pt x="174690" y="2384648"/>
                      </a:lnTo>
                      <a:lnTo>
                        <a:pt x="0" y="2384648"/>
                      </a:lnTo>
                      <a:close/>
                      <a:moveTo>
                        <a:pt x="2957934" y="1275644"/>
                      </a:moveTo>
                      <a:lnTo>
                        <a:pt x="3540752" y="1275644"/>
                      </a:lnTo>
                      <a:lnTo>
                        <a:pt x="3540752" y="1776591"/>
                      </a:lnTo>
                      <a:lnTo>
                        <a:pt x="2957934" y="1776591"/>
                      </a:lnTo>
                      <a:close/>
                      <a:moveTo>
                        <a:pt x="1860442" y="1275644"/>
                      </a:moveTo>
                      <a:lnTo>
                        <a:pt x="2845045" y="1275644"/>
                      </a:lnTo>
                      <a:lnTo>
                        <a:pt x="2845045" y="1776591"/>
                      </a:lnTo>
                      <a:lnTo>
                        <a:pt x="1860441" y="1776591"/>
                      </a:lnTo>
                      <a:close/>
                      <a:moveTo>
                        <a:pt x="708307" y="1275642"/>
                      </a:moveTo>
                      <a:lnTo>
                        <a:pt x="1593568" y="1275642"/>
                      </a:lnTo>
                      <a:lnTo>
                        <a:pt x="1593568" y="1275644"/>
                      </a:lnTo>
                      <a:lnTo>
                        <a:pt x="1747553" y="1275644"/>
                      </a:lnTo>
                      <a:lnTo>
                        <a:pt x="1747552" y="1776591"/>
                      </a:lnTo>
                      <a:lnTo>
                        <a:pt x="521684" y="1776591"/>
                      </a:lnTo>
                      <a:close/>
                      <a:moveTo>
                        <a:pt x="0" y="1267177"/>
                      </a:moveTo>
                      <a:lnTo>
                        <a:pt x="590992" y="1267177"/>
                      </a:lnTo>
                      <a:lnTo>
                        <a:pt x="401216" y="1776591"/>
                      </a:lnTo>
                      <a:lnTo>
                        <a:pt x="0" y="1776591"/>
                      </a:lnTo>
                      <a:close/>
                      <a:moveTo>
                        <a:pt x="952755" y="619476"/>
                      </a:moveTo>
                      <a:lnTo>
                        <a:pt x="1747553" y="619476"/>
                      </a:lnTo>
                      <a:lnTo>
                        <a:pt x="1747553" y="1162753"/>
                      </a:lnTo>
                      <a:lnTo>
                        <a:pt x="750362" y="1162753"/>
                      </a:lnTo>
                      <a:close/>
                      <a:moveTo>
                        <a:pt x="0" y="619475"/>
                      </a:moveTo>
                      <a:lnTo>
                        <a:pt x="832286" y="619475"/>
                      </a:lnTo>
                      <a:lnTo>
                        <a:pt x="633048" y="1154288"/>
                      </a:lnTo>
                      <a:lnTo>
                        <a:pt x="0" y="1154288"/>
                      </a:lnTo>
                      <a:close/>
                      <a:moveTo>
                        <a:pt x="2845045" y="397620"/>
                      </a:moveTo>
                      <a:lnTo>
                        <a:pt x="2845045" y="1162755"/>
                      </a:lnTo>
                      <a:lnTo>
                        <a:pt x="1860442" y="1162755"/>
                      </a:lnTo>
                      <a:lnTo>
                        <a:pt x="1860442" y="619476"/>
                      </a:lnTo>
                      <a:lnTo>
                        <a:pt x="2116760" y="619476"/>
                      </a:lnTo>
                      <a:lnTo>
                        <a:pt x="2116760" y="615861"/>
                      </a:lnTo>
                      <a:close/>
                      <a:moveTo>
                        <a:pt x="3540752" y="189142"/>
                      </a:moveTo>
                      <a:lnTo>
                        <a:pt x="3540752" y="1162755"/>
                      </a:lnTo>
                      <a:lnTo>
                        <a:pt x="2957934" y="1162755"/>
                      </a:lnTo>
                      <a:lnTo>
                        <a:pt x="2957934" y="363792"/>
                      </a:lnTo>
                      <a:close/>
                      <a:moveTo>
                        <a:pt x="3241567" y="0"/>
                      </a:moveTo>
                      <a:lnTo>
                        <a:pt x="3540752" y="0"/>
                      </a:lnTo>
                      <a:lnTo>
                        <a:pt x="3540752" y="71294"/>
                      </a:lnTo>
                      <a:lnTo>
                        <a:pt x="3241567" y="160949"/>
                      </a:lnTo>
                      <a:close/>
                      <a:moveTo>
                        <a:pt x="2165242" y="0"/>
                      </a:moveTo>
                      <a:lnTo>
                        <a:pt x="3128678" y="0"/>
                      </a:lnTo>
                      <a:lnTo>
                        <a:pt x="3128678" y="194777"/>
                      </a:lnTo>
                      <a:lnTo>
                        <a:pt x="2165242" y="483483"/>
                      </a:lnTo>
                      <a:close/>
                      <a:moveTo>
                        <a:pt x="1183534" y="0"/>
                      </a:moveTo>
                      <a:lnTo>
                        <a:pt x="2052353" y="0"/>
                      </a:lnTo>
                      <a:lnTo>
                        <a:pt x="2052353" y="506587"/>
                      </a:lnTo>
                      <a:lnTo>
                        <a:pt x="994810" y="506587"/>
                      </a:lnTo>
                      <a:close/>
                      <a:moveTo>
                        <a:pt x="0" y="0"/>
                      </a:moveTo>
                      <a:lnTo>
                        <a:pt x="1063065" y="0"/>
                      </a:lnTo>
                      <a:lnTo>
                        <a:pt x="874342" y="506586"/>
                      </a:lnTo>
                      <a:lnTo>
                        <a:pt x="0" y="50658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5" name="Freeform: Shape 104"/>
                <p:cNvSpPr/>
                <p:nvPr/>
              </p:nvSpPr>
              <p:spPr bwMode="auto">
                <a:xfrm>
                  <a:off x="1477010" y="369316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6" name="Freeform: Shape 105"/>
                <p:cNvSpPr/>
                <p:nvPr/>
              </p:nvSpPr>
              <p:spPr bwMode="auto">
                <a:xfrm>
                  <a:off x="3940810" y="2289810"/>
                  <a:ext cx="286237" cy="425874"/>
                </a:xfrm>
                <a:custGeom>
                  <a:avLst/>
                  <a:gdLst>
                    <a:gd name="connsiteX0" fmla="*/ 338455 w 695960"/>
                    <a:gd name="connsiteY0" fmla="*/ 173990 h 1035474"/>
                    <a:gd name="connsiteX1" fmla="*/ 255905 w 695960"/>
                    <a:gd name="connsiteY1" fmla="*/ 256540 h 1035474"/>
                    <a:gd name="connsiteX2" fmla="*/ 338455 w 695960"/>
                    <a:gd name="connsiteY2" fmla="*/ 339090 h 1035474"/>
                    <a:gd name="connsiteX3" fmla="*/ 421005 w 695960"/>
                    <a:gd name="connsiteY3" fmla="*/ 256540 h 1035474"/>
                    <a:gd name="connsiteX4" fmla="*/ 338455 w 695960"/>
                    <a:gd name="connsiteY4" fmla="*/ 173990 h 1035474"/>
                    <a:gd name="connsiteX5" fmla="*/ 347980 w 695960"/>
                    <a:gd name="connsiteY5" fmla="*/ 0 h 1035474"/>
                    <a:gd name="connsiteX6" fmla="*/ 695960 w 695960"/>
                    <a:gd name="connsiteY6" fmla="*/ 347980 h 1035474"/>
                    <a:gd name="connsiteX7" fmla="*/ 636531 w 695960"/>
                    <a:gd name="connsiteY7" fmla="*/ 542539 h 1035474"/>
                    <a:gd name="connsiteX8" fmla="*/ 620091 w 695960"/>
                    <a:gd name="connsiteY8" fmla="*/ 562465 h 1035474"/>
                    <a:gd name="connsiteX9" fmla="*/ 345440 w 695960"/>
                    <a:gd name="connsiteY9" fmla="*/ 1035474 h 1035474"/>
                    <a:gd name="connsiteX10" fmla="*/ 40640 w 695960"/>
                    <a:gd name="connsiteY10" fmla="*/ 510540 h 1035474"/>
                    <a:gd name="connsiteX11" fmla="*/ 42061 w 695960"/>
                    <a:gd name="connsiteY11" fmla="*/ 510540 h 1035474"/>
                    <a:gd name="connsiteX12" fmla="*/ 27346 w 695960"/>
                    <a:gd name="connsiteY12" fmla="*/ 483430 h 1035474"/>
                    <a:gd name="connsiteX13" fmla="*/ 0 w 695960"/>
                    <a:gd name="connsiteY13" fmla="*/ 347980 h 1035474"/>
                    <a:gd name="connsiteX14" fmla="*/ 347980 w 695960"/>
                    <a:gd name="connsiteY14" fmla="*/ 0 h 103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5960" h="1035474">
                      <a:moveTo>
                        <a:pt x="338455" y="173990"/>
                      </a:moveTo>
                      <a:cubicBezTo>
                        <a:pt x="292864" y="173990"/>
                        <a:pt x="255905" y="210949"/>
                        <a:pt x="255905" y="256540"/>
                      </a:cubicBezTo>
                      <a:cubicBezTo>
                        <a:pt x="255905" y="302131"/>
                        <a:pt x="292864" y="339090"/>
                        <a:pt x="338455" y="339090"/>
                      </a:cubicBezTo>
                      <a:cubicBezTo>
                        <a:pt x="384046" y="339090"/>
                        <a:pt x="421005" y="302131"/>
                        <a:pt x="421005" y="256540"/>
                      </a:cubicBezTo>
                      <a:cubicBezTo>
                        <a:pt x="421005" y="210949"/>
                        <a:pt x="384046" y="173990"/>
                        <a:pt x="338455" y="173990"/>
                      </a:cubicBezTo>
                      <a:close/>
                      <a:moveTo>
                        <a:pt x="347980" y="0"/>
                      </a:moveTo>
                      <a:cubicBezTo>
                        <a:pt x="540164" y="0"/>
                        <a:pt x="695960" y="155796"/>
                        <a:pt x="695960" y="347980"/>
                      </a:cubicBezTo>
                      <a:cubicBezTo>
                        <a:pt x="695960" y="420049"/>
                        <a:pt x="674051" y="487001"/>
                        <a:pt x="636531" y="542539"/>
                      </a:cubicBezTo>
                      <a:lnTo>
                        <a:pt x="620091" y="562465"/>
                      </a:lnTo>
                      <a:lnTo>
                        <a:pt x="345440" y="1035474"/>
                      </a:lnTo>
                      <a:lnTo>
                        <a:pt x="40640" y="510540"/>
                      </a:lnTo>
                      <a:lnTo>
                        <a:pt x="42061" y="510540"/>
                      </a:lnTo>
                      <a:lnTo>
                        <a:pt x="27346" y="483430"/>
                      </a:lnTo>
                      <a:cubicBezTo>
                        <a:pt x="9738" y="441798"/>
                        <a:pt x="0" y="396026"/>
                        <a:pt x="0" y="347980"/>
                      </a:cubicBezTo>
                      <a:cubicBezTo>
                        <a:pt x="0" y="155796"/>
                        <a:pt x="155796" y="0"/>
                        <a:pt x="34798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marL="0" marR="0" lvl="0" indent="0" algn="ctr" defTabSz="1243088"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08" name="Freeform: Shape 107"/>
                <p:cNvSpPr/>
                <p:nvPr/>
              </p:nvSpPr>
              <p:spPr bwMode="auto">
                <a:xfrm>
                  <a:off x="1657350" y="2546350"/>
                  <a:ext cx="2597150" cy="1538816"/>
                </a:xfrm>
                <a:custGeom>
                  <a:avLst/>
                  <a:gdLst>
                    <a:gd name="connsiteX0" fmla="*/ 0 w 2597150"/>
                    <a:gd name="connsiteY0" fmla="*/ 1555750 h 1555750"/>
                    <a:gd name="connsiteX1" fmla="*/ 1517650 w 2597150"/>
                    <a:gd name="connsiteY1" fmla="*/ 1555750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55750 h 1555750"/>
                    <a:gd name="connsiteX1" fmla="*/ 1509184 w 2597150"/>
                    <a:gd name="connsiteY1" fmla="*/ 1538816 h 1555750"/>
                    <a:gd name="connsiteX2" fmla="*/ 1517650 w 2597150"/>
                    <a:gd name="connsiteY2" fmla="*/ 895350 h 1555750"/>
                    <a:gd name="connsiteX3" fmla="*/ 2597150 w 2597150"/>
                    <a:gd name="connsiteY3" fmla="*/ 895350 h 1555750"/>
                    <a:gd name="connsiteX4" fmla="*/ 2597150 w 2597150"/>
                    <a:gd name="connsiteY4" fmla="*/ 0 h 1555750"/>
                    <a:gd name="connsiteX5" fmla="*/ 2444750 w 2597150"/>
                    <a:gd name="connsiteY5" fmla="*/ 76200 h 1555750"/>
                    <a:gd name="connsiteX0" fmla="*/ 0 w 2597150"/>
                    <a:gd name="connsiteY0" fmla="*/ 1530350 h 1538816"/>
                    <a:gd name="connsiteX1" fmla="*/ 1509184 w 2597150"/>
                    <a:gd name="connsiteY1" fmla="*/ 1538816 h 1538816"/>
                    <a:gd name="connsiteX2" fmla="*/ 1517650 w 2597150"/>
                    <a:gd name="connsiteY2" fmla="*/ 895350 h 1538816"/>
                    <a:gd name="connsiteX3" fmla="*/ 2597150 w 2597150"/>
                    <a:gd name="connsiteY3" fmla="*/ 895350 h 1538816"/>
                    <a:gd name="connsiteX4" fmla="*/ 2597150 w 2597150"/>
                    <a:gd name="connsiteY4" fmla="*/ 0 h 1538816"/>
                    <a:gd name="connsiteX5" fmla="*/ 2444750 w 2597150"/>
                    <a:gd name="connsiteY5" fmla="*/ 76200 h 153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7150" h="1538816">
                      <a:moveTo>
                        <a:pt x="0" y="1530350"/>
                      </a:moveTo>
                      <a:lnTo>
                        <a:pt x="1509184" y="1538816"/>
                      </a:lnTo>
                      <a:lnTo>
                        <a:pt x="1517650" y="895350"/>
                      </a:lnTo>
                      <a:lnTo>
                        <a:pt x="2597150" y="895350"/>
                      </a:lnTo>
                      <a:lnTo>
                        <a:pt x="2597150" y="0"/>
                      </a:lnTo>
                      <a:lnTo>
                        <a:pt x="2444750" y="76200"/>
                      </a:lnTo>
                    </a:path>
                  </a:pathLst>
                </a:cu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21899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6" name="Group 15">
            <a:extLst>
              <a:ext uri="{FF2B5EF4-FFF2-40B4-BE49-F238E27FC236}">
                <a16:creationId xmlns:a16="http://schemas.microsoft.com/office/drawing/2014/main" id="{059346EB-1F9E-4A9D-A778-7E67BC45B266}"/>
              </a:ext>
            </a:extLst>
          </p:cNvPr>
          <p:cNvGrpSpPr/>
          <p:nvPr/>
        </p:nvGrpSpPr>
        <p:grpSpPr>
          <a:xfrm>
            <a:off x="2748101" y="1248859"/>
            <a:ext cx="2218629" cy="519857"/>
            <a:chOff x="2748101" y="1248859"/>
            <a:chExt cx="2218629" cy="519857"/>
          </a:xfrm>
        </p:grpSpPr>
        <p:sp>
          <p:nvSpPr>
            <p:cNvPr id="71" name="Freeform 83"/>
            <p:cNvSpPr/>
            <p:nvPr/>
          </p:nvSpPr>
          <p:spPr bwMode="auto">
            <a:xfrm>
              <a:off x="2748101"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pic>
          <p:nvPicPr>
            <p:cNvPr id="137" name="Picture 136">
              <a:extLst>
                <a:ext uri="{FF2B5EF4-FFF2-40B4-BE49-F238E27FC236}">
                  <a16:creationId xmlns:a16="http://schemas.microsoft.com/office/drawing/2014/main" id="{9C39CD7E-7A6A-44BD-A889-AF223305F979}"/>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14962" y="1248859"/>
              <a:ext cx="519857" cy="519857"/>
            </a:xfrm>
            <a:prstGeom prst="rect">
              <a:avLst/>
            </a:prstGeom>
          </p:spPr>
        </p:pic>
      </p:grpSp>
      <p:grpSp>
        <p:nvGrpSpPr>
          <p:cNvPr id="11" name="Group 10">
            <a:extLst>
              <a:ext uri="{FF2B5EF4-FFF2-40B4-BE49-F238E27FC236}">
                <a16:creationId xmlns:a16="http://schemas.microsoft.com/office/drawing/2014/main" id="{4295A720-7BF4-4961-B4B6-5CAB6F0A4852}"/>
              </a:ext>
            </a:extLst>
          </p:cNvPr>
          <p:cNvGrpSpPr/>
          <p:nvPr/>
        </p:nvGrpSpPr>
        <p:grpSpPr>
          <a:xfrm>
            <a:off x="584669" y="1295761"/>
            <a:ext cx="6642535" cy="5006291"/>
            <a:chOff x="584669" y="1295761"/>
            <a:chExt cx="6642535" cy="5006291"/>
          </a:xfrm>
        </p:grpSpPr>
        <p:sp>
          <p:nvSpPr>
            <p:cNvPr id="51" name="Rectangle 50"/>
            <p:cNvSpPr/>
            <p:nvPr/>
          </p:nvSpPr>
          <p:spPr bwMode="auto">
            <a:xfrm>
              <a:off x="5008575"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Oval Callout 6"/>
            <p:cNvSpPr/>
            <p:nvPr/>
          </p:nvSpPr>
          <p:spPr bwMode="auto">
            <a:xfrm>
              <a:off x="5800725" y="1915078"/>
              <a:ext cx="1220769"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Play today’s customer call recording</a:t>
              </a:r>
            </a:p>
          </p:txBody>
        </p:sp>
        <p:sp>
          <p:nvSpPr>
            <p:cNvPr id="54" name="Pentagon 53"/>
            <p:cNvSpPr/>
            <p:nvPr/>
          </p:nvSpPr>
          <p:spPr bwMode="auto">
            <a:xfrm rot="5400000">
              <a:off x="5929292"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Language Understanding</a:t>
              </a:r>
            </a:p>
          </p:txBody>
        </p:sp>
        <p:grpSp>
          <p:nvGrpSpPr>
            <p:cNvPr id="48" name="Group 47"/>
            <p:cNvGrpSpPr/>
            <p:nvPr/>
          </p:nvGrpSpPr>
          <p:grpSpPr>
            <a:xfrm>
              <a:off x="5338207" y="4700870"/>
              <a:ext cx="1655902" cy="926405"/>
              <a:chOff x="3964499" y="3921129"/>
              <a:chExt cx="1242103" cy="694902"/>
            </a:xfrm>
          </p:grpSpPr>
          <p:grpSp>
            <p:nvGrpSpPr>
              <p:cNvPr id="22" name="Group 21"/>
              <p:cNvGrpSpPr/>
              <p:nvPr/>
            </p:nvGrpSpPr>
            <p:grpSpPr>
              <a:xfrm>
                <a:off x="4428696" y="3921129"/>
                <a:ext cx="259565" cy="259565"/>
                <a:chOff x="7340830" y="-949453"/>
                <a:chExt cx="1047750" cy="1047750"/>
              </a:xfrm>
            </p:grpSpPr>
            <p:sp>
              <p:nvSpPr>
                <p:cNvPr id="19" name="Isosceles Triangle 18"/>
                <p:cNvSpPr/>
                <p:nvPr/>
              </p:nvSpPr>
              <p:spPr bwMode="auto">
                <a:xfrm rot="5400000">
                  <a:off x="7641336" y="-618134"/>
                  <a:ext cx="446735" cy="385116"/>
                </a:xfrm>
                <a:prstGeom prst="triangle">
                  <a:avLst/>
                </a:prstGeom>
                <a:noFill/>
                <a:ln w="190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0" name="Oval 19"/>
                <p:cNvSpPr/>
                <p:nvPr/>
              </p:nvSpPr>
              <p:spPr bwMode="auto">
                <a:xfrm>
                  <a:off x="7340830" y="-949453"/>
                  <a:ext cx="1047750" cy="1047750"/>
                </a:xfrm>
                <a:prstGeom prst="ellipse">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grpSp>
          <p:sp>
            <p:nvSpPr>
              <p:cNvPr id="21" name="TextBox 20"/>
              <p:cNvSpPr txBox="1"/>
              <p:nvPr/>
            </p:nvSpPr>
            <p:spPr>
              <a:xfrm>
                <a:off x="4297966" y="4291110"/>
                <a:ext cx="585580"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dirty="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Now Playing</a:t>
                </a:r>
              </a:p>
            </p:txBody>
          </p:sp>
          <p:sp>
            <p:nvSpPr>
              <p:cNvPr id="62" name="TextBox 61"/>
              <p:cNvSpPr txBox="1"/>
              <p:nvPr/>
            </p:nvSpPr>
            <p:spPr>
              <a:xfrm>
                <a:off x="3964499" y="4501753"/>
                <a:ext cx="1242103" cy="114278"/>
              </a:xfrm>
              <a:prstGeom prst="rect">
                <a:avLst/>
              </a:prstGeom>
              <a:noFill/>
              <a:ln>
                <a:noFill/>
              </a:ln>
            </p:spPr>
            <p:txBody>
              <a:bodyPr wrap="none" lIns="0" tIns="0" rIns="0" bIns="0" rtlCol="0">
                <a:spAutoFit/>
              </a:bodyPr>
              <a:lstStyle/>
              <a:p>
                <a:pPr marL="0" marR="0" lvl="0" indent="0" algn="l" defTabSz="932742" rtl="0" eaLnBrk="1" fontAlgn="auto" latinLnBrk="0" hangingPunct="1">
                  <a:lnSpc>
                    <a:spcPct val="90000"/>
                  </a:lnSpc>
                  <a:spcBef>
                    <a:spcPts val="0"/>
                  </a:spcBef>
                  <a:spcAft>
                    <a:spcPts val="575"/>
                  </a:spcAft>
                  <a:buClrTx/>
                  <a:buSzTx/>
                  <a:buFontTx/>
                  <a:buNone/>
                  <a:tabLst/>
                  <a:defRPr/>
                </a:pPr>
                <a:r>
                  <a:rPr kumimoji="0" lang="en-US" sz="1100" b="0" i="0" u="none" strike="noStrike" kern="1200" cap="none" spc="0" normalizeH="0" baseline="0" noProof="0">
                    <a:ln>
                      <a:noFill/>
                    </a:ln>
                    <a:gradFill>
                      <a:gsLst>
                        <a:gs pos="70732">
                          <a:srgbClr val="3F3F3F"/>
                        </a:gs>
                        <a:gs pos="50000">
                          <a:srgbClr val="3F3F3F"/>
                        </a:gs>
                      </a:gsLst>
                      <a:lin ang="5400000" scaled="1"/>
                    </a:gradFill>
                    <a:effectLst/>
                    <a:uLnTx/>
                    <a:uFillTx/>
                    <a:latin typeface="Segoe UI"/>
                    <a:ea typeface="+mn-ea"/>
                    <a:cs typeface="Segoe UI" panose="020B0502040204020203" pitchFamily="34" charset="0"/>
                  </a:rPr>
                  <a:t>11/29/2016 Customer Call </a:t>
                </a:r>
              </a:p>
            </p:txBody>
          </p:sp>
        </p:grpSp>
        <p:sp>
          <p:nvSpPr>
            <p:cNvPr id="114" name="Pentagon 53"/>
            <p:cNvSpPr/>
            <p:nvPr/>
          </p:nvSpPr>
          <p:spPr bwMode="auto">
            <a:xfrm>
              <a:off x="5157665"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Natural Language Processing</a:t>
              </a:r>
            </a:p>
          </p:txBody>
        </p:sp>
        <p:sp>
          <p:nvSpPr>
            <p:cNvPr id="115" name="TextBox 7"/>
            <p:cNvSpPr txBox="1"/>
            <p:nvPr/>
          </p:nvSpPr>
          <p:spPr>
            <a:xfrm>
              <a:off x="5125341" y="3774845"/>
              <a:ext cx="2022731" cy="826615"/>
            </a:xfrm>
            <a:prstGeom prst="rect">
              <a:avLst/>
            </a:prstGeom>
            <a:noFill/>
            <a:ln w="25400">
              <a:solidFill>
                <a:srgbClr val="6E6E73">
                  <a:lumMod val="20000"/>
                  <a:lumOff val="80000"/>
                </a:srgbClr>
              </a:solidFill>
            </a:ln>
          </p:spPr>
          <p:txBody>
            <a:bodyPr wrap="square" lIns="175711" tIns="140569" rIns="175711" bIns="140569" rtlCol="0">
              <a:spAutoFit/>
            </a:bodyPr>
            <a:lstStyle/>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rPr>
                <a:t>Intent: </a:t>
              </a:r>
              <a:r>
                <a:rPr kumimoji="0" lang="en-US" sz="1175" b="0" i="0" u="none" strike="noStrike" kern="0" cap="none" spc="0" normalizeH="0" baseline="0" noProof="0" err="1">
                  <a:ln>
                    <a:noFill/>
                  </a:ln>
                  <a:solidFill>
                    <a:sysClr val="windowText" lastClr="000000"/>
                  </a:solidFill>
                  <a:effectLst/>
                  <a:uLnTx/>
                  <a:uFillTx/>
                  <a:latin typeface="Consolas" panose="020B0609020204030204" pitchFamily="49" charset="0"/>
                  <a:ea typeface="+mn-ea"/>
                  <a:cs typeface="Consolas" panose="020B0609020204030204" pitchFamily="49" charset="0"/>
                </a:rPr>
                <a:t>PlayCall</a:t>
              </a:r>
              <a:endParaRPr kumimoji="0" lang="en-US" sz="1175" b="0" i="0" u="none" strike="noStrike" kern="0" cap="none" spc="0" normalizeH="0" baseline="0" noProof="0">
                <a:ln>
                  <a:noFill/>
                </a:ln>
                <a:solidFill>
                  <a:sysClr val="windowText" lastClr="000000"/>
                </a:solidFill>
                <a:effectLst/>
                <a:uLnTx/>
                <a:uFillTx/>
                <a:latin typeface="Consolas" panose="020B0609020204030204" pitchFamily="49" charset="0"/>
                <a:ea typeface="+mn-ea"/>
                <a:cs typeface="Consolas" panose="020B0609020204030204" pitchFamily="49" charset="0"/>
              </a:endParaRP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a:ln>
                    <a:noFill/>
                  </a:ln>
                  <a:gradFill>
                    <a:gsLst>
                      <a:gs pos="83582">
                        <a:srgbClr val="0078D7"/>
                      </a:gs>
                      <a:gs pos="62000">
                        <a:srgbClr val="0078D7"/>
                      </a:gs>
                    </a:gsLst>
                    <a:lin ang="5400000" scaled="0"/>
                  </a:gradFill>
                  <a:effectLst/>
                  <a:uLnTx/>
                  <a:uFillTx/>
                  <a:latin typeface="Consolas" panose="020B0609020204030204" pitchFamily="49" charset="0"/>
                  <a:ea typeface="+mn-ea"/>
                  <a:cs typeface="Consolas" panose="020B0609020204030204" pitchFamily="49" charset="0"/>
                </a:rPr>
                <a:t>Content: Customer#</a:t>
              </a:r>
            </a:p>
            <a:p>
              <a:pPr marL="0" marR="0" lvl="1" indent="0" algn="l" defTabSz="89607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err="1">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DateTime.date</a:t>
              </a:r>
              <a:r>
                <a:rPr kumimoji="0" lang="en-US" sz="1175" b="1" i="0" u="none" strike="noStrike" kern="0" cap="none" spc="0" normalizeH="0" baseline="0" noProof="0">
                  <a:ln>
                    <a:noFill/>
                  </a:ln>
                  <a:gradFill>
                    <a:gsLst>
                      <a:gs pos="6716">
                        <a:srgbClr val="D83B01"/>
                      </a:gs>
                      <a:gs pos="47000">
                        <a:srgbClr val="D83B01"/>
                      </a:gs>
                    </a:gsLst>
                    <a:lin ang="5400000" scaled="0"/>
                  </a:gradFill>
                  <a:effectLst/>
                  <a:uLnTx/>
                  <a:uFillTx/>
                  <a:latin typeface="Consolas" panose="020B0609020204030204" pitchFamily="49" charset="0"/>
                  <a:ea typeface="+mn-ea"/>
                  <a:cs typeface="Consolas" panose="020B0609020204030204" pitchFamily="49" charset="0"/>
                </a:rPr>
                <a:t>: today</a:t>
              </a:r>
            </a:p>
          </p:txBody>
        </p:sp>
        <p:sp>
          <p:nvSpPr>
            <p:cNvPr id="84" name="Pentagon 53">
              <a:extLst>
                <a:ext uri="{FF2B5EF4-FFF2-40B4-BE49-F238E27FC236}">
                  <a16:creationId xmlns:a16="http://schemas.microsoft.com/office/drawing/2014/main" id="{446EE46E-68C1-462D-A535-AD78B1D983CD}"/>
                </a:ext>
              </a:extLst>
            </p:cNvPr>
            <p:cNvSpPr/>
            <p:nvPr/>
          </p:nvSpPr>
          <p:spPr bwMode="auto">
            <a:xfrm>
              <a:off x="2859820"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Speech to text</a:t>
              </a:r>
            </a:p>
          </p:txBody>
        </p:sp>
        <p:sp>
          <p:nvSpPr>
            <p:cNvPr id="85" name="Pentagon 53">
              <a:extLst>
                <a:ext uri="{FF2B5EF4-FFF2-40B4-BE49-F238E27FC236}">
                  <a16:creationId xmlns:a16="http://schemas.microsoft.com/office/drawing/2014/main" id="{A0FCFCE5-9B91-4B2A-AD0A-054DA5AA0348}"/>
                </a:ext>
              </a:extLst>
            </p:cNvPr>
            <p:cNvSpPr/>
            <p:nvPr/>
          </p:nvSpPr>
          <p:spPr bwMode="auto">
            <a:xfrm>
              <a:off x="584669" y="3167185"/>
              <a:ext cx="1919410" cy="1523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ctr"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Intelligent Image insights</a:t>
              </a:r>
            </a:p>
          </p:txBody>
        </p:sp>
      </p:grpSp>
      <p:grpSp>
        <p:nvGrpSpPr>
          <p:cNvPr id="18" name="Group 17">
            <a:extLst>
              <a:ext uri="{FF2B5EF4-FFF2-40B4-BE49-F238E27FC236}">
                <a16:creationId xmlns:a16="http://schemas.microsoft.com/office/drawing/2014/main" id="{FF5C78FA-925A-4A86-A6E7-9B2F5302483B}"/>
              </a:ext>
            </a:extLst>
          </p:cNvPr>
          <p:cNvGrpSpPr/>
          <p:nvPr/>
        </p:nvGrpSpPr>
        <p:grpSpPr>
          <a:xfrm>
            <a:off x="5008575" y="1224846"/>
            <a:ext cx="2218629" cy="567881"/>
            <a:chOff x="5008575" y="1224846"/>
            <a:chExt cx="2218629" cy="567881"/>
          </a:xfrm>
        </p:grpSpPr>
        <p:sp>
          <p:nvSpPr>
            <p:cNvPr id="73" name="Freeform 118"/>
            <p:cNvSpPr/>
            <p:nvPr/>
          </p:nvSpPr>
          <p:spPr bwMode="auto">
            <a:xfrm>
              <a:off x="5008575"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pic>
          <p:nvPicPr>
            <p:cNvPr id="139" name="Picture 138">
              <a:extLst>
                <a:ext uri="{FF2B5EF4-FFF2-40B4-BE49-F238E27FC236}">
                  <a16:creationId xmlns:a16="http://schemas.microsoft.com/office/drawing/2014/main" id="{92D8972E-5205-4392-8A1D-EDE03B2E169F}"/>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650507" y="1224846"/>
              <a:ext cx="573859" cy="567881"/>
            </a:xfrm>
            <a:prstGeom prst="rect">
              <a:avLst/>
            </a:prstGeom>
          </p:spPr>
        </p:pic>
      </p:grpSp>
      <p:grpSp>
        <p:nvGrpSpPr>
          <p:cNvPr id="12" name="Group 11">
            <a:extLst>
              <a:ext uri="{FF2B5EF4-FFF2-40B4-BE49-F238E27FC236}">
                <a16:creationId xmlns:a16="http://schemas.microsoft.com/office/drawing/2014/main" id="{6D91D67C-CCFF-470A-9919-5BEC3E6139E0}"/>
              </a:ext>
            </a:extLst>
          </p:cNvPr>
          <p:cNvGrpSpPr/>
          <p:nvPr/>
        </p:nvGrpSpPr>
        <p:grpSpPr>
          <a:xfrm>
            <a:off x="7269046" y="1295761"/>
            <a:ext cx="2218630" cy="5006291"/>
            <a:chOff x="7269046" y="1295761"/>
            <a:chExt cx="2218630" cy="5006291"/>
          </a:xfrm>
        </p:grpSpPr>
        <p:sp>
          <p:nvSpPr>
            <p:cNvPr id="82" name="Rectangle 81"/>
            <p:cNvSpPr/>
            <p:nvPr/>
          </p:nvSpPr>
          <p:spPr bwMode="auto">
            <a:xfrm>
              <a:off x="7269046"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Oval Callout 6"/>
            <p:cNvSpPr/>
            <p:nvPr/>
          </p:nvSpPr>
          <p:spPr bwMode="auto">
            <a:xfrm>
              <a:off x="8051801" y="1915078"/>
              <a:ext cx="1386366"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err="1">
                  <a:ln>
                    <a:noFill/>
                  </a:ln>
                  <a:gradFill>
                    <a:gsLst>
                      <a:gs pos="84000">
                        <a:srgbClr val="3F3F3F"/>
                      </a:gs>
                      <a:gs pos="43000">
                        <a:srgbClr val="3F3F3F"/>
                      </a:gs>
                    </a:gsLst>
                    <a:lin ang="10800000" scaled="0"/>
                  </a:gradFill>
                  <a:effectLst/>
                  <a:uLnTx/>
                  <a:uFillTx/>
                  <a:latin typeface="Segoe UI"/>
                  <a:ea typeface="+mn-ea"/>
                  <a:cs typeface="Segoe UI" pitchFamily="34" charset="0"/>
                </a:rPr>
                <a:t>QnA</a:t>
              </a: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 Pair </a:t>
              </a:r>
              <a:b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b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of this site?</a:t>
              </a:r>
            </a:p>
          </p:txBody>
        </p:sp>
        <p:sp>
          <p:nvSpPr>
            <p:cNvPr id="87" name="Pentagon 86"/>
            <p:cNvSpPr/>
            <p:nvPr/>
          </p:nvSpPr>
          <p:spPr bwMode="auto">
            <a:xfrm rot="5400000">
              <a:off x="818976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err="1">
                  <a:ln>
                    <a:noFill/>
                  </a:ln>
                  <a:gradFill>
                    <a:gsLst>
                      <a:gs pos="84000">
                        <a:srgbClr val="3F3F3F"/>
                      </a:gs>
                      <a:gs pos="43000">
                        <a:srgbClr val="3F3F3F"/>
                      </a:gs>
                    </a:gsLst>
                    <a:lin ang="10800000" scaled="0"/>
                  </a:gradFill>
                  <a:effectLst/>
                  <a:uLnTx/>
                  <a:uFillTx/>
                  <a:latin typeface="Segoe UI"/>
                  <a:ea typeface="+mn-ea"/>
                  <a:cs typeface="Segoe UI" pitchFamily="34" charset="0"/>
                </a:rPr>
                <a:t>QnA</a:t>
              </a: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 Maker</a:t>
              </a:r>
            </a:p>
          </p:txBody>
        </p:sp>
        <p:sp>
          <p:nvSpPr>
            <p:cNvPr id="89" name="TextBox 7"/>
            <p:cNvSpPr txBox="1"/>
            <p:nvPr/>
          </p:nvSpPr>
          <p:spPr>
            <a:xfrm>
              <a:off x="7363472" y="3178852"/>
              <a:ext cx="1673535" cy="304699"/>
            </a:xfrm>
            <a:prstGeom prst="rect">
              <a:avLst/>
            </a:prstGeom>
            <a:noFill/>
            <a:ln>
              <a:noFill/>
            </a:ln>
          </p:spPr>
          <p:txBody>
            <a:bodyPr wrap="none" lIns="0" tIns="0" rIns="0" bIns="0" rtlCol="0">
              <a:spAutoFit/>
            </a:bodyPr>
            <a:lstStyle/>
            <a:p>
              <a:pPr marL="0" marR="0" lvl="1"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Automatic extraction </a:t>
              </a:r>
              <a:b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b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of questions and answers</a:t>
              </a:r>
            </a:p>
          </p:txBody>
        </p:sp>
      </p:grpSp>
      <p:grpSp>
        <p:nvGrpSpPr>
          <p:cNvPr id="23" name="Group 22">
            <a:extLst>
              <a:ext uri="{FF2B5EF4-FFF2-40B4-BE49-F238E27FC236}">
                <a16:creationId xmlns:a16="http://schemas.microsoft.com/office/drawing/2014/main" id="{BB9DC430-4802-4692-84A8-766FCDCD6B45}"/>
              </a:ext>
            </a:extLst>
          </p:cNvPr>
          <p:cNvGrpSpPr/>
          <p:nvPr/>
        </p:nvGrpSpPr>
        <p:grpSpPr>
          <a:xfrm>
            <a:off x="7269046" y="1273050"/>
            <a:ext cx="2218629" cy="518052"/>
            <a:chOff x="7269046" y="1273050"/>
            <a:chExt cx="2218629" cy="518052"/>
          </a:xfrm>
        </p:grpSpPr>
        <p:sp>
          <p:nvSpPr>
            <p:cNvPr id="77" name="Freeform 117"/>
            <p:cNvSpPr/>
            <p:nvPr/>
          </p:nvSpPr>
          <p:spPr bwMode="auto">
            <a:xfrm>
              <a:off x="7269046"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Knowledge</a:t>
              </a:r>
            </a:p>
          </p:txBody>
        </p:sp>
        <p:pic>
          <p:nvPicPr>
            <p:cNvPr id="141" name="Picture 140">
              <a:extLst>
                <a:ext uri="{FF2B5EF4-FFF2-40B4-BE49-F238E27FC236}">
                  <a16:creationId xmlns:a16="http://schemas.microsoft.com/office/drawing/2014/main" id="{22E2DE7C-C155-4B91-B98D-0B1DC52E6DAA}"/>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966730" y="1273050"/>
              <a:ext cx="520945" cy="518052"/>
            </a:xfrm>
            <a:prstGeom prst="rect">
              <a:avLst/>
            </a:prstGeom>
          </p:spPr>
        </p:pic>
      </p:grpSp>
      <p:grpSp>
        <p:nvGrpSpPr>
          <p:cNvPr id="14" name="Group 13">
            <a:extLst>
              <a:ext uri="{FF2B5EF4-FFF2-40B4-BE49-F238E27FC236}">
                <a16:creationId xmlns:a16="http://schemas.microsoft.com/office/drawing/2014/main" id="{21F5793B-D1F0-4CC0-9EA1-9AB6E4700FA7}"/>
              </a:ext>
            </a:extLst>
          </p:cNvPr>
          <p:cNvGrpSpPr/>
          <p:nvPr/>
        </p:nvGrpSpPr>
        <p:grpSpPr>
          <a:xfrm>
            <a:off x="9529517" y="1295761"/>
            <a:ext cx="2218629" cy="5006291"/>
            <a:chOff x="9529517" y="1295761"/>
            <a:chExt cx="2218629" cy="5006291"/>
          </a:xfrm>
        </p:grpSpPr>
        <p:sp>
          <p:nvSpPr>
            <p:cNvPr id="60" name="Rectangle 59"/>
            <p:cNvSpPr/>
            <p:nvPr/>
          </p:nvSpPr>
          <p:spPr bwMode="auto">
            <a:xfrm>
              <a:off x="9529517" y="1295761"/>
              <a:ext cx="2218629" cy="5006291"/>
            </a:xfrm>
            <a:prstGeom prst="rect">
              <a:avLst/>
            </a:prstGeom>
            <a:solidFill>
              <a:schemeClr val="tx1">
                <a:lumMod val="20000"/>
                <a:lumOff val="80000"/>
                <a:alpha val="17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Oval Callout 6"/>
            <p:cNvSpPr/>
            <p:nvPr/>
          </p:nvSpPr>
          <p:spPr bwMode="auto">
            <a:xfrm>
              <a:off x="10335284" y="1915078"/>
              <a:ext cx="1297915" cy="761180"/>
            </a:xfrm>
            <a:prstGeom prst="rect">
              <a:avLst/>
            </a:prstGeom>
            <a:noFill/>
            <a:ln w="9525" cap="flat" cmpd="sng" algn="ctr">
              <a:noFill/>
              <a:prstDash val="solid"/>
              <a:headEnd type="none" w="med" len="med"/>
              <a:tailEnd type="none" w="med" len="med"/>
            </a:ln>
            <a:effectLst/>
          </p:spPr>
          <p:txBody>
            <a:bodyPr lIns="91440" tIns="91440" rIns="91440" bIns="91440" rtlCol="0" anchor="t" anchorCtr="0"/>
            <a:lstStyle/>
            <a:p>
              <a:pPr marL="0" marR="0" lvl="0"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Search for ‘fraud prevention’ </a:t>
              </a:r>
            </a:p>
          </p:txBody>
        </p:sp>
        <p:sp>
          <p:nvSpPr>
            <p:cNvPr id="65" name="Pentagon 64"/>
            <p:cNvSpPr/>
            <p:nvPr/>
          </p:nvSpPr>
          <p:spPr bwMode="auto">
            <a:xfrm rot="5400000">
              <a:off x="10450234" y="5002085"/>
              <a:ext cx="377195" cy="22186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vert270" wrap="square" lIns="175736" tIns="140590" rIns="175736" bIns="140590" numCol="1" spcCol="0" rtlCol="0" fromWordArt="0" anchor="ctr" anchorCtr="0" forceAA="0" compatLnSpc="1">
              <a:prstTxWarp prst="textNoShape">
                <a:avLst/>
              </a:prstTxWarp>
              <a:noAutofit/>
            </a:bodyPr>
            <a:lstStyle/>
            <a:p>
              <a:pPr marL="0" marR="0" lvl="0" indent="0" algn="l" defTabSz="895709"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Bing News Search</a:t>
              </a:r>
            </a:p>
          </p:txBody>
        </p:sp>
        <p:sp>
          <p:nvSpPr>
            <p:cNvPr id="107" name="TextBox 7"/>
            <p:cNvSpPr txBox="1"/>
            <p:nvPr/>
          </p:nvSpPr>
          <p:spPr>
            <a:xfrm>
              <a:off x="9663679" y="3165269"/>
              <a:ext cx="1461939" cy="152349"/>
            </a:xfrm>
            <a:prstGeom prst="rect">
              <a:avLst/>
            </a:prstGeom>
            <a:noFill/>
            <a:ln>
              <a:noFill/>
            </a:ln>
          </p:spPr>
          <p:txBody>
            <a:bodyPr wrap="none" lIns="0" tIns="0" rIns="0" bIns="0" rtlCol="0">
              <a:spAutoFit/>
            </a:bodyPr>
            <a:lstStyle/>
            <a:p>
              <a:pPr marL="0" marR="0" lvl="1" indent="0" algn="l" defTabSz="895709"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84000">
                        <a:srgbClr val="3F3F3F"/>
                      </a:gs>
                      <a:gs pos="43000">
                        <a:srgbClr val="3F3F3F"/>
                      </a:gs>
                    </a:gsLst>
                    <a:lin ang="10800000" scaled="0"/>
                  </a:gradFill>
                  <a:effectLst/>
                  <a:uLnTx/>
                  <a:uFillTx/>
                  <a:latin typeface="Segoe UI"/>
                  <a:ea typeface="+mn-ea"/>
                  <a:cs typeface="Segoe UI" pitchFamily="34" charset="0"/>
                </a:rPr>
                <a:t>Intelligent web search</a:t>
              </a:r>
            </a:p>
          </p:txBody>
        </p:sp>
        <p:sp>
          <p:nvSpPr>
            <p:cNvPr id="117" name="Rectangle 116"/>
            <p:cNvSpPr/>
            <p:nvPr/>
          </p:nvSpPr>
          <p:spPr bwMode="auto">
            <a:xfrm>
              <a:off x="9999370" y="3458042"/>
              <a:ext cx="1697727" cy="556824"/>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Information Communications  Media Market News</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It also investigates the top three expected </a:t>
              </a:r>
              <a:r>
                <a:rPr kumimoji="0" lang="en-US" sz="600" b="1"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Fraud</a:t>
              </a: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 Detection and </a:t>
              </a:r>
              <a:r>
                <a:rPr kumimoji="0" lang="en-US" sz="600" b="1"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Prevention</a:t>
              </a: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 programs, in terms of demand in key markets…</a:t>
              </a:r>
            </a:p>
          </p:txBody>
        </p:sp>
        <p:pic>
          <p:nvPicPr>
            <p:cNvPr id="119" name="Picture 118"/>
            <p:cNvPicPr>
              <a:picLocks noChangeAspect="1"/>
            </p:cNvPicPr>
            <p:nvPr/>
          </p:nvPicPr>
          <p:blipFill rotWithShape="1">
            <a:blip r:embed="rId12"/>
            <a:srcRect l="845" t="1241" r="88392" b="81775"/>
            <a:stretch/>
          </p:blipFill>
          <p:spPr>
            <a:xfrm>
              <a:off x="9580984" y="3458042"/>
              <a:ext cx="422013" cy="557882"/>
            </a:xfrm>
            <a:prstGeom prst="rect">
              <a:avLst/>
            </a:prstGeom>
            <a:ln w="6350">
              <a:solidFill>
                <a:schemeClr val="bg2">
                  <a:lumMod val="85000"/>
                </a:schemeClr>
              </a:solidFill>
            </a:ln>
          </p:spPr>
        </p:pic>
        <p:sp>
          <p:nvSpPr>
            <p:cNvPr id="120" name="Rectangle 119"/>
            <p:cNvSpPr/>
            <p:nvPr/>
          </p:nvSpPr>
          <p:spPr bwMode="auto">
            <a:xfrm>
              <a:off x="9999370" y="4130613"/>
              <a:ext cx="1697727" cy="567927"/>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The Big Question: In-House or Outsourced Fraud Protection?</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First, let’s point out that there is not one absolute answer—there are “pros” and “cons” </a:t>
              </a:r>
              <a:b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b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to each. Those who favor in-house…</a:t>
              </a:r>
            </a:p>
          </p:txBody>
        </p:sp>
        <p:pic>
          <p:nvPicPr>
            <p:cNvPr id="121" name="Picture 120"/>
            <p:cNvPicPr>
              <a:picLocks noChangeAspect="1"/>
            </p:cNvPicPr>
            <p:nvPr/>
          </p:nvPicPr>
          <p:blipFill rotWithShape="1">
            <a:blip r:embed="rId12"/>
            <a:srcRect l="844" t="22054" r="89166" b="61662"/>
            <a:stretch/>
          </p:blipFill>
          <p:spPr>
            <a:xfrm>
              <a:off x="9580984" y="4130614"/>
              <a:ext cx="417433" cy="569960"/>
            </a:xfrm>
            <a:prstGeom prst="rect">
              <a:avLst/>
            </a:prstGeom>
            <a:ln w="6350">
              <a:solidFill>
                <a:schemeClr val="bg2">
                  <a:lumMod val="85000"/>
                </a:schemeClr>
              </a:solidFill>
            </a:ln>
          </p:spPr>
        </p:pic>
        <p:sp>
          <p:nvSpPr>
            <p:cNvPr id="122" name="Rectangle 121"/>
            <p:cNvSpPr/>
            <p:nvPr/>
          </p:nvSpPr>
          <p:spPr bwMode="auto">
            <a:xfrm>
              <a:off x="9998417" y="4803186"/>
              <a:ext cx="1698680" cy="569960"/>
            </a:xfrm>
            <a:prstGeom prst="rect">
              <a:avLst/>
            </a:prstGeom>
            <a:solidFill>
              <a:srgbClr val="FFFFFF"/>
            </a:solidFill>
            <a:ln w="6350">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1" tIns="24380" rIns="36571" bIns="24380" numCol="1" spcCol="0" rtlCol="0" fromWordArt="0" anchor="t" anchorCtr="0" forceAA="0" compatLnSpc="1">
              <a:prstTxWarp prst="textNoShape">
                <a:avLst/>
              </a:prstTxWarp>
              <a:noAutofit/>
            </a:bodyPr>
            <a:lstStyle/>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800" b="0" i="0" u="none" strike="noStrike" kern="1200" cap="none" spc="0" normalizeH="0" baseline="0" noProof="0" dirty="0">
                  <a:ln>
                    <a:noFill/>
                  </a:ln>
                  <a:gradFill>
                    <a:gsLst>
                      <a:gs pos="4000">
                        <a:srgbClr val="0078D7"/>
                      </a:gs>
                      <a:gs pos="15000">
                        <a:srgbClr val="0078D7"/>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How to Protect Your Business from Online Fraud this Holiday Season</a:t>
              </a:r>
            </a:p>
            <a:p>
              <a:pPr marL="0" marR="0" lvl="0" indent="0" algn="l" defTabSz="1218996" rtl="0" eaLnBrk="1" fontAlgn="auto" latinLnBrk="0" hangingPunct="1">
                <a:lnSpc>
                  <a:spcPct val="90000"/>
                </a:lnSpc>
                <a:spcBef>
                  <a:spcPts val="0"/>
                </a:spcBef>
                <a:spcAft>
                  <a:spcPts val="267"/>
                </a:spcAft>
                <a:buClrTx/>
                <a:buSzTx/>
                <a:buFontTx/>
                <a:buNone/>
                <a:tabLst/>
                <a:defRPr/>
              </a:pP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Michael heads fraud prevention tool. Online </a:t>
              </a:r>
              <a:b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br>
              <a:r>
                <a:rPr kumimoji="0" lang="en-US" sz="600" b="0" i="0" u="none" strike="noStrike" kern="1200" cap="none" spc="0" normalizeH="0" baseline="0" noProof="0" dirty="0">
                  <a:ln>
                    <a:noFill/>
                  </a:ln>
                  <a:gradFill>
                    <a:gsLst>
                      <a:gs pos="28455">
                        <a:srgbClr val="3F3F3F"/>
                      </a:gs>
                      <a:gs pos="69000">
                        <a:srgbClr val="3F3F3F"/>
                      </a:gs>
                    </a:gsLst>
                    <a:lin ang="10800000" scaled="0"/>
                  </a:gradFill>
                  <a:effectLst/>
                  <a:uLnTx/>
                  <a:uFillTx/>
                  <a:latin typeface="Segoe UI"/>
                  <a:ea typeface="+mn-ea"/>
                  <a:cs typeface="Segoe UI Semibold" panose="020B0702040204020203" pitchFamily="34" charset="0"/>
                </a:rPr>
                <a:t>and mobile shopping are expected to continue growing apace…</a:t>
              </a:r>
            </a:p>
          </p:txBody>
        </p:sp>
        <p:pic>
          <p:nvPicPr>
            <p:cNvPr id="123" name="Picture 122"/>
            <p:cNvPicPr>
              <a:picLocks noChangeAspect="1"/>
            </p:cNvPicPr>
            <p:nvPr/>
          </p:nvPicPr>
          <p:blipFill rotWithShape="1">
            <a:blip r:embed="rId12"/>
            <a:srcRect l="4065" t="62663" r="85945" b="21053"/>
            <a:stretch/>
          </p:blipFill>
          <p:spPr>
            <a:xfrm>
              <a:off x="9580984" y="4803186"/>
              <a:ext cx="417433" cy="569960"/>
            </a:xfrm>
            <a:prstGeom prst="rect">
              <a:avLst/>
            </a:prstGeom>
            <a:ln w="6350">
              <a:solidFill>
                <a:schemeClr val="bg2">
                  <a:lumMod val="85000"/>
                </a:schemeClr>
              </a:solidFill>
            </a:ln>
          </p:spPr>
        </p:pic>
      </p:grpSp>
      <p:grpSp>
        <p:nvGrpSpPr>
          <p:cNvPr id="24" name="Group 23">
            <a:extLst>
              <a:ext uri="{FF2B5EF4-FFF2-40B4-BE49-F238E27FC236}">
                <a16:creationId xmlns:a16="http://schemas.microsoft.com/office/drawing/2014/main" id="{C23E73CA-2CBC-462F-85F7-9E07A0AA800A}"/>
              </a:ext>
            </a:extLst>
          </p:cNvPr>
          <p:cNvGrpSpPr/>
          <p:nvPr/>
        </p:nvGrpSpPr>
        <p:grpSpPr>
          <a:xfrm>
            <a:off x="9529517" y="1187622"/>
            <a:ext cx="2300095" cy="649534"/>
            <a:chOff x="9529517" y="1187622"/>
            <a:chExt cx="2300095" cy="649534"/>
          </a:xfrm>
        </p:grpSpPr>
        <p:sp>
          <p:nvSpPr>
            <p:cNvPr id="83" name="Freeform 97"/>
            <p:cNvSpPr/>
            <p:nvPr/>
          </p:nvSpPr>
          <p:spPr bwMode="auto">
            <a:xfrm>
              <a:off x="9529517" y="1295762"/>
              <a:ext cx="2218629" cy="43269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46284" tIns="91427" rIns="146284" bIns="91427" numCol="1" spcCol="0" rtlCol="0" fromWordArt="0" anchor="ctr" anchorCtr="0" forceAA="0" compatLnSpc="1">
              <a:prstTxWarp prst="textNoShape">
                <a:avLst/>
              </a:prstTxWarp>
              <a:noAutofit/>
            </a:bodyPr>
            <a:lstStyle/>
            <a:p>
              <a:pPr marL="0" marR="0" lvl="0" indent="0" algn="l" defTabSz="950868" rtl="0" eaLnBrk="1" fontAlgn="base" latinLnBrk="0" hangingPunct="1">
                <a:lnSpc>
                  <a:spcPct val="100000"/>
                </a:lnSpc>
                <a:spcBef>
                  <a:spcPct val="0"/>
                </a:spcBef>
                <a:spcAft>
                  <a:spcPct val="0"/>
                </a:spcAft>
                <a:buClrTx/>
                <a:buSzTx/>
                <a:buFontTx/>
                <a:buNone/>
                <a:tabLst/>
                <a:defRPr/>
              </a:pPr>
              <a:r>
                <a:rPr kumimoji="0" lang="en-US" sz="18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pic>
          <p:nvPicPr>
            <p:cNvPr id="142" name="Picture 141">
              <a:extLst>
                <a:ext uri="{FF2B5EF4-FFF2-40B4-BE49-F238E27FC236}">
                  <a16:creationId xmlns:a16="http://schemas.microsoft.com/office/drawing/2014/main" id="{A3BBDE4D-9328-4813-9964-AFDBEE7992D3}"/>
                </a:ext>
              </a:extLst>
            </p:cNvPr>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11180078" y="1187622"/>
              <a:ext cx="649534" cy="649534"/>
            </a:xfrm>
            <a:prstGeom prst="rect">
              <a:avLst/>
            </a:prstGeom>
          </p:spPr>
        </p:pic>
      </p:grpSp>
      <p:sp>
        <p:nvSpPr>
          <p:cNvPr id="101" name="speech_2">
            <a:extLst>
              <a:ext uri="{FF2B5EF4-FFF2-40B4-BE49-F238E27FC236}">
                <a16:creationId xmlns:a16="http://schemas.microsoft.com/office/drawing/2014/main" id="{70D6585B-3D52-4BED-8DF7-B8F5DE69A752}"/>
              </a:ext>
            </a:extLst>
          </p:cNvPr>
          <p:cNvSpPr>
            <a:spLocks noChangeAspect="1" noEditPoints="1"/>
          </p:cNvSpPr>
          <p:nvPr/>
        </p:nvSpPr>
        <p:spPr bwMode="auto">
          <a:xfrm>
            <a:off x="633265"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 name="speech_2">
            <a:extLst>
              <a:ext uri="{FF2B5EF4-FFF2-40B4-BE49-F238E27FC236}">
                <a16:creationId xmlns:a16="http://schemas.microsoft.com/office/drawing/2014/main" id="{76FDF5A3-A12A-4FFC-A80E-F5214C66A98E}"/>
              </a:ext>
            </a:extLst>
          </p:cNvPr>
          <p:cNvSpPr>
            <a:spLocks noChangeAspect="1" noEditPoints="1"/>
          </p:cNvSpPr>
          <p:nvPr/>
        </p:nvSpPr>
        <p:spPr bwMode="auto">
          <a:xfrm>
            <a:off x="5187576" y="2032447"/>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speech_2">
            <a:extLst>
              <a:ext uri="{FF2B5EF4-FFF2-40B4-BE49-F238E27FC236}">
                <a16:creationId xmlns:a16="http://schemas.microsoft.com/office/drawing/2014/main" id="{77A4BCF8-3147-4FEE-8785-0D7F10F2B695}"/>
              </a:ext>
            </a:extLst>
          </p:cNvPr>
          <p:cNvSpPr>
            <a:spLocks noChangeAspect="1" noEditPoints="1"/>
          </p:cNvSpPr>
          <p:nvPr/>
        </p:nvSpPr>
        <p:spPr bwMode="auto">
          <a:xfrm>
            <a:off x="7437744"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speech_2">
            <a:extLst>
              <a:ext uri="{FF2B5EF4-FFF2-40B4-BE49-F238E27FC236}">
                <a16:creationId xmlns:a16="http://schemas.microsoft.com/office/drawing/2014/main" id="{E0392146-F6D4-4EAE-A4C2-32E296161402}"/>
              </a:ext>
            </a:extLst>
          </p:cNvPr>
          <p:cNvSpPr>
            <a:spLocks noChangeAspect="1" noEditPoints="1"/>
          </p:cNvSpPr>
          <p:nvPr/>
        </p:nvSpPr>
        <p:spPr bwMode="auto">
          <a:xfrm>
            <a:off x="9703787" y="20372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08196353-E5AF-4679-9F0A-B541719F9F51}"/>
              </a:ext>
            </a:extLst>
          </p:cNvPr>
          <p:cNvGrpSpPr/>
          <p:nvPr/>
        </p:nvGrpSpPr>
        <p:grpSpPr>
          <a:xfrm>
            <a:off x="2886608" y="2024510"/>
            <a:ext cx="932917" cy="2094200"/>
            <a:chOff x="2886608" y="2024510"/>
            <a:chExt cx="932917" cy="2094200"/>
          </a:xfrm>
        </p:grpSpPr>
        <p:sp>
          <p:nvSpPr>
            <p:cNvPr id="111" name="speech_2">
              <a:extLst>
                <a:ext uri="{FF2B5EF4-FFF2-40B4-BE49-F238E27FC236}">
                  <a16:creationId xmlns:a16="http://schemas.microsoft.com/office/drawing/2014/main" id="{938B8581-647F-4794-98A4-EA73D5FDA24A}"/>
                </a:ext>
              </a:extLst>
            </p:cNvPr>
            <p:cNvSpPr>
              <a:spLocks noChangeAspect="1" noEditPoints="1"/>
            </p:cNvSpPr>
            <p:nvPr/>
          </p:nvSpPr>
          <p:spPr bwMode="auto">
            <a:xfrm>
              <a:off x="2886608" y="2024510"/>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 name="speech_2">
              <a:extLst>
                <a:ext uri="{FF2B5EF4-FFF2-40B4-BE49-F238E27FC236}">
                  <a16:creationId xmlns:a16="http://schemas.microsoft.com/office/drawing/2014/main" id="{D3698E87-DCC2-45A8-9FD0-867702C3E5E8}"/>
                </a:ext>
              </a:extLst>
            </p:cNvPr>
            <p:cNvSpPr>
              <a:spLocks noChangeAspect="1" noEditPoints="1"/>
            </p:cNvSpPr>
            <p:nvPr/>
          </p:nvSpPr>
          <p:spPr bwMode="auto">
            <a:xfrm>
              <a:off x="2886608" y="36794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 name="speech_2">
              <a:extLst>
                <a:ext uri="{FF2B5EF4-FFF2-40B4-BE49-F238E27FC236}">
                  <a16:creationId xmlns:a16="http://schemas.microsoft.com/office/drawing/2014/main" id="{1169166E-C8E3-4469-B5B3-E89F861884B0}"/>
                </a:ext>
              </a:extLst>
            </p:cNvPr>
            <p:cNvSpPr>
              <a:spLocks noChangeAspect="1" noEditPoints="1"/>
            </p:cNvSpPr>
            <p:nvPr/>
          </p:nvSpPr>
          <p:spPr bwMode="auto">
            <a:xfrm>
              <a:off x="3029483" y="3793779"/>
              <a:ext cx="365760" cy="324931"/>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solidFill>
              <a:srgbClr val="F9F9F9"/>
            </a:solidFill>
            <a:ln w="19050"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 name="arrow_15">
              <a:extLst>
                <a:ext uri="{FF2B5EF4-FFF2-40B4-BE49-F238E27FC236}">
                  <a16:creationId xmlns:a16="http://schemas.microsoft.com/office/drawing/2014/main" id="{415DFA54-1986-471D-9B2C-0BA603CF9569}"/>
                </a:ext>
              </a:extLst>
            </p:cNvPr>
            <p:cNvSpPr>
              <a:spLocks noChangeAspect="1" noEditPoints="1"/>
            </p:cNvSpPr>
            <p:nvPr/>
          </p:nvSpPr>
          <p:spPr bwMode="auto">
            <a:xfrm>
              <a:off x="3548999" y="3790783"/>
              <a:ext cx="270526" cy="269296"/>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3B1E3BA0-90C0-4D61-BC1B-84F513C05990}"/>
              </a:ext>
            </a:extLst>
          </p:cNvPr>
          <p:cNvPicPr>
            <a:picLocks noChangeAspect="1"/>
          </p:cNvPicPr>
          <p:nvPr/>
        </p:nvPicPr>
        <p:blipFill rotWithShape="1">
          <a:blip r:embed="rId14"/>
          <a:srcRect t="1642" b="1269"/>
          <a:stretch/>
        </p:blipFill>
        <p:spPr>
          <a:xfrm>
            <a:off x="7411542" y="3676467"/>
            <a:ext cx="1875922" cy="1828984"/>
          </a:xfrm>
          <a:prstGeom prst="rect">
            <a:avLst/>
          </a:prstGeom>
        </p:spPr>
      </p:pic>
      <p:sp>
        <p:nvSpPr>
          <p:cNvPr id="93" name="Rectangle: Rounded Corners 92">
            <a:extLst>
              <a:ext uri="{FF2B5EF4-FFF2-40B4-BE49-F238E27FC236}">
                <a16:creationId xmlns:a16="http://schemas.microsoft.com/office/drawing/2014/main" id="{14E48916-72C5-45CB-972E-D4D4AABA612E}"/>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AF20F1F0-765E-4ED8-8B39-04AA75A27C7A}"/>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98" name="Rectangle 97">
            <a:extLst>
              <a:ext uri="{FF2B5EF4-FFF2-40B4-BE49-F238E27FC236}">
                <a16:creationId xmlns:a16="http://schemas.microsoft.com/office/drawing/2014/main" id="{4143575E-E409-4BC1-B309-24EC760A3157}"/>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109" name="Rectangle 108">
            <a:extLst>
              <a:ext uri="{FF2B5EF4-FFF2-40B4-BE49-F238E27FC236}">
                <a16:creationId xmlns:a16="http://schemas.microsoft.com/office/drawing/2014/main" id="{B4DD3F8A-1735-4980-ADBB-19847D2E6527}"/>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10" name="Group 109">
            <a:extLst>
              <a:ext uri="{FF2B5EF4-FFF2-40B4-BE49-F238E27FC236}">
                <a16:creationId xmlns:a16="http://schemas.microsoft.com/office/drawing/2014/main" id="{C24589D9-5F02-47C5-8233-CB11F8F03EDC}"/>
              </a:ext>
            </a:extLst>
          </p:cNvPr>
          <p:cNvGrpSpPr>
            <a:grpSpLocks noChangeAspect="1"/>
          </p:cNvGrpSpPr>
          <p:nvPr/>
        </p:nvGrpSpPr>
        <p:grpSpPr>
          <a:xfrm>
            <a:off x="11613271" y="519188"/>
            <a:ext cx="118872" cy="118872"/>
            <a:chOff x="4835154" y="4377083"/>
            <a:chExt cx="658368" cy="658368"/>
          </a:xfrm>
        </p:grpSpPr>
        <p:sp>
          <p:nvSpPr>
            <p:cNvPr id="112" name="Oval 111">
              <a:extLst>
                <a:ext uri="{FF2B5EF4-FFF2-40B4-BE49-F238E27FC236}">
                  <a16:creationId xmlns:a16="http://schemas.microsoft.com/office/drawing/2014/main" id="{0701CEA3-C4CA-414B-AB52-08F920B39517}"/>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13" name="Data &amp; AI" title="Icon of several circles connected to eachother by lines">
              <a:extLst>
                <a:ext uri="{FF2B5EF4-FFF2-40B4-BE49-F238E27FC236}">
                  <a16:creationId xmlns:a16="http://schemas.microsoft.com/office/drawing/2014/main" id="{02C6BA71-BC1D-4F36-A509-8C3BB845782D}"/>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5ED0592F-C629-4DC3-AD63-18ED2E7BF011}"/>
              </a:ext>
            </a:extLst>
          </p:cNvPr>
          <p:cNvGrpSpPr>
            <a:grpSpLocks noChangeAspect="1"/>
          </p:cNvGrpSpPr>
          <p:nvPr/>
        </p:nvGrpSpPr>
        <p:grpSpPr>
          <a:xfrm>
            <a:off x="10634247" y="359168"/>
            <a:ext cx="438912" cy="438912"/>
            <a:chOff x="4835154" y="2639459"/>
            <a:chExt cx="658368" cy="658368"/>
          </a:xfrm>
        </p:grpSpPr>
        <p:sp>
          <p:nvSpPr>
            <p:cNvPr id="118" name="Oval 117">
              <a:extLst>
                <a:ext uri="{FF2B5EF4-FFF2-40B4-BE49-F238E27FC236}">
                  <a16:creationId xmlns:a16="http://schemas.microsoft.com/office/drawing/2014/main" id="{CA3AC2FA-513F-4204-A624-3D96B4AAE737}"/>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25" name="Graphic 124">
              <a:extLst>
                <a:ext uri="{FF2B5EF4-FFF2-40B4-BE49-F238E27FC236}">
                  <a16:creationId xmlns:a16="http://schemas.microsoft.com/office/drawing/2014/main" id="{02D61E89-ACF3-4FF7-A4E2-8CE306380A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80388" y="2833102"/>
              <a:ext cx="367900" cy="271082"/>
            </a:xfrm>
            <a:prstGeom prst="rect">
              <a:avLst/>
            </a:prstGeom>
          </p:spPr>
        </p:pic>
      </p:grpSp>
      <p:grpSp>
        <p:nvGrpSpPr>
          <p:cNvPr id="126" name="Group 125">
            <a:extLst>
              <a:ext uri="{FF2B5EF4-FFF2-40B4-BE49-F238E27FC236}">
                <a16:creationId xmlns:a16="http://schemas.microsoft.com/office/drawing/2014/main" id="{1B054B14-81F9-4B43-AF62-535F7ABCD3A6}"/>
              </a:ext>
            </a:extLst>
          </p:cNvPr>
          <p:cNvGrpSpPr>
            <a:grpSpLocks noChangeAspect="1"/>
          </p:cNvGrpSpPr>
          <p:nvPr/>
        </p:nvGrpSpPr>
        <p:grpSpPr>
          <a:xfrm>
            <a:off x="11283779" y="519188"/>
            <a:ext cx="118872" cy="118872"/>
            <a:chOff x="4835154" y="3508271"/>
            <a:chExt cx="658368" cy="658368"/>
          </a:xfrm>
        </p:grpSpPr>
        <p:sp>
          <p:nvSpPr>
            <p:cNvPr id="128" name="Oval 127">
              <a:extLst>
                <a:ext uri="{FF2B5EF4-FFF2-40B4-BE49-F238E27FC236}">
                  <a16:creationId xmlns:a16="http://schemas.microsoft.com/office/drawing/2014/main" id="{5A11902E-1522-4E13-8DD7-655AC9931ED8}"/>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29" name="Graphic 128">
              <a:extLst>
                <a:ext uri="{FF2B5EF4-FFF2-40B4-BE49-F238E27FC236}">
                  <a16:creationId xmlns:a16="http://schemas.microsoft.com/office/drawing/2014/main" id="{D825EB4E-606C-47F4-B090-095559C5916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91156" y="3664273"/>
              <a:ext cx="346364" cy="346364"/>
            </a:xfrm>
            <a:prstGeom prst="rect">
              <a:avLst/>
            </a:prstGeom>
            <a:effectLst/>
          </p:spPr>
        </p:pic>
      </p:grpSp>
    </p:spTree>
    <p:extLst>
      <p:ext uri="{BB962C8B-B14F-4D97-AF65-F5344CB8AC3E}">
        <p14:creationId xmlns:p14="http://schemas.microsoft.com/office/powerpoint/2010/main" val="39344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79167E-6 -0.02986 L -1.45833E-6 -3.33333E-6 " pathEditMode="relative" rAng="0" ptsTypes="AA">
                                      <p:cBhvr>
                                        <p:cTn id="9" dur="500" fill="hold"/>
                                        <p:tgtEl>
                                          <p:spTgt spid="15"/>
                                        </p:tgtEl>
                                        <p:attrNameLst>
                                          <p:attrName>ppt_x</p:attrName>
                                          <p:attrName>ppt_y</p:attrName>
                                        </p:attrNameLst>
                                      </p:cBhvr>
                                      <p:rCtr x="-117" y="166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decel="100000" fill="hold" nodeType="withEffect">
                                  <p:stCondLst>
                                    <p:cond delay="0"/>
                                  </p:stCondLst>
                                  <p:childTnLst>
                                    <p:animMotion origin="layout" path="M -3.75E-6 0.0419 L -3.75E-6 -2.96296E-6 " pathEditMode="relative" rAng="0" ptsTypes="AA">
                                      <p:cBhvr>
                                        <p:cTn id="14" dur="500" fill="hold"/>
                                        <p:tgtEl>
                                          <p:spTgt spid="8"/>
                                        </p:tgtEl>
                                        <p:attrNameLst>
                                          <p:attrName>ppt_x</p:attrName>
                                          <p:attrName>ppt_y</p:attrName>
                                        </p:attrNameLst>
                                      </p:cBhvr>
                                      <p:rCtr x="0" y="-2106"/>
                                    </p:animMotion>
                                  </p:childTnLst>
                                </p:cTn>
                              </p:par>
                              <p:par>
                                <p:cTn id="15" presetID="10"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64" presetClass="path" presetSubtype="0" decel="100000" fill="hold" nodeType="withEffect">
                                  <p:stCondLst>
                                    <p:cond delay="0"/>
                                  </p:stCondLst>
                                  <p:childTnLst>
                                    <p:animMotion origin="layout" path="M -2.5E-6 0.0419 L -2.5E-6 -2.96296E-6 " pathEditMode="relative" rAng="0" ptsTypes="AA">
                                      <p:cBhvr>
                                        <p:cTn id="19" dur="500" fill="hold"/>
                                        <p:tgtEl>
                                          <p:spTgt spid="75"/>
                                        </p:tgtEl>
                                        <p:attrNameLst>
                                          <p:attrName>ppt_x</p:attrName>
                                          <p:attrName>ppt_y</p:attrName>
                                        </p:attrNameLst>
                                      </p:cBhvr>
                                      <p:rCtr x="0" y="-2106"/>
                                    </p:animMotion>
                                  </p:childTnLst>
                                </p:cTn>
                              </p:par>
                              <p:par>
                                <p:cTn id="20" presetID="10" presetClass="entr" presetSubtype="0" fill="hold" nodeType="withEffect">
                                  <p:stCondLst>
                                    <p:cond delay="1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nodeType="withEffect">
                                  <p:stCondLst>
                                    <p:cond delay="150"/>
                                  </p:stCondLst>
                                  <p:childTnLst>
                                    <p:animMotion origin="layout" path="M -3.75E-6 0.0419 L -3.75E-6 -2.96296E-6 " pathEditMode="relative" rAng="0" ptsTypes="AA">
                                      <p:cBhvr>
                                        <p:cTn id="24" dur="500" fill="hold"/>
                                        <p:tgtEl>
                                          <p:spTgt spid="10"/>
                                        </p:tgtEl>
                                        <p:attrNameLst>
                                          <p:attrName>ppt_x</p:attrName>
                                          <p:attrName>ppt_y</p:attrName>
                                        </p:attrNameLst>
                                      </p:cBhvr>
                                      <p:rCtr x="0" y="-2106"/>
                                    </p:animMotion>
                                  </p:childTnLst>
                                </p:cTn>
                              </p:par>
                              <p:par>
                                <p:cTn id="25" presetID="10" presetClass="entr" presetSubtype="0" fill="hold" nodeType="withEffect">
                                  <p:stCondLst>
                                    <p:cond delay="1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150"/>
                                  </p:stCondLst>
                                  <p:childTnLst>
                                    <p:animMotion origin="layout" path="M 4.79167E-6 -0.02986 L -1.45833E-6 -3.33333E-6 " pathEditMode="relative" rAng="0" ptsTypes="AA">
                                      <p:cBhvr>
                                        <p:cTn id="29" dur="500" fill="hold"/>
                                        <p:tgtEl>
                                          <p:spTgt spid="16"/>
                                        </p:tgtEl>
                                        <p:attrNameLst>
                                          <p:attrName>ppt_x</p:attrName>
                                          <p:attrName>ppt_y</p:attrName>
                                        </p:attrNameLst>
                                      </p:cBhvr>
                                      <p:rCtr x="-117" y="1667"/>
                                    </p:animMotion>
                                  </p:childTnLst>
                                </p:cTn>
                              </p:par>
                              <p:par>
                                <p:cTn id="30" presetID="10" presetClass="entr" presetSubtype="0" fill="hold" nodeType="withEffect">
                                  <p:stCondLst>
                                    <p:cond delay="3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64" presetClass="path" presetSubtype="0" decel="100000" fill="hold" nodeType="withEffect">
                                  <p:stCondLst>
                                    <p:cond delay="300"/>
                                  </p:stCondLst>
                                  <p:childTnLst>
                                    <p:animMotion origin="layout" path="M -2.5E-6 0.04189 L -2.5E-6 4.81481E-6 " pathEditMode="relative" rAng="0" ptsTypes="AA">
                                      <p:cBhvr>
                                        <p:cTn id="34" dur="500" fill="hold"/>
                                        <p:tgtEl>
                                          <p:spTgt spid="11"/>
                                        </p:tgtEl>
                                        <p:attrNameLst>
                                          <p:attrName>ppt_x</p:attrName>
                                          <p:attrName>ppt_y</p:attrName>
                                        </p:attrNameLst>
                                      </p:cBhvr>
                                      <p:rCtr x="0" y="-2106"/>
                                    </p:animMotion>
                                  </p:childTnLst>
                                </p:cTn>
                              </p:par>
                              <p:par>
                                <p:cTn id="35" presetID="10" presetClass="entr" presetSubtype="0" fill="hold" nodeType="withEffect">
                                  <p:stCondLst>
                                    <p:cond delay="3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nodeType="withEffect">
                                  <p:stCondLst>
                                    <p:cond delay="300"/>
                                  </p:stCondLst>
                                  <p:childTnLst>
                                    <p:animMotion origin="layout" path="M 4.79167E-6 -0.02986 L -1.45833E-6 -3.33333E-6 " pathEditMode="relative" rAng="0" ptsTypes="AA">
                                      <p:cBhvr>
                                        <p:cTn id="39" dur="500" fill="hold"/>
                                        <p:tgtEl>
                                          <p:spTgt spid="18"/>
                                        </p:tgtEl>
                                        <p:attrNameLst>
                                          <p:attrName>ppt_x</p:attrName>
                                          <p:attrName>ppt_y</p:attrName>
                                        </p:attrNameLst>
                                      </p:cBhvr>
                                      <p:rCtr x="-117" y="1667"/>
                                    </p:animMotion>
                                  </p:childTnLst>
                                </p:cTn>
                              </p:par>
                              <p:par>
                                <p:cTn id="40" presetID="10" presetClass="entr" presetSubtype="0" fill="hold" nodeType="withEffect">
                                  <p:stCondLst>
                                    <p:cond delay="4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64" presetClass="path" presetSubtype="0" decel="100000" fill="hold" nodeType="withEffect">
                                  <p:stCondLst>
                                    <p:cond delay="450"/>
                                  </p:stCondLst>
                                  <p:childTnLst>
                                    <p:animMotion origin="layout" path="M -3.75E-6 0.0419 L -3.75E-6 -2.96296E-6 " pathEditMode="relative" rAng="0" ptsTypes="AA">
                                      <p:cBhvr>
                                        <p:cTn id="44" dur="500" fill="hold"/>
                                        <p:tgtEl>
                                          <p:spTgt spid="12"/>
                                        </p:tgtEl>
                                        <p:attrNameLst>
                                          <p:attrName>ppt_x</p:attrName>
                                          <p:attrName>ppt_y</p:attrName>
                                        </p:attrNameLst>
                                      </p:cBhvr>
                                      <p:rCtr x="0" y="-2106"/>
                                    </p:animMotion>
                                  </p:childTnLst>
                                </p:cTn>
                              </p:par>
                              <p:par>
                                <p:cTn id="45" presetID="10" presetClass="entr" presetSubtype="0" fill="hold" nodeType="withEffect">
                                  <p:stCondLst>
                                    <p:cond delay="45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64" presetClass="path" presetSubtype="0" decel="100000" fill="hold" nodeType="withEffect">
                                  <p:stCondLst>
                                    <p:cond delay="450"/>
                                  </p:stCondLst>
                                  <p:childTnLst>
                                    <p:animMotion origin="layout" path="M -3.75E-6 0.0419 L -3.75E-6 -2.96296E-6 " pathEditMode="relative" rAng="0" ptsTypes="AA">
                                      <p:cBhvr>
                                        <p:cTn id="49" dur="500" fill="hold"/>
                                        <p:tgtEl>
                                          <p:spTgt spid="2"/>
                                        </p:tgtEl>
                                        <p:attrNameLst>
                                          <p:attrName>ppt_x</p:attrName>
                                          <p:attrName>ppt_y</p:attrName>
                                        </p:attrNameLst>
                                      </p:cBhvr>
                                      <p:rCtr x="0" y="-2106"/>
                                    </p:animMotion>
                                  </p:childTnLst>
                                </p:cTn>
                              </p:par>
                              <p:par>
                                <p:cTn id="50" presetID="10" presetClass="entr" presetSubtype="0" fill="hold" nodeType="withEffect">
                                  <p:stCondLst>
                                    <p:cond delay="45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nodeType="withEffect">
                                  <p:stCondLst>
                                    <p:cond delay="450"/>
                                  </p:stCondLst>
                                  <p:childTnLst>
                                    <p:animMotion origin="layout" path="M 4.79167E-6 -0.02986 L -1.45833E-6 -3.33333E-6 " pathEditMode="relative" rAng="0" ptsTypes="AA">
                                      <p:cBhvr>
                                        <p:cTn id="54" dur="500" fill="hold"/>
                                        <p:tgtEl>
                                          <p:spTgt spid="23"/>
                                        </p:tgtEl>
                                        <p:attrNameLst>
                                          <p:attrName>ppt_x</p:attrName>
                                          <p:attrName>ppt_y</p:attrName>
                                        </p:attrNameLst>
                                      </p:cBhvr>
                                      <p:rCtr x="-117" y="1667"/>
                                    </p:animMotion>
                                  </p:childTnLst>
                                </p:cTn>
                              </p:par>
                              <p:par>
                                <p:cTn id="55" presetID="10" presetClass="entr" presetSubtype="0" fill="hold" nodeType="withEffect">
                                  <p:stCondLst>
                                    <p:cond delay="6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64" presetClass="path" presetSubtype="0" decel="100000" fill="hold" nodeType="withEffect">
                                  <p:stCondLst>
                                    <p:cond delay="600"/>
                                  </p:stCondLst>
                                  <p:childTnLst>
                                    <p:animMotion origin="layout" path="M 3.95833E-6 0.04189 L 3.95833E-6 4.81481E-6 " pathEditMode="relative" rAng="0" ptsTypes="AA">
                                      <p:cBhvr>
                                        <p:cTn id="59" dur="500" fill="hold"/>
                                        <p:tgtEl>
                                          <p:spTgt spid="14"/>
                                        </p:tgtEl>
                                        <p:attrNameLst>
                                          <p:attrName>ppt_x</p:attrName>
                                          <p:attrName>ppt_y</p:attrName>
                                        </p:attrNameLst>
                                      </p:cBhvr>
                                      <p:rCtr x="0" y="-2106"/>
                                    </p:animMotion>
                                  </p:childTnLst>
                                </p:cTn>
                              </p:par>
                              <p:par>
                                <p:cTn id="60" presetID="10" presetClass="entr" presetSubtype="0" fill="hold" nodeType="withEffect">
                                  <p:stCondLst>
                                    <p:cond delay="6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42" presetClass="path" presetSubtype="0" decel="100000" fill="hold" nodeType="withEffect">
                                  <p:stCondLst>
                                    <p:cond delay="600"/>
                                  </p:stCondLst>
                                  <p:childTnLst>
                                    <p:animMotion origin="layout" path="M 4.79167E-6 -0.02986 L -1.45833E-6 -3.33333E-6 " pathEditMode="relative" rAng="0" ptsTypes="AA">
                                      <p:cBhvr>
                                        <p:cTn id="64" dur="500" fill="hold"/>
                                        <p:tgtEl>
                                          <p:spTgt spid="24"/>
                                        </p:tgtEl>
                                        <p:attrNameLst>
                                          <p:attrName>ppt_x</p:attrName>
                                          <p:attrName>ppt_y</p:attrName>
                                        </p:attrNameLst>
                                      </p:cBhvr>
                                      <p:rCtr x="-117" y="1667"/>
                                    </p:animMotion>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par>
                                <p:cTn id="68" presetID="64" presetClass="path" presetSubtype="0" decel="100000" fill="hold" grpId="1" nodeType="withEffect">
                                  <p:stCondLst>
                                    <p:cond delay="0"/>
                                  </p:stCondLst>
                                  <p:childTnLst>
                                    <p:animMotion origin="layout" path="M -3.75E-6 0.0419 L -3.75E-6 -2.96296E-6 " pathEditMode="relative" rAng="0" ptsTypes="AA">
                                      <p:cBhvr>
                                        <p:cTn id="69" dur="500" fill="hold"/>
                                        <p:tgtEl>
                                          <p:spTgt spid="101"/>
                                        </p:tgtEl>
                                        <p:attrNameLst>
                                          <p:attrName>ppt_x</p:attrName>
                                          <p:attrName>ppt_y</p:attrName>
                                        </p:attrNameLst>
                                      </p:cBhvr>
                                      <p:rCtr x="0" y="-2106"/>
                                    </p:animMotion>
                                  </p:childTnLst>
                                </p:cTn>
                              </p:par>
                              <p:par>
                                <p:cTn id="70" presetID="10" presetClass="entr" presetSubtype="0" fill="hold" nodeType="withEffect">
                                  <p:stCondLst>
                                    <p:cond delay="15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64" presetClass="path" presetSubtype="0" decel="100000" fill="hold" nodeType="withEffect">
                                  <p:stCondLst>
                                    <p:cond delay="150"/>
                                  </p:stCondLst>
                                  <p:childTnLst>
                                    <p:animMotion origin="layout" path="M -3.75E-6 0.0419 L -3.75E-6 -2.96296E-6 " pathEditMode="relative" rAng="0" ptsTypes="AA">
                                      <p:cBhvr>
                                        <p:cTn id="74" dur="500" fill="hold"/>
                                        <p:tgtEl>
                                          <p:spTgt spid="25"/>
                                        </p:tgtEl>
                                        <p:attrNameLst>
                                          <p:attrName>ppt_x</p:attrName>
                                          <p:attrName>ppt_y</p:attrName>
                                        </p:attrNameLst>
                                      </p:cBhvr>
                                      <p:rCtr x="0" y="-2106"/>
                                    </p:animMotion>
                                  </p:childTnLst>
                                </p:cTn>
                              </p:par>
                              <p:par>
                                <p:cTn id="75" presetID="10" presetClass="entr" presetSubtype="0" fill="hold" grpId="0" nodeType="withEffect">
                                  <p:stCondLst>
                                    <p:cond delay="300"/>
                                  </p:stCondLst>
                                  <p:childTnLst>
                                    <p:set>
                                      <p:cBhvr>
                                        <p:cTn id="76" dur="1" fill="hold">
                                          <p:stCondLst>
                                            <p:cond delay="0"/>
                                          </p:stCondLst>
                                        </p:cTn>
                                        <p:tgtEl>
                                          <p:spTgt spid="124"/>
                                        </p:tgtEl>
                                        <p:attrNameLst>
                                          <p:attrName>style.visibility</p:attrName>
                                        </p:attrNameLst>
                                      </p:cBhvr>
                                      <p:to>
                                        <p:strVal val="visible"/>
                                      </p:to>
                                    </p:set>
                                    <p:animEffect transition="in" filter="fade">
                                      <p:cBhvr>
                                        <p:cTn id="77" dur="500"/>
                                        <p:tgtEl>
                                          <p:spTgt spid="124"/>
                                        </p:tgtEl>
                                      </p:cBhvr>
                                    </p:animEffect>
                                  </p:childTnLst>
                                </p:cTn>
                              </p:par>
                              <p:par>
                                <p:cTn id="78" presetID="64" presetClass="path" presetSubtype="0" decel="100000" fill="hold" grpId="1" nodeType="withEffect">
                                  <p:stCondLst>
                                    <p:cond delay="300"/>
                                  </p:stCondLst>
                                  <p:childTnLst>
                                    <p:animMotion origin="layout" path="M -2.91667E-6 0.04189 L -2.91667E-6 4.81481E-6 " pathEditMode="relative" rAng="0" ptsTypes="AA">
                                      <p:cBhvr>
                                        <p:cTn id="79" dur="500" fill="hold"/>
                                        <p:tgtEl>
                                          <p:spTgt spid="124"/>
                                        </p:tgtEl>
                                        <p:attrNameLst>
                                          <p:attrName>ppt_x</p:attrName>
                                          <p:attrName>ppt_y</p:attrName>
                                        </p:attrNameLst>
                                      </p:cBhvr>
                                      <p:rCtr x="0" y="-2106"/>
                                    </p:animMotion>
                                  </p:childTnLst>
                                </p:cTn>
                              </p:par>
                              <p:par>
                                <p:cTn id="80" presetID="10" presetClass="entr" presetSubtype="0" fill="hold" grpId="0" nodeType="withEffect">
                                  <p:stCondLst>
                                    <p:cond delay="450"/>
                                  </p:stCondLst>
                                  <p:childTnLst>
                                    <p:set>
                                      <p:cBhvr>
                                        <p:cTn id="81" dur="1" fill="hold">
                                          <p:stCondLst>
                                            <p:cond delay="0"/>
                                          </p:stCondLst>
                                        </p:cTn>
                                        <p:tgtEl>
                                          <p:spTgt spid="127"/>
                                        </p:tgtEl>
                                        <p:attrNameLst>
                                          <p:attrName>style.visibility</p:attrName>
                                        </p:attrNameLst>
                                      </p:cBhvr>
                                      <p:to>
                                        <p:strVal val="visible"/>
                                      </p:to>
                                    </p:set>
                                    <p:animEffect transition="in" filter="fade">
                                      <p:cBhvr>
                                        <p:cTn id="82" dur="500"/>
                                        <p:tgtEl>
                                          <p:spTgt spid="127"/>
                                        </p:tgtEl>
                                      </p:cBhvr>
                                    </p:animEffect>
                                  </p:childTnLst>
                                </p:cTn>
                              </p:par>
                              <p:par>
                                <p:cTn id="83" presetID="64" presetClass="path" presetSubtype="0" decel="100000" fill="hold" grpId="1" nodeType="withEffect">
                                  <p:stCondLst>
                                    <p:cond delay="450"/>
                                  </p:stCondLst>
                                  <p:childTnLst>
                                    <p:animMotion origin="layout" path="M -3.75E-6 0.0419 L -3.75E-6 -2.96296E-6 " pathEditMode="relative" rAng="0" ptsTypes="AA">
                                      <p:cBhvr>
                                        <p:cTn id="84" dur="500" fill="hold"/>
                                        <p:tgtEl>
                                          <p:spTgt spid="127"/>
                                        </p:tgtEl>
                                        <p:attrNameLst>
                                          <p:attrName>ppt_x</p:attrName>
                                          <p:attrName>ppt_y</p:attrName>
                                        </p:attrNameLst>
                                      </p:cBhvr>
                                      <p:rCtr x="0" y="-2106"/>
                                    </p:animMotion>
                                  </p:childTnLst>
                                </p:cTn>
                              </p:par>
                              <p:par>
                                <p:cTn id="85" presetID="10" presetClass="entr" presetSubtype="0" fill="hold" grpId="0" nodeType="withEffect">
                                  <p:stCondLst>
                                    <p:cond delay="600"/>
                                  </p:stCondLst>
                                  <p:childTnLst>
                                    <p:set>
                                      <p:cBhvr>
                                        <p:cTn id="86" dur="1" fill="hold">
                                          <p:stCondLst>
                                            <p:cond delay="0"/>
                                          </p:stCondLst>
                                        </p:cTn>
                                        <p:tgtEl>
                                          <p:spTgt spid="130"/>
                                        </p:tgtEl>
                                        <p:attrNameLst>
                                          <p:attrName>style.visibility</p:attrName>
                                        </p:attrNameLst>
                                      </p:cBhvr>
                                      <p:to>
                                        <p:strVal val="visible"/>
                                      </p:to>
                                    </p:set>
                                    <p:animEffect transition="in" filter="fade">
                                      <p:cBhvr>
                                        <p:cTn id="87" dur="500"/>
                                        <p:tgtEl>
                                          <p:spTgt spid="130"/>
                                        </p:tgtEl>
                                      </p:cBhvr>
                                    </p:animEffect>
                                  </p:childTnLst>
                                </p:cTn>
                              </p:par>
                              <p:par>
                                <p:cTn id="88" presetID="64" presetClass="path" presetSubtype="0" decel="100000" fill="hold" grpId="1" nodeType="withEffect">
                                  <p:stCondLst>
                                    <p:cond delay="600"/>
                                  </p:stCondLst>
                                  <p:childTnLst>
                                    <p:animMotion origin="layout" path="M -3.75E-6 0.0419 L -3.75E-6 -2.96296E-6 " pathEditMode="relative" rAng="0" ptsTypes="AA">
                                      <p:cBhvr>
                                        <p:cTn id="89" dur="500" fill="hold"/>
                                        <p:tgtEl>
                                          <p:spTgt spid="130"/>
                                        </p:tgtEl>
                                        <p:attrNameLst>
                                          <p:attrName>ppt_x</p:attrName>
                                          <p:attrName>ppt_y</p:attrName>
                                        </p:attrNameLst>
                                      </p:cBhvr>
                                      <p:rCtr x="0" y="-21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24" grpId="0" animBg="1"/>
      <p:bldP spid="124" grpId="1" animBg="1"/>
      <p:bldP spid="127" grpId="0" animBg="1"/>
      <p:bldP spid="127" grpId="1" animBg="1"/>
      <p:bldP spid="130" grpId="0" animBg="1"/>
      <p:bldP spid="13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2534625"/>
            <a:ext cx="9144000" cy="997196"/>
          </a:xfrm>
        </p:spPr>
        <p:txBody>
          <a:bodyPr/>
          <a:lstStyle/>
          <a:p>
            <a:r>
              <a:rPr lang="en-US" dirty="0"/>
              <a:t>Demo: </a:t>
            </a:r>
            <a:br>
              <a:rPr lang="en-US" dirty="0"/>
            </a:br>
            <a:r>
              <a:rPr lang="en-US" dirty="0"/>
              <a:t>Crowd Insights</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5" y="3977319"/>
            <a:ext cx="8296847" cy="1846659"/>
          </a:xfrm>
        </p:spPr>
        <p:txBody>
          <a:bodyPr/>
          <a:lstStyle/>
          <a:p>
            <a:pPr>
              <a:spcBef>
                <a:spcPts val="600"/>
              </a:spcBef>
            </a:pPr>
            <a:r>
              <a:rPr lang="en-IN" dirty="0"/>
              <a:t>Cognitive Services</a:t>
            </a:r>
          </a:p>
          <a:p>
            <a:pPr>
              <a:spcBef>
                <a:spcPts val="600"/>
              </a:spcBef>
            </a:pPr>
            <a:endParaRPr lang="en-IN" dirty="0"/>
          </a:p>
          <a:p>
            <a:pPr>
              <a:spcBef>
                <a:spcPts val="600"/>
              </a:spcBef>
            </a:pPr>
            <a:endParaRPr lang="en-IN" dirty="0"/>
          </a:p>
          <a:p>
            <a:pPr>
              <a:spcBef>
                <a:spcPts val="600"/>
              </a:spcBef>
            </a:pPr>
            <a:r>
              <a:rPr lang="en-IN" dirty="0"/>
              <a:t>Intelligent Kiosk</a:t>
            </a:r>
          </a:p>
          <a:p>
            <a:pPr>
              <a:spcBef>
                <a:spcPts val="600"/>
              </a:spcBef>
            </a:pPr>
            <a:endParaRPr lang="en-IN" dirty="0"/>
          </a:p>
        </p:txBody>
      </p:sp>
      <p:sp>
        <p:nvSpPr>
          <p:cNvPr id="12" name="Rectangle: Rounded Corners 11">
            <a:extLst>
              <a:ext uri="{FF2B5EF4-FFF2-40B4-BE49-F238E27FC236}">
                <a16:creationId xmlns:a16="http://schemas.microsoft.com/office/drawing/2014/main" id="{E6A76220-4FF1-4C00-911A-F61086B35095}"/>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D6D375BD-3289-4349-8977-AB4DB2F14878}"/>
              </a:ext>
            </a:extLst>
          </p:cNvPr>
          <p:cNvSpPr/>
          <p:nvPr/>
        </p:nvSpPr>
        <p:spPr bwMode="auto">
          <a:xfrm>
            <a:off x="10376199" y="798080"/>
            <a:ext cx="955008"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AI apps &amp; agents</a:t>
            </a:r>
          </a:p>
        </p:txBody>
      </p:sp>
      <p:sp>
        <p:nvSpPr>
          <p:cNvPr id="14" name="Rectangle 13">
            <a:extLst>
              <a:ext uri="{FF2B5EF4-FFF2-40B4-BE49-F238E27FC236}">
                <a16:creationId xmlns:a16="http://schemas.microsoft.com/office/drawing/2014/main" id="{53CEF953-2BF2-4A63-BFE5-955CA5777A44}"/>
              </a:ext>
            </a:extLst>
          </p:cNvPr>
          <p:cNvSpPr/>
          <p:nvPr/>
        </p:nvSpPr>
        <p:spPr bwMode="auto">
          <a:xfrm>
            <a:off x="11566020" y="798080"/>
            <a:ext cx="22000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Machine learning</a:t>
            </a:r>
          </a:p>
        </p:txBody>
      </p:sp>
      <p:sp>
        <p:nvSpPr>
          <p:cNvPr id="15" name="Rectangle 14">
            <a:extLst>
              <a:ext uri="{FF2B5EF4-FFF2-40B4-BE49-F238E27FC236}">
                <a16:creationId xmlns:a16="http://schemas.microsoft.com/office/drawing/2014/main" id="{C9F5CD64-8CA4-4881-ACD3-4A057577C04C}"/>
              </a:ext>
            </a:extLst>
          </p:cNvPr>
          <p:cNvSpPr/>
          <p:nvPr/>
        </p:nvSpPr>
        <p:spPr bwMode="auto">
          <a:xfrm>
            <a:off x="11222383" y="798080"/>
            <a:ext cx="241664"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6" name="Group 15">
            <a:extLst>
              <a:ext uri="{FF2B5EF4-FFF2-40B4-BE49-F238E27FC236}">
                <a16:creationId xmlns:a16="http://schemas.microsoft.com/office/drawing/2014/main" id="{27219265-C5ED-4533-B7AE-3B0653FD013D}"/>
              </a:ext>
            </a:extLst>
          </p:cNvPr>
          <p:cNvGrpSpPr>
            <a:grpSpLocks noChangeAspect="1"/>
          </p:cNvGrpSpPr>
          <p:nvPr/>
        </p:nvGrpSpPr>
        <p:grpSpPr>
          <a:xfrm>
            <a:off x="11613271" y="519188"/>
            <a:ext cx="118872" cy="118872"/>
            <a:chOff x="4835154" y="4377083"/>
            <a:chExt cx="658368" cy="658368"/>
          </a:xfrm>
        </p:grpSpPr>
        <p:sp>
          <p:nvSpPr>
            <p:cNvPr id="17" name="Oval 16">
              <a:extLst>
                <a:ext uri="{FF2B5EF4-FFF2-40B4-BE49-F238E27FC236}">
                  <a16:creationId xmlns:a16="http://schemas.microsoft.com/office/drawing/2014/main" id="{E4D538F6-E5D0-42F2-96E2-85D6B013DA6B}"/>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8" name="Data &amp; AI" title="Icon of several circles connected to eachother by lines">
              <a:extLst>
                <a:ext uri="{FF2B5EF4-FFF2-40B4-BE49-F238E27FC236}">
                  <a16:creationId xmlns:a16="http://schemas.microsoft.com/office/drawing/2014/main" id="{6DF664DF-5F9C-4B72-8041-01B95E466FE0}"/>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0" cap="sq">
              <a:solidFill>
                <a:schemeClr val="accent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65BAFDE6-5E6B-4295-B14B-7747E975FD1C}"/>
              </a:ext>
            </a:extLst>
          </p:cNvPr>
          <p:cNvGrpSpPr>
            <a:grpSpLocks noChangeAspect="1"/>
          </p:cNvGrpSpPr>
          <p:nvPr/>
        </p:nvGrpSpPr>
        <p:grpSpPr>
          <a:xfrm>
            <a:off x="10634247" y="359168"/>
            <a:ext cx="438912" cy="438912"/>
            <a:chOff x="4835154" y="2639459"/>
            <a:chExt cx="658368" cy="658368"/>
          </a:xfrm>
        </p:grpSpPr>
        <p:sp>
          <p:nvSpPr>
            <p:cNvPr id="20" name="Oval 19">
              <a:extLst>
                <a:ext uri="{FF2B5EF4-FFF2-40B4-BE49-F238E27FC236}">
                  <a16:creationId xmlns:a16="http://schemas.microsoft.com/office/drawing/2014/main" id="{30D1F515-5FA0-4F64-BF16-04E748492D4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21" name="Graphic 20">
              <a:extLst>
                <a:ext uri="{FF2B5EF4-FFF2-40B4-BE49-F238E27FC236}">
                  <a16:creationId xmlns:a16="http://schemas.microsoft.com/office/drawing/2014/main" id="{0CB011B7-E79A-4954-A35E-DAD52C41C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22" name="Group 21">
            <a:extLst>
              <a:ext uri="{FF2B5EF4-FFF2-40B4-BE49-F238E27FC236}">
                <a16:creationId xmlns:a16="http://schemas.microsoft.com/office/drawing/2014/main" id="{2C885FDF-4A58-4EA4-AC3E-26A1010292D4}"/>
              </a:ext>
            </a:extLst>
          </p:cNvPr>
          <p:cNvGrpSpPr>
            <a:grpSpLocks noChangeAspect="1"/>
          </p:cNvGrpSpPr>
          <p:nvPr/>
        </p:nvGrpSpPr>
        <p:grpSpPr>
          <a:xfrm>
            <a:off x="11283779" y="519188"/>
            <a:ext cx="118872" cy="118872"/>
            <a:chOff x="4835154" y="3508271"/>
            <a:chExt cx="658368" cy="658368"/>
          </a:xfrm>
        </p:grpSpPr>
        <p:sp>
          <p:nvSpPr>
            <p:cNvPr id="23" name="Oval 22">
              <a:extLst>
                <a:ext uri="{FF2B5EF4-FFF2-40B4-BE49-F238E27FC236}">
                  <a16:creationId xmlns:a16="http://schemas.microsoft.com/office/drawing/2014/main" id="{5774852A-D5AA-488B-8D0C-0C2F50CA4C5B}"/>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24" name="Graphic 23">
              <a:extLst>
                <a:ext uri="{FF2B5EF4-FFF2-40B4-BE49-F238E27FC236}">
                  <a16:creationId xmlns:a16="http://schemas.microsoft.com/office/drawing/2014/main" id="{BAEEEEA2-53D4-4913-947B-97CEE7F931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pic>
        <p:nvPicPr>
          <p:cNvPr id="29" name="Picture 28">
            <a:extLst>
              <a:ext uri="{FF2B5EF4-FFF2-40B4-BE49-F238E27FC236}">
                <a16:creationId xmlns:a16="http://schemas.microsoft.com/office/drawing/2014/main" id="{E14D51D6-33F4-48D2-836D-A5DC0A75D2AC}"/>
              </a:ext>
            </a:extLst>
          </p:cNvPr>
          <p:cNvPicPr>
            <a:picLocks noChangeAspect="1"/>
          </p:cNvPicPr>
          <p:nvPr/>
        </p:nvPicPr>
        <p:blipFill>
          <a:blip r:embed="rId7"/>
          <a:stretch>
            <a:fillRect/>
          </a:stretch>
        </p:blipFill>
        <p:spPr>
          <a:xfrm>
            <a:off x="4277249" y="2218678"/>
            <a:ext cx="7621064" cy="4639322"/>
          </a:xfrm>
          <a:prstGeom prst="rect">
            <a:avLst/>
          </a:prstGeom>
        </p:spPr>
      </p:pic>
    </p:spTree>
    <p:extLst>
      <p:ext uri="{BB962C8B-B14F-4D97-AF65-F5344CB8AC3E}">
        <p14:creationId xmlns:p14="http://schemas.microsoft.com/office/powerpoint/2010/main" val="340641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B02277-A4ED-4501-8AA2-AAB49979F9A0}"/>
              </a:ext>
            </a:extLst>
          </p:cNvPr>
          <p:cNvSpPr>
            <a:spLocks noGrp="1"/>
          </p:cNvSpPr>
          <p:nvPr>
            <p:ph type="title"/>
          </p:nvPr>
        </p:nvSpPr>
        <p:spPr>
          <a:xfrm>
            <a:off x="269241" y="289957"/>
            <a:ext cx="10757096" cy="553998"/>
          </a:xfrm>
        </p:spPr>
        <p:txBody>
          <a:bodyPr/>
          <a:lstStyle/>
          <a:p>
            <a:r>
              <a:rPr lang="en-US" dirty="0"/>
              <a:t>Cognitive Services and Custom AI – on the Edge </a:t>
            </a:r>
          </a:p>
        </p:txBody>
      </p:sp>
      <p:sp>
        <p:nvSpPr>
          <p:cNvPr id="5" name="Text Placeholder 4">
            <a:extLst>
              <a:ext uri="{FF2B5EF4-FFF2-40B4-BE49-F238E27FC236}">
                <a16:creationId xmlns:a16="http://schemas.microsoft.com/office/drawing/2014/main" id="{24F33A50-5D1E-4AA1-9F17-F20DFD2722D7}"/>
              </a:ext>
            </a:extLst>
          </p:cNvPr>
          <p:cNvSpPr>
            <a:spLocks noGrp="1"/>
          </p:cNvSpPr>
          <p:nvPr>
            <p:ph type="body" sz="quarter" idx="10"/>
          </p:nvPr>
        </p:nvSpPr>
        <p:spPr>
          <a:xfrm>
            <a:off x="1688578" y="4124061"/>
            <a:ext cx="9711268" cy="2762616"/>
          </a:xfrm>
        </p:spPr>
        <p:txBody>
          <a:bodyPr/>
          <a:lstStyle/>
          <a:p>
            <a:pPr marL="448193" indent="-448193">
              <a:buFont typeface="Arial" panose="020B0604020202020204" pitchFamily="34" charset="0"/>
              <a:buChar char="•"/>
            </a:pPr>
            <a:r>
              <a:rPr lang="en-US" sz="1961">
                <a:solidFill>
                  <a:schemeClr val="tx1">
                    <a:lumMod val="50000"/>
                  </a:schemeClr>
                </a:solidFill>
              </a:rPr>
              <a:t>Installs and updates workloads on the device.</a:t>
            </a:r>
          </a:p>
          <a:p>
            <a:pPr marL="448193" indent="-448193">
              <a:buFont typeface="Arial" panose="020B0604020202020204" pitchFamily="34" charset="0"/>
              <a:buChar char="•"/>
            </a:pPr>
            <a:r>
              <a:rPr lang="en-US" sz="1961">
                <a:solidFill>
                  <a:schemeClr val="tx1">
                    <a:lumMod val="50000"/>
                  </a:schemeClr>
                </a:solidFill>
              </a:rPr>
              <a:t>Maintains Azure IoT Edge security standards on the device.</a:t>
            </a:r>
          </a:p>
          <a:p>
            <a:pPr marL="448193" indent="-448193">
              <a:buFont typeface="Arial" panose="020B0604020202020204" pitchFamily="34" charset="0"/>
              <a:buChar char="•"/>
            </a:pPr>
            <a:r>
              <a:rPr lang="en-US" sz="1961">
                <a:solidFill>
                  <a:schemeClr val="tx1">
                    <a:lumMod val="50000"/>
                  </a:schemeClr>
                </a:solidFill>
              </a:rPr>
              <a:t>Ensures that IoT Edge modules are always running.</a:t>
            </a:r>
          </a:p>
          <a:p>
            <a:pPr marL="448193" indent="-448193">
              <a:buFont typeface="Arial" panose="020B0604020202020204" pitchFamily="34" charset="0"/>
              <a:buChar char="•"/>
            </a:pPr>
            <a:r>
              <a:rPr lang="en-US" sz="1961">
                <a:solidFill>
                  <a:schemeClr val="tx1">
                    <a:lumMod val="50000"/>
                  </a:schemeClr>
                </a:solidFill>
              </a:rPr>
              <a:t>Reports module health to the cloud for remote monitoring.</a:t>
            </a:r>
          </a:p>
          <a:p>
            <a:pPr marL="448193" indent="-448193">
              <a:buFont typeface="Arial" panose="020B0604020202020204" pitchFamily="34" charset="0"/>
              <a:buChar char="•"/>
            </a:pPr>
            <a:r>
              <a:rPr lang="en-US" sz="1961">
                <a:solidFill>
                  <a:schemeClr val="tx1">
                    <a:lumMod val="50000"/>
                  </a:schemeClr>
                </a:solidFill>
              </a:rPr>
              <a:t>Facilitates communication between downstream leaf devices and the IoT Edge device.</a:t>
            </a:r>
          </a:p>
          <a:p>
            <a:pPr marL="448193" indent="-448193">
              <a:buFont typeface="Arial" panose="020B0604020202020204" pitchFamily="34" charset="0"/>
              <a:buChar char="•"/>
            </a:pPr>
            <a:r>
              <a:rPr lang="en-US" sz="1961">
                <a:solidFill>
                  <a:schemeClr val="tx1">
                    <a:lumMod val="50000"/>
                  </a:schemeClr>
                </a:solidFill>
              </a:rPr>
              <a:t>Facilitates communication between modules on the IoT Edge device.</a:t>
            </a:r>
          </a:p>
          <a:p>
            <a:pPr marL="448193" indent="-448193">
              <a:buFont typeface="Arial" panose="020B0604020202020204" pitchFamily="34" charset="0"/>
              <a:buChar char="•"/>
            </a:pPr>
            <a:r>
              <a:rPr lang="en-US" sz="1961">
                <a:solidFill>
                  <a:schemeClr val="tx1">
                    <a:lumMod val="50000"/>
                  </a:schemeClr>
                </a:solidFill>
              </a:rPr>
              <a:t>Facilitates communication between the IoT Edge device and the cloud</a:t>
            </a:r>
          </a:p>
        </p:txBody>
      </p:sp>
      <p:pic>
        <p:nvPicPr>
          <p:cNvPr id="7" name="Picture 6" descr="A screenshot of a cell phone&#10;&#10;Description generated with high confidence">
            <a:extLst>
              <a:ext uri="{FF2B5EF4-FFF2-40B4-BE49-F238E27FC236}">
                <a16:creationId xmlns:a16="http://schemas.microsoft.com/office/drawing/2014/main" id="{76FACC0B-C5C6-47EE-8798-8AB472FC177F}"/>
              </a:ext>
            </a:extLst>
          </p:cNvPr>
          <p:cNvPicPr>
            <a:picLocks noChangeAspect="1"/>
          </p:cNvPicPr>
          <p:nvPr/>
        </p:nvPicPr>
        <p:blipFill>
          <a:blip r:embed="rId3"/>
          <a:stretch>
            <a:fillRect/>
          </a:stretch>
        </p:blipFill>
        <p:spPr>
          <a:xfrm>
            <a:off x="2883811" y="1337343"/>
            <a:ext cx="6424378" cy="2275720"/>
          </a:xfrm>
          <a:prstGeom prst="rect">
            <a:avLst/>
          </a:prstGeom>
        </p:spPr>
      </p:pic>
    </p:spTree>
    <p:extLst>
      <p:ext uri="{BB962C8B-B14F-4D97-AF65-F5344CB8AC3E}">
        <p14:creationId xmlns:p14="http://schemas.microsoft.com/office/powerpoint/2010/main" val="237936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a:solidFill>
            <a:schemeClr val="accent6">
              <a:lumMod val="50000"/>
            </a:schemeClr>
          </a:solidFill>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71973" y="3018324"/>
            <a:ext cx="1463040" cy="1463040"/>
            <a:chOff x="4835154" y="3508271"/>
            <a:chExt cx="658368" cy="658368"/>
          </a:xfrm>
          <a:solidFill>
            <a:schemeClr val="accent6">
              <a:lumMod val="50000"/>
            </a:schemeClr>
          </a:solidFill>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3543066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18080"/>
            <a:ext cx="11528413" cy="5337807"/>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dirty="0"/>
              <a:t>Machine Learning on Azure</a:t>
            </a:r>
          </a:p>
        </p:txBody>
      </p:sp>
      <p:sp>
        <p:nvSpPr>
          <p:cNvPr id="3" name="Rectangle 2">
            <a:extLst>
              <a:ext uri="{FF2B5EF4-FFF2-40B4-BE49-F238E27FC236}">
                <a16:creationId xmlns:a16="http://schemas.microsoft.com/office/drawing/2014/main" id="{A8FEC9F7-FCD8-3B4A-98B2-9539784073CE}"/>
              </a:ext>
            </a:extLst>
          </p:cNvPr>
          <p:cNvSpPr/>
          <p:nvPr/>
        </p:nvSpPr>
        <p:spPr bwMode="auto">
          <a:xfrm>
            <a:off x="3245987" y="6153784"/>
            <a:ext cx="6533316" cy="6451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8D68B246-C5A9-D44A-B3E0-A345A204F0F0}"/>
              </a:ext>
            </a:extLst>
          </p:cNvPr>
          <p:cNvGrpSpPr/>
          <p:nvPr/>
        </p:nvGrpSpPr>
        <p:grpSpPr>
          <a:xfrm>
            <a:off x="510293" y="1347193"/>
            <a:ext cx="11192477" cy="4870178"/>
            <a:chOff x="509501" y="1346897"/>
            <a:chExt cx="11194064" cy="4870869"/>
          </a:xfrm>
        </p:grpSpPr>
        <p:grpSp>
          <p:nvGrpSpPr>
            <p:cNvPr id="21" name="Group 20">
              <a:extLst>
                <a:ext uri="{FF2B5EF4-FFF2-40B4-BE49-F238E27FC236}">
                  <a16:creationId xmlns:a16="http://schemas.microsoft.com/office/drawing/2014/main" id="{82FE0EA2-D0DE-9A45-81FC-C49EE8CD389F}"/>
                </a:ext>
              </a:extLst>
            </p:cNvPr>
            <p:cNvGrpSpPr/>
            <p:nvPr/>
          </p:nvGrpSpPr>
          <p:grpSpPr>
            <a:xfrm>
              <a:off x="509501" y="1346897"/>
              <a:ext cx="11194064" cy="4870869"/>
              <a:chOff x="509501" y="1346897"/>
              <a:chExt cx="11194064" cy="4870869"/>
            </a:xfrm>
          </p:grpSpPr>
          <p:sp>
            <p:nvSpPr>
              <p:cNvPr id="318" name="Rectangle 317">
                <a:extLst>
                  <a:ext uri="{FF2B5EF4-FFF2-40B4-BE49-F238E27FC236}">
                    <a16:creationId xmlns:a16="http://schemas.microsoft.com/office/drawing/2014/main" id="{A7B2ED44-6B8B-A74D-B36D-A8A70DCCE1A1}"/>
                  </a:ext>
                </a:extLst>
              </p:cNvPr>
              <p:cNvSpPr/>
              <p:nvPr/>
            </p:nvSpPr>
            <p:spPr bwMode="auto">
              <a:xfrm>
                <a:off x="6954243" y="1346897"/>
                <a:ext cx="4749322" cy="479210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1346898"/>
                <a:ext cx="6424647"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Domain Specific Pretrained Models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reduce time to market</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689" y="4766429"/>
                <a:ext cx="1118768" cy="34663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848" y="4766429"/>
                <a:ext cx="1118768" cy="34663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Machine </a:t>
                </a:r>
                <a:b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3283034"/>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Popular Frameworks</a:t>
                </a:r>
              </a:p>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build machine learning and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8198" y="3846520"/>
                <a:ext cx="1076060"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5043" y="3846520"/>
                <a:ext cx="1076060"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PyTorch</a:t>
                </a: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2202" y="3846520"/>
                <a:ext cx="1076060"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ONNX</a:t>
                </a: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452" y="4766429"/>
                <a:ext cx="1315630" cy="346633"/>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5274" y="1873130"/>
                <a:ext cx="753138"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733" y="1873130"/>
                <a:ext cx="684991"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464" y="1537775"/>
                <a:ext cx="308522" cy="206710"/>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924" y="1873130"/>
                <a:ext cx="744616"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578" y="1873130"/>
                <a:ext cx="684991" cy="219484"/>
              </a:xfrm>
              <a:prstGeom prst="rect">
                <a:avLst/>
              </a:prstGeom>
              <a:noFill/>
            </p:spPr>
            <p:txBody>
              <a:bodyPr wrap="square" lIns="91427" tIns="45713" rIns="91427" bIns="45713"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4283417"/>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Productive Services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0876" y="5294811"/>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Powerful Infrastructure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4023" y="3885762"/>
                <a:ext cx="615640"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Scikit-Learn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597" y="2883121"/>
                <a:ext cx="472953"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2237" y="2883121"/>
                <a:ext cx="387983"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Jupyter</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2312299"/>
                <a:ext cx="6423222" cy="8441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rPr>
                  <a:t>Familiar Data Science Tools</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Segoe UI" pitchFamily="34" charset="0"/>
                  </a:rPr>
                  <a:t>To simplify model development</a:t>
                </a:r>
              </a:p>
            </p:txBody>
          </p:sp>
          <p:sp>
            <p:nvSpPr>
              <p:cNvPr id="343" name="Rectangle 342">
                <a:extLst>
                  <a:ext uri="{FF2B5EF4-FFF2-40B4-BE49-F238E27FC236}">
                    <a16:creationId xmlns:a16="http://schemas.microsoft.com/office/drawing/2014/main" id="{37E58103-E233-1B4E-9B32-1EDCB94E8CD2}"/>
                  </a:ext>
                </a:extLst>
              </p:cNvPr>
              <p:cNvSpPr/>
              <p:nvPr/>
            </p:nvSpPr>
            <p:spPr>
              <a:xfrm>
                <a:off x="9468049" y="2888163"/>
                <a:ext cx="987591"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862" y="2882400"/>
                <a:ext cx="764741" cy="138519"/>
              </a:xfrm>
              <a:prstGeom prst="rect">
                <a:avLst/>
              </a:prstGeom>
            </p:spPr>
            <p:txBody>
              <a:bodyPr wrap="none" lIns="0" tIns="0" rIns="0" bIns="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352" y="1566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5424" y="1514472"/>
                <a:ext cx="317823" cy="294280"/>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5371" y="1519519"/>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883" y="4394646"/>
                <a:ext cx="460699" cy="348263"/>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8180" y="4397599"/>
                <a:ext cx="320174" cy="342357"/>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979" y="4409674"/>
                <a:ext cx="312189" cy="318206"/>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a:ex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a:ex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7028" y="5442122"/>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4085" y="5894601"/>
                <a:ext cx="1077976" cy="323165"/>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636" y="5492532"/>
                <a:ext cx="309263" cy="197305"/>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78D4"/>
                    </a:solidFill>
                    <a:effectLst/>
                    <a:uLnTx/>
                    <a:uFillTx/>
                    <a:latin typeface="Segoe UI Semilight"/>
                    <a:ea typeface="+mn-ea"/>
                    <a:cs typeface="+mn-cs"/>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822" y="5894601"/>
                <a:ext cx="1782890" cy="323165"/>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1129" y="5442109"/>
                <a:ext cx="298124" cy="298124"/>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8515" y="5894601"/>
                <a:ext cx="383435" cy="323165"/>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876" y="2478114"/>
                <a:ext cx="349295" cy="297138"/>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6596" y="2244588"/>
                <a:ext cx="11176969"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6596" y="3233463"/>
                <a:ext cx="11176969"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6596" y="5211213"/>
                <a:ext cx="11176969"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a:stretch>
                <a:fillRect/>
              </a:stretch>
            </p:blipFill>
            <p:spPr>
              <a:xfrm>
                <a:off x="10941642" y="3428041"/>
                <a:ext cx="380308" cy="373064"/>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019" y="2498296"/>
                <a:ext cx="287484" cy="300414"/>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9809" y="2432478"/>
                <a:ext cx="349296" cy="399412"/>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0275" y="3436517"/>
                <a:ext cx="298830" cy="323165"/>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27019" y="3434373"/>
                <a:ext cx="292099" cy="343181"/>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8344" y="2481522"/>
                <a:ext cx="328027" cy="327573"/>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75424" y="3483341"/>
                <a:ext cx="553473" cy="294200"/>
              </a:xfrm>
              <a:prstGeom prst="rect">
                <a:avLst/>
              </a:prstGeom>
            </p:spPr>
          </p:pic>
        </p:grpSp>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6596" y="4222338"/>
              <a:ext cx="11176969" cy="0"/>
            </a:xfrm>
            <a:prstGeom prst="line">
              <a:avLst/>
            </a:prstGeom>
            <a:noFill/>
            <a:ln w="15875" cap="rnd" cmpd="sng" algn="ctr">
              <a:solidFill>
                <a:sysClr val="window" lastClr="FFFFFF">
                  <a:lumMod val="85000"/>
                </a:sysClr>
              </a:solidFill>
              <a:prstDash val="solid"/>
              <a:headEnd type="none"/>
              <a:tailEnd type="none"/>
            </a:ln>
            <a:effectLst/>
          </p:spPr>
        </p:cxnSp>
      </p:grpSp>
      <p:sp>
        <p:nvSpPr>
          <p:cNvPr id="18" name="Rectangle 17">
            <a:extLst>
              <a:ext uri="{FF2B5EF4-FFF2-40B4-BE49-F238E27FC236}">
                <a16:creationId xmlns:a16="http://schemas.microsoft.com/office/drawing/2014/main" id="{1D3072A0-1C01-5749-A96E-F843DA2A6905}"/>
              </a:ext>
            </a:extLst>
          </p:cNvPr>
          <p:cNvSpPr/>
          <p:nvPr/>
        </p:nvSpPr>
        <p:spPr bwMode="auto">
          <a:xfrm>
            <a:off x="5664570" y="5580719"/>
            <a:ext cx="894396" cy="1192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3412220" y="6328873"/>
            <a:ext cx="453745" cy="2540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nvGrpSpPr>
          <p:cNvPr id="174" name="Group 173">
            <a:extLst>
              <a:ext uri="{FF2B5EF4-FFF2-40B4-BE49-F238E27FC236}">
                <a16:creationId xmlns:a16="http://schemas.microsoft.com/office/drawing/2014/main" id="{CFD7B451-A256-F84E-B2CE-3D7A865E1425}"/>
              </a:ext>
            </a:extLst>
          </p:cNvPr>
          <p:cNvGrpSpPr/>
          <p:nvPr/>
        </p:nvGrpSpPr>
        <p:grpSpPr>
          <a:xfrm>
            <a:off x="9301311" y="6304884"/>
            <a:ext cx="289992" cy="288751"/>
            <a:chOff x="5775129" y="5528944"/>
            <a:chExt cx="187018" cy="188120"/>
          </a:xfrm>
          <a:noFill/>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5775129" y="5528944"/>
              <a:ext cx="187018" cy="188120"/>
              <a:chOff x="7749590" y="2876913"/>
              <a:chExt cx="187018" cy="188120"/>
            </a:xfrm>
            <a:grp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5900501" y="5653212"/>
              <a:ext cx="56859" cy="56859"/>
            </a:xfrm>
            <a:prstGeom prst="ellipse">
              <a:avLst/>
            </a:prstGeom>
            <a:grp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 name="TextBox 3">
            <a:extLst>
              <a:ext uri="{FF2B5EF4-FFF2-40B4-BE49-F238E27FC236}">
                <a16:creationId xmlns:a16="http://schemas.microsoft.com/office/drawing/2014/main" id="{C93AC34D-818E-4EDC-95C6-94BCC080C8DA}"/>
              </a:ext>
            </a:extLst>
          </p:cNvPr>
          <p:cNvSpPr txBox="1"/>
          <p:nvPr/>
        </p:nvSpPr>
        <p:spPr>
          <a:xfrm>
            <a:off x="3758770" y="6228723"/>
            <a:ext cx="5549323" cy="544663"/>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Segoe UI Semibold"/>
                <a:ea typeface="+mn-ea"/>
                <a:cs typeface="Segoe UI" pitchFamily="34" charset="0"/>
              </a:rPr>
              <a:t>From the Intelligent Cloud to the Intelligent Edge</a:t>
            </a:r>
          </a:p>
        </p:txBody>
      </p:sp>
    </p:spTree>
    <p:extLst>
      <p:ext uri="{BB962C8B-B14F-4D97-AF65-F5344CB8AC3E}">
        <p14:creationId xmlns:p14="http://schemas.microsoft.com/office/powerpoint/2010/main" val="321862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500"/>
                                        <p:tgtEl>
                                          <p:spTgt spid="185"/>
                                        </p:tgtEl>
                                      </p:cBhvr>
                                    </p:animEffect>
                                  </p:childTnLst>
                                </p:cTn>
                              </p:par>
                              <p:par>
                                <p:cTn id="14" presetID="22" presetClass="entr" presetSubtype="8" fill="hold" nodeType="withEffect">
                                  <p:stCondLst>
                                    <p:cond delay="1000"/>
                                  </p:stCondLst>
                                  <p:childTnLst>
                                    <p:set>
                                      <p:cBhvr>
                                        <p:cTn id="15" dur="1" fill="hold">
                                          <p:stCondLst>
                                            <p:cond delay="0"/>
                                          </p:stCondLst>
                                        </p:cTn>
                                        <p:tgtEl>
                                          <p:spTgt spid="174"/>
                                        </p:tgtEl>
                                        <p:attrNameLst>
                                          <p:attrName>style.visibility</p:attrName>
                                        </p:attrNameLst>
                                      </p:cBhvr>
                                      <p:to>
                                        <p:strVal val="visible"/>
                                      </p:to>
                                    </p:set>
                                    <p:animEffect transition="in" filter="wipe(left)">
                                      <p:cBhvr>
                                        <p:cTn id="16"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5"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0BF8-75DE-4EFD-8D91-D015800B8572}"/>
              </a:ext>
            </a:extLst>
          </p:cNvPr>
          <p:cNvSpPr>
            <a:spLocks noGrp="1"/>
          </p:cNvSpPr>
          <p:nvPr>
            <p:ph type="title"/>
          </p:nvPr>
        </p:nvSpPr>
        <p:spPr/>
        <p:txBody>
          <a:bodyPr/>
          <a:lstStyle/>
          <a:p>
            <a:r>
              <a:rPr lang="en-US" dirty="0"/>
              <a:t>Big Data: Databricks, HD Insight / Hadoop</a:t>
            </a:r>
          </a:p>
        </p:txBody>
      </p:sp>
      <p:sp>
        <p:nvSpPr>
          <p:cNvPr id="6" name="Rectangle: Rounded Corners 5">
            <a:extLst>
              <a:ext uri="{FF2B5EF4-FFF2-40B4-BE49-F238E27FC236}">
                <a16:creationId xmlns:a16="http://schemas.microsoft.com/office/drawing/2014/main" id="{65283572-0F1C-49AA-80AB-D7995E0DC6BD}"/>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6920D46D-6E35-459F-95CB-0FD34EC1E7B4}"/>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8" name="Rectangle 7">
            <a:extLst>
              <a:ext uri="{FF2B5EF4-FFF2-40B4-BE49-F238E27FC236}">
                <a16:creationId xmlns:a16="http://schemas.microsoft.com/office/drawing/2014/main" id="{167CD86D-BEA6-4A63-B62F-13C4A1701C83}"/>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9" name="Rectangle 8">
            <a:extLst>
              <a:ext uri="{FF2B5EF4-FFF2-40B4-BE49-F238E27FC236}">
                <a16:creationId xmlns:a16="http://schemas.microsoft.com/office/drawing/2014/main" id="{13929DDB-DC3C-4908-9ED9-7AF8DEADE6DE}"/>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10" name="Group 9">
            <a:extLst>
              <a:ext uri="{FF2B5EF4-FFF2-40B4-BE49-F238E27FC236}">
                <a16:creationId xmlns:a16="http://schemas.microsoft.com/office/drawing/2014/main" id="{949F0CAD-C9D0-4410-9362-C6E721F58DD5}"/>
              </a:ext>
            </a:extLst>
          </p:cNvPr>
          <p:cNvGrpSpPr>
            <a:grpSpLocks noChangeAspect="1"/>
          </p:cNvGrpSpPr>
          <p:nvPr/>
        </p:nvGrpSpPr>
        <p:grpSpPr>
          <a:xfrm>
            <a:off x="11293231" y="359168"/>
            <a:ext cx="438912" cy="438912"/>
            <a:chOff x="4835154" y="4377083"/>
            <a:chExt cx="658368" cy="658368"/>
          </a:xfrm>
        </p:grpSpPr>
        <p:sp>
          <p:nvSpPr>
            <p:cNvPr id="11" name="Oval 10">
              <a:extLst>
                <a:ext uri="{FF2B5EF4-FFF2-40B4-BE49-F238E27FC236}">
                  <a16:creationId xmlns:a16="http://schemas.microsoft.com/office/drawing/2014/main" id="{5D25AD27-A77A-4210-B59B-96FF59F82C5D}"/>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2" name="Data &amp; AI" title="Icon of several circles connected to eachother by lines">
              <a:extLst>
                <a:ext uri="{FF2B5EF4-FFF2-40B4-BE49-F238E27FC236}">
                  <a16:creationId xmlns:a16="http://schemas.microsoft.com/office/drawing/2014/main" id="{857587D7-A731-46B6-901B-A1C7325EBC3D}"/>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8A2EAA5A-6521-4C73-9D03-30A3E0A2F590}"/>
              </a:ext>
            </a:extLst>
          </p:cNvPr>
          <p:cNvGrpSpPr>
            <a:grpSpLocks noChangeAspect="1"/>
          </p:cNvGrpSpPr>
          <p:nvPr/>
        </p:nvGrpSpPr>
        <p:grpSpPr>
          <a:xfrm>
            <a:off x="10634247" y="519188"/>
            <a:ext cx="118872" cy="118872"/>
            <a:chOff x="4835154" y="2639459"/>
            <a:chExt cx="658368" cy="658368"/>
          </a:xfrm>
        </p:grpSpPr>
        <p:sp>
          <p:nvSpPr>
            <p:cNvPr id="14" name="Oval 13">
              <a:extLst>
                <a:ext uri="{FF2B5EF4-FFF2-40B4-BE49-F238E27FC236}">
                  <a16:creationId xmlns:a16="http://schemas.microsoft.com/office/drawing/2014/main" id="{5C6FEAA0-F309-4D9C-B59F-22402FCE76AF}"/>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5" name="Graphic 14">
              <a:extLst>
                <a:ext uri="{FF2B5EF4-FFF2-40B4-BE49-F238E27FC236}">
                  <a16:creationId xmlns:a16="http://schemas.microsoft.com/office/drawing/2014/main" id="{C9E65929-953B-4B9D-BE95-108F2F58B2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0388" y="2833102"/>
              <a:ext cx="367900" cy="271082"/>
            </a:xfrm>
            <a:prstGeom prst="rect">
              <a:avLst/>
            </a:prstGeom>
          </p:spPr>
        </p:pic>
      </p:grpSp>
      <p:grpSp>
        <p:nvGrpSpPr>
          <p:cNvPr id="16" name="Group 15">
            <a:extLst>
              <a:ext uri="{FF2B5EF4-FFF2-40B4-BE49-F238E27FC236}">
                <a16:creationId xmlns:a16="http://schemas.microsoft.com/office/drawing/2014/main" id="{A1FFA59E-5D59-4893-B84B-3D04754E6AE4}"/>
              </a:ext>
            </a:extLst>
          </p:cNvPr>
          <p:cNvGrpSpPr>
            <a:grpSpLocks noChangeAspect="1"/>
          </p:cNvGrpSpPr>
          <p:nvPr/>
        </p:nvGrpSpPr>
        <p:grpSpPr>
          <a:xfrm>
            <a:off x="10963739" y="510044"/>
            <a:ext cx="128016" cy="128016"/>
            <a:chOff x="4835154" y="3508271"/>
            <a:chExt cx="658368" cy="658368"/>
          </a:xfrm>
        </p:grpSpPr>
        <p:sp>
          <p:nvSpPr>
            <p:cNvPr id="17" name="Oval 16">
              <a:extLst>
                <a:ext uri="{FF2B5EF4-FFF2-40B4-BE49-F238E27FC236}">
                  <a16:creationId xmlns:a16="http://schemas.microsoft.com/office/drawing/2014/main" id="{0CB4614B-21D5-4FE2-B9B0-06EB251AE3C0}"/>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8" name="Graphic 17">
              <a:extLst>
                <a:ext uri="{FF2B5EF4-FFF2-40B4-BE49-F238E27FC236}">
                  <a16:creationId xmlns:a16="http://schemas.microsoft.com/office/drawing/2014/main" id="{A249739F-3774-4DB1-B4BF-5CA3FA413A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156" y="3664273"/>
              <a:ext cx="346364" cy="346364"/>
            </a:xfrm>
            <a:prstGeom prst="rect">
              <a:avLst/>
            </a:prstGeom>
            <a:effectLst/>
          </p:spPr>
        </p:pic>
      </p:grpSp>
      <p:pic>
        <p:nvPicPr>
          <p:cNvPr id="4" name="Picture 3">
            <a:extLst>
              <a:ext uri="{FF2B5EF4-FFF2-40B4-BE49-F238E27FC236}">
                <a16:creationId xmlns:a16="http://schemas.microsoft.com/office/drawing/2014/main" id="{EDAFFE5F-81F0-4BB8-9EB8-CE5E0391B514}"/>
              </a:ext>
            </a:extLst>
          </p:cNvPr>
          <p:cNvPicPr>
            <a:picLocks noChangeAspect="1"/>
          </p:cNvPicPr>
          <p:nvPr/>
        </p:nvPicPr>
        <p:blipFill>
          <a:blip r:embed="rId6"/>
          <a:stretch>
            <a:fillRect/>
          </a:stretch>
        </p:blipFill>
        <p:spPr>
          <a:xfrm>
            <a:off x="588263" y="1320661"/>
            <a:ext cx="5911775" cy="3441967"/>
          </a:xfrm>
          <a:prstGeom prst="rect">
            <a:avLst/>
          </a:prstGeom>
        </p:spPr>
      </p:pic>
      <p:pic>
        <p:nvPicPr>
          <p:cNvPr id="19" name="Picture 18">
            <a:extLst>
              <a:ext uri="{FF2B5EF4-FFF2-40B4-BE49-F238E27FC236}">
                <a16:creationId xmlns:a16="http://schemas.microsoft.com/office/drawing/2014/main" id="{57B82DDD-275D-487E-9364-0238BE729F90}"/>
              </a:ext>
            </a:extLst>
          </p:cNvPr>
          <p:cNvPicPr>
            <a:picLocks noChangeAspect="1"/>
          </p:cNvPicPr>
          <p:nvPr/>
        </p:nvPicPr>
        <p:blipFill>
          <a:blip r:embed="rId7"/>
          <a:stretch>
            <a:fillRect/>
          </a:stretch>
        </p:blipFill>
        <p:spPr>
          <a:xfrm>
            <a:off x="5603187" y="3336652"/>
            <a:ext cx="6207714" cy="3225641"/>
          </a:xfrm>
          <a:prstGeom prst="rect">
            <a:avLst/>
          </a:prstGeom>
        </p:spPr>
      </p:pic>
    </p:spTree>
    <p:extLst>
      <p:ext uri="{BB962C8B-B14F-4D97-AF65-F5344CB8AC3E}">
        <p14:creationId xmlns:p14="http://schemas.microsoft.com/office/powerpoint/2010/main" val="37809134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B5BBF-3302-4B3C-9FCD-907701EF5887}"/>
              </a:ext>
            </a:extLst>
          </p:cNvPr>
          <p:cNvSpPr txBox="1"/>
          <p:nvPr/>
        </p:nvSpPr>
        <p:spPr>
          <a:xfrm>
            <a:off x="-7137537" y="-2436478"/>
            <a:ext cx="8396030"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err="1">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Serverless</a:t>
            </a:r>
            <a:endParaRPr kumimoji="0" lang="en-US" sz="13525"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endParaRPr>
          </a:p>
        </p:txBody>
      </p:sp>
      <p:sp>
        <p:nvSpPr>
          <p:cNvPr id="6" name="TextBox 5">
            <a:extLst>
              <a:ext uri="{FF2B5EF4-FFF2-40B4-BE49-F238E27FC236}">
                <a16:creationId xmlns:a16="http://schemas.microsoft.com/office/drawing/2014/main" id="{1699F3EC-88FA-4303-BDFC-BF31B82E33FD}"/>
              </a:ext>
            </a:extLst>
          </p:cNvPr>
          <p:cNvSpPr txBox="1"/>
          <p:nvPr/>
        </p:nvSpPr>
        <p:spPr>
          <a:xfrm>
            <a:off x="-14343403" y="3807969"/>
            <a:ext cx="18275537" cy="4263282"/>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813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Containers</a:t>
            </a:r>
          </a:p>
        </p:txBody>
      </p:sp>
      <p:sp>
        <p:nvSpPr>
          <p:cNvPr id="7" name="TextBox 6">
            <a:extLst>
              <a:ext uri="{FF2B5EF4-FFF2-40B4-BE49-F238E27FC236}">
                <a16:creationId xmlns:a16="http://schemas.microsoft.com/office/drawing/2014/main" id="{230EB329-0E73-4791-8BA4-5F3D72B4FAFA}"/>
              </a:ext>
            </a:extLst>
          </p:cNvPr>
          <p:cNvSpPr txBox="1"/>
          <p:nvPr/>
        </p:nvSpPr>
        <p:spPr>
          <a:xfrm>
            <a:off x="811399" y="-1361466"/>
            <a:ext cx="7751649"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Compute</a:t>
            </a:r>
          </a:p>
        </p:txBody>
      </p:sp>
      <p:sp>
        <p:nvSpPr>
          <p:cNvPr id="9" name="TextBox 8">
            <a:extLst>
              <a:ext uri="{FF2B5EF4-FFF2-40B4-BE49-F238E27FC236}">
                <a16:creationId xmlns:a16="http://schemas.microsoft.com/office/drawing/2014/main" id="{37DFAFAE-A994-4DB2-8E6C-0D2B95C4AC2B}"/>
              </a:ext>
            </a:extLst>
          </p:cNvPr>
          <p:cNvSpPr txBox="1"/>
          <p:nvPr/>
        </p:nvSpPr>
        <p:spPr>
          <a:xfrm>
            <a:off x="6696736" y="10605514"/>
            <a:ext cx="10762047" cy="161876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9409"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Threat Intelligence</a:t>
            </a:r>
          </a:p>
        </p:txBody>
      </p:sp>
      <p:sp>
        <p:nvSpPr>
          <p:cNvPr id="10" name="TextBox 9">
            <a:extLst>
              <a:ext uri="{FF2B5EF4-FFF2-40B4-BE49-F238E27FC236}">
                <a16:creationId xmlns:a16="http://schemas.microsoft.com/office/drawing/2014/main" id="{7D382E73-D5EF-4BC9-BF89-355AA5A60A6F}"/>
              </a:ext>
            </a:extLst>
          </p:cNvPr>
          <p:cNvSpPr txBox="1"/>
          <p:nvPr/>
        </p:nvSpPr>
        <p:spPr>
          <a:xfrm>
            <a:off x="13489558" y="7792873"/>
            <a:ext cx="5889993"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Big data</a:t>
            </a:r>
          </a:p>
        </p:txBody>
      </p:sp>
      <p:sp>
        <p:nvSpPr>
          <p:cNvPr id="11" name="TextBox 10">
            <a:extLst>
              <a:ext uri="{FF2B5EF4-FFF2-40B4-BE49-F238E27FC236}">
                <a16:creationId xmlns:a16="http://schemas.microsoft.com/office/drawing/2014/main" id="{7110BE14-B030-4794-8E48-6FFF6030E555}"/>
              </a:ext>
            </a:extLst>
          </p:cNvPr>
          <p:cNvSpPr txBox="1"/>
          <p:nvPr/>
        </p:nvSpPr>
        <p:spPr>
          <a:xfrm>
            <a:off x="-9303054" y="6520305"/>
            <a:ext cx="11964513" cy="4263282"/>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813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NoSQL</a:t>
            </a:r>
          </a:p>
        </p:txBody>
      </p:sp>
      <p:sp>
        <p:nvSpPr>
          <p:cNvPr id="12" name="TextBox 11">
            <a:extLst>
              <a:ext uri="{FF2B5EF4-FFF2-40B4-BE49-F238E27FC236}">
                <a16:creationId xmlns:a16="http://schemas.microsoft.com/office/drawing/2014/main" id="{AEC810A7-D555-4A16-BC4C-F5B1651450DD}"/>
              </a:ext>
            </a:extLst>
          </p:cNvPr>
          <p:cNvSpPr txBox="1"/>
          <p:nvPr/>
        </p:nvSpPr>
        <p:spPr>
          <a:xfrm>
            <a:off x="11165183" y="8448676"/>
            <a:ext cx="6633682"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DevOps</a:t>
            </a:r>
          </a:p>
        </p:txBody>
      </p:sp>
      <p:sp>
        <p:nvSpPr>
          <p:cNvPr id="13" name="TextBox 12">
            <a:extLst>
              <a:ext uri="{FF2B5EF4-FFF2-40B4-BE49-F238E27FC236}">
                <a16:creationId xmlns:a16="http://schemas.microsoft.com/office/drawing/2014/main" id="{18D57FF3-2C07-44EE-B1DE-83DC9EB7E721}"/>
              </a:ext>
            </a:extLst>
          </p:cNvPr>
          <p:cNvSpPr txBox="1"/>
          <p:nvPr/>
        </p:nvSpPr>
        <p:spPr>
          <a:xfrm>
            <a:off x="13393590" y="3259596"/>
            <a:ext cx="3288689"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GPU</a:t>
            </a:r>
          </a:p>
        </p:txBody>
      </p:sp>
      <p:sp>
        <p:nvSpPr>
          <p:cNvPr id="15" name="TextBox 14">
            <a:extLst>
              <a:ext uri="{FF2B5EF4-FFF2-40B4-BE49-F238E27FC236}">
                <a16:creationId xmlns:a16="http://schemas.microsoft.com/office/drawing/2014/main" id="{95985445-0190-4BD7-9580-A40390EEB4CA}"/>
              </a:ext>
            </a:extLst>
          </p:cNvPr>
          <p:cNvSpPr txBox="1"/>
          <p:nvPr/>
        </p:nvSpPr>
        <p:spPr>
          <a:xfrm>
            <a:off x="10983052" y="6124400"/>
            <a:ext cx="8955461"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Blockchain</a:t>
            </a:r>
          </a:p>
        </p:txBody>
      </p:sp>
      <p:sp>
        <p:nvSpPr>
          <p:cNvPr id="16" name="TextBox 15">
            <a:extLst>
              <a:ext uri="{FF2B5EF4-FFF2-40B4-BE49-F238E27FC236}">
                <a16:creationId xmlns:a16="http://schemas.microsoft.com/office/drawing/2014/main" id="{2BCB47E9-1FF0-4713-9A2B-A7E4EA82C67D}"/>
              </a:ext>
            </a:extLst>
          </p:cNvPr>
          <p:cNvSpPr txBox="1"/>
          <p:nvPr/>
        </p:nvSpPr>
        <p:spPr>
          <a:xfrm>
            <a:off x="6284404" y="-1490161"/>
            <a:ext cx="7274792" cy="161876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9409"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Event driven</a:t>
            </a:r>
          </a:p>
        </p:txBody>
      </p:sp>
      <p:sp>
        <p:nvSpPr>
          <p:cNvPr id="17" name="TextBox 16">
            <a:extLst>
              <a:ext uri="{FF2B5EF4-FFF2-40B4-BE49-F238E27FC236}">
                <a16:creationId xmlns:a16="http://schemas.microsoft.com/office/drawing/2014/main" id="{49924815-8514-49DB-9CD0-AC940506ED77}"/>
              </a:ext>
            </a:extLst>
          </p:cNvPr>
          <p:cNvSpPr txBox="1"/>
          <p:nvPr/>
        </p:nvSpPr>
        <p:spPr>
          <a:xfrm>
            <a:off x="-1332792" y="10440148"/>
            <a:ext cx="7588935" cy="161876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9409"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Hybrid cloud</a:t>
            </a:r>
          </a:p>
        </p:txBody>
      </p:sp>
      <p:sp>
        <p:nvSpPr>
          <p:cNvPr id="18" name="TextBox 17">
            <a:extLst>
              <a:ext uri="{FF2B5EF4-FFF2-40B4-BE49-F238E27FC236}">
                <a16:creationId xmlns:a16="http://schemas.microsoft.com/office/drawing/2014/main" id="{C5901B7B-C9DF-44EB-B2B2-A5B2AD858BB3}"/>
              </a:ext>
            </a:extLst>
          </p:cNvPr>
          <p:cNvSpPr txBox="1"/>
          <p:nvPr/>
        </p:nvSpPr>
        <p:spPr>
          <a:xfrm>
            <a:off x="1758248" y="8645513"/>
            <a:ext cx="5662400" cy="4263282"/>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8130" b="0" i="0" u="none" strike="noStrike" kern="1200" cap="none" spc="0" normalizeH="0" baseline="0" noProof="0" dirty="0" err="1">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IoT</a:t>
            </a:r>
            <a:endParaRPr kumimoji="0" lang="en-US" sz="2813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endParaRPr>
          </a:p>
        </p:txBody>
      </p:sp>
      <p:sp>
        <p:nvSpPr>
          <p:cNvPr id="19" name="TextBox 18">
            <a:extLst>
              <a:ext uri="{FF2B5EF4-FFF2-40B4-BE49-F238E27FC236}">
                <a16:creationId xmlns:a16="http://schemas.microsoft.com/office/drawing/2014/main" id="{39EE454A-5504-4D48-8E60-0D4526AEDA3F}"/>
              </a:ext>
            </a:extLst>
          </p:cNvPr>
          <p:cNvSpPr txBox="1"/>
          <p:nvPr/>
        </p:nvSpPr>
        <p:spPr>
          <a:xfrm>
            <a:off x="12231955" y="2345201"/>
            <a:ext cx="3136425" cy="1618766"/>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9409"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Edge</a:t>
            </a:r>
          </a:p>
        </p:txBody>
      </p:sp>
      <p:sp>
        <p:nvSpPr>
          <p:cNvPr id="21" name="TextBox 20">
            <a:extLst>
              <a:ext uri="{FF2B5EF4-FFF2-40B4-BE49-F238E27FC236}">
                <a16:creationId xmlns:a16="http://schemas.microsoft.com/office/drawing/2014/main" id="{037DE78E-DC2E-4D7C-A37F-DC1980D6B69A}"/>
              </a:ext>
            </a:extLst>
          </p:cNvPr>
          <p:cNvSpPr txBox="1"/>
          <p:nvPr/>
        </p:nvSpPr>
        <p:spPr>
          <a:xfrm>
            <a:off x="4100598" y="9148570"/>
            <a:ext cx="7697925" cy="4263282"/>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813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Bots</a:t>
            </a:r>
          </a:p>
        </p:txBody>
      </p:sp>
      <p:sp>
        <p:nvSpPr>
          <p:cNvPr id="22" name="TextBox 21">
            <a:extLst>
              <a:ext uri="{FF2B5EF4-FFF2-40B4-BE49-F238E27FC236}">
                <a16:creationId xmlns:a16="http://schemas.microsoft.com/office/drawing/2014/main" id="{F97D66CD-B096-45EC-BFF9-5A3751625636}"/>
              </a:ext>
            </a:extLst>
          </p:cNvPr>
          <p:cNvSpPr txBox="1"/>
          <p:nvPr/>
        </p:nvSpPr>
        <p:spPr>
          <a:xfrm>
            <a:off x="-7500399" y="9607503"/>
            <a:ext cx="10308333"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Data privacy</a:t>
            </a:r>
          </a:p>
        </p:txBody>
      </p:sp>
      <p:sp>
        <p:nvSpPr>
          <p:cNvPr id="23" name="TextBox 22">
            <a:extLst>
              <a:ext uri="{FF2B5EF4-FFF2-40B4-BE49-F238E27FC236}">
                <a16:creationId xmlns:a16="http://schemas.microsoft.com/office/drawing/2014/main" id="{CF9D4AF8-2531-4840-9915-70A43025C175}"/>
              </a:ext>
            </a:extLst>
          </p:cNvPr>
          <p:cNvSpPr txBox="1"/>
          <p:nvPr/>
        </p:nvSpPr>
        <p:spPr>
          <a:xfrm>
            <a:off x="-2449137" y="8448676"/>
            <a:ext cx="16901574"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Artificial Intelligence</a:t>
            </a:r>
          </a:p>
        </p:txBody>
      </p:sp>
      <p:sp>
        <p:nvSpPr>
          <p:cNvPr id="24" name="TextBox 23">
            <a:extLst>
              <a:ext uri="{FF2B5EF4-FFF2-40B4-BE49-F238E27FC236}">
                <a16:creationId xmlns:a16="http://schemas.microsoft.com/office/drawing/2014/main" id="{7E5F7269-C899-4410-90D1-B96955CBB093}"/>
              </a:ext>
            </a:extLst>
          </p:cNvPr>
          <p:cNvSpPr txBox="1"/>
          <p:nvPr/>
        </p:nvSpPr>
        <p:spPr>
          <a:xfrm>
            <a:off x="8605314" y="1516679"/>
            <a:ext cx="15988441"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Mixed Reality</a:t>
            </a:r>
          </a:p>
        </p:txBody>
      </p:sp>
      <p:sp>
        <p:nvSpPr>
          <p:cNvPr id="25" name="TextBox 24">
            <a:extLst>
              <a:ext uri="{FF2B5EF4-FFF2-40B4-BE49-F238E27FC236}">
                <a16:creationId xmlns:a16="http://schemas.microsoft.com/office/drawing/2014/main" id="{DACF39D2-8E0E-42D9-BB2E-6F69AE75D41C}"/>
              </a:ext>
            </a:extLst>
          </p:cNvPr>
          <p:cNvSpPr txBox="1"/>
          <p:nvPr/>
        </p:nvSpPr>
        <p:spPr>
          <a:xfrm>
            <a:off x="-9197985" y="1189104"/>
            <a:ext cx="9494635" cy="150811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8626"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Machine Learning</a:t>
            </a:r>
          </a:p>
        </p:txBody>
      </p:sp>
      <p:sp>
        <p:nvSpPr>
          <p:cNvPr id="26" name="TextBox 25">
            <a:extLst>
              <a:ext uri="{FF2B5EF4-FFF2-40B4-BE49-F238E27FC236}">
                <a16:creationId xmlns:a16="http://schemas.microsoft.com/office/drawing/2014/main" id="{FCA9E141-B2A6-4DB6-8745-3A1D1DF00CE0}"/>
              </a:ext>
            </a:extLst>
          </p:cNvPr>
          <p:cNvSpPr txBox="1"/>
          <p:nvPr/>
        </p:nvSpPr>
        <p:spPr>
          <a:xfrm>
            <a:off x="11192985" y="5562611"/>
            <a:ext cx="11574590"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Log telemetry</a:t>
            </a:r>
          </a:p>
        </p:txBody>
      </p:sp>
      <p:sp>
        <p:nvSpPr>
          <p:cNvPr id="27" name="TextBox 26">
            <a:extLst>
              <a:ext uri="{FF2B5EF4-FFF2-40B4-BE49-F238E27FC236}">
                <a16:creationId xmlns:a16="http://schemas.microsoft.com/office/drawing/2014/main" id="{40EC7F0F-0ECC-45E2-A2C6-32E58838C162}"/>
              </a:ext>
            </a:extLst>
          </p:cNvPr>
          <p:cNvSpPr txBox="1"/>
          <p:nvPr/>
        </p:nvSpPr>
        <p:spPr>
          <a:xfrm>
            <a:off x="688772" y="-2318759"/>
            <a:ext cx="8226841"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Compliance</a:t>
            </a:r>
          </a:p>
        </p:txBody>
      </p:sp>
      <p:sp>
        <p:nvSpPr>
          <p:cNvPr id="28" name="TextBox 27">
            <a:extLst>
              <a:ext uri="{FF2B5EF4-FFF2-40B4-BE49-F238E27FC236}">
                <a16:creationId xmlns:a16="http://schemas.microsoft.com/office/drawing/2014/main" id="{D1EF9EF6-8060-4B9D-A868-D56AA301F765}"/>
              </a:ext>
            </a:extLst>
          </p:cNvPr>
          <p:cNvSpPr txBox="1"/>
          <p:nvPr/>
        </p:nvSpPr>
        <p:spPr>
          <a:xfrm>
            <a:off x="10051780" y="-2569355"/>
            <a:ext cx="9418280"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Orchestrators</a:t>
            </a:r>
          </a:p>
        </p:txBody>
      </p:sp>
      <p:sp>
        <p:nvSpPr>
          <p:cNvPr id="29" name="TextBox 28">
            <a:extLst>
              <a:ext uri="{FF2B5EF4-FFF2-40B4-BE49-F238E27FC236}">
                <a16:creationId xmlns:a16="http://schemas.microsoft.com/office/drawing/2014/main" id="{A9EE880C-B609-47EA-8795-8B4A68434A26}"/>
              </a:ext>
            </a:extLst>
          </p:cNvPr>
          <p:cNvSpPr txBox="1"/>
          <p:nvPr/>
        </p:nvSpPr>
        <p:spPr>
          <a:xfrm>
            <a:off x="-2101067" y="-3524373"/>
            <a:ext cx="7931289"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Monitoring</a:t>
            </a:r>
          </a:p>
        </p:txBody>
      </p:sp>
      <p:sp>
        <p:nvSpPr>
          <p:cNvPr id="31" name="TextBox 30">
            <a:extLst>
              <a:ext uri="{FF2B5EF4-FFF2-40B4-BE49-F238E27FC236}">
                <a16:creationId xmlns:a16="http://schemas.microsoft.com/office/drawing/2014/main" id="{91C96EBB-60B6-4DE0-ACAA-65CF28B0812E}"/>
              </a:ext>
            </a:extLst>
          </p:cNvPr>
          <p:cNvSpPr txBox="1"/>
          <p:nvPr/>
        </p:nvSpPr>
        <p:spPr>
          <a:xfrm>
            <a:off x="2222005" y="7876024"/>
            <a:ext cx="11994901"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Bio-Wearables</a:t>
            </a:r>
          </a:p>
        </p:txBody>
      </p:sp>
      <p:sp>
        <p:nvSpPr>
          <p:cNvPr id="32" name="TextBox 31">
            <a:extLst>
              <a:ext uri="{FF2B5EF4-FFF2-40B4-BE49-F238E27FC236}">
                <a16:creationId xmlns:a16="http://schemas.microsoft.com/office/drawing/2014/main" id="{6408C1CD-1669-466B-B3B8-87501F01915F}"/>
              </a:ext>
            </a:extLst>
          </p:cNvPr>
          <p:cNvSpPr txBox="1"/>
          <p:nvPr/>
        </p:nvSpPr>
        <p:spPr>
          <a:xfrm>
            <a:off x="3367208" y="9853973"/>
            <a:ext cx="5875569"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Beacons</a:t>
            </a:r>
          </a:p>
        </p:txBody>
      </p:sp>
      <p:sp>
        <p:nvSpPr>
          <p:cNvPr id="33" name="TextBox 32">
            <a:extLst>
              <a:ext uri="{FF2B5EF4-FFF2-40B4-BE49-F238E27FC236}">
                <a16:creationId xmlns:a16="http://schemas.microsoft.com/office/drawing/2014/main" id="{F10E967D-908F-4A3E-9351-C5CD6DAEBBB1}"/>
              </a:ext>
            </a:extLst>
          </p:cNvPr>
          <p:cNvSpPr txBox="1"/>
          <p:nvPr/>
        </p:nvSpPr>
        <p:spPr>
          <a:xfrm>
            <a:off x="7978272" y="9283526"/>
            <a:ext cx="8267358"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Digital Twin</a:t>
            </a:r>
          </a:p>
        </p:txBody>
      </p:sp>
      <p:sp>
        <p:nvSpPr>
          <p:cNvPr id="34" name="TextBox 33">
            <a:extLst>
              <a:ext uri="{FF2B5EF4-FFF2-40B4-BE49-F238E27FC236}">
                <a16:creationId xmlns:a16="http://schemas.microsoft.com/office/drawing/2014/main" id="{8447E8F9-FADB-4C89-98EB-D92026E45B88}"/>
              </a:ext>
            </a:extLst>
          </p:cNvPr>
          <p:cNvSpPr txBox="1"/>
          <p:nvPr/>
        </p:nvSpPr>
        <p:spPr>
          <a:xfrm>
            <a:off x="4402289" y="10732163"/>
            <a:ext cx="8462448"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Ambient UX</a:t>
            </a:r>
          </a:p>
        </p:txBody>
      </p:sp>
      <p:sp>
        <p:nvSpPr>
          <p:cNvPr id="35" name="TextBox 34">
            <a:extLst>
              <a:ext uri="{FF2B5EF4-FFF2-40B4-BE49-F238E27FC236}">
                <a16:creationId xmlns:a16="http://schemas.microsoft.com/office/drawing/2014/main" id="{F05C11F0-119E-41FA-A871-0B5E5CD9EB7C}"/>
              </a:ext>
            </a:extLst>
          </p:cNvPr>
          <p:cNvSpPr txBox="1"/>
          <p:nvPr/>
        </p:nvSpPr>
        <p:spPr>
          <a:xfrm>
            <a:off x="-9345800" y="7612695"/>
            <a:ext cx="14363868"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Quantum computing</a:t>
            </a:r>
          </a:p>
        </p:txBody>
      </p:sp>
      <p:sp>
        <p:nvSpPr>
          <p:cNvPr id="36" name="TextBox 35">
            <a:extLst>
              <a:ext uri="{FF2B5EF4-FFF2-40B4-BE49-F238E27FC236}">
                <a16:creationId xmlns:a16="http://schemas.microsoft.com/office/drawing/2014/main" id="{5DE6763F-C523-488A-865E-9F356CADB2E9}"/>
              </a:ext>
            </a:extLst>
          </p:cNvPr>
          <p:cNvSpPr txBox="1"/>
          <p:nvPr/>
        </p:nvSpPr>
        <p:spPr>
          <a:xfrm>
            <a:off x="3084248" y="10466083"/>
            <a:ext cx="11308145"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Microservices</a:t>
            </a:r>
          </a:p>
        </p:txBody>
      </p:sp>
      <p:sp>
        <p:nvSpPr>
          <p:cNvPr id="37" name="TextBox 36">
            <a:extLst>
              <a:ext uri="{FF2B5EF4-FFF2-40B4-BE49-F238E27FC236}">
                <a16:creationId xmlns:a16="http://schemas.microsoft.com/office/drawing/2014/main" id="{B65D0422-51B7-4880-8C9F-2DA9BE145115}"/>
              </a:ext>
            </a:extLst>
          </p:cNvPr>
          <p:cNvSpPr txBox="1"/>
          <p:nvPr/>
        </p:nvSpPr>
        <p:spPr>
          <a:xfrm>
            <a:off x="11836874" y="3875741"/>
            <a:ext cx="5928460" cy="188174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1271"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Quorum</a:t>
            </a:r>
          </a:p>
        </p:txBody>
      </p:sp>
      <p:sp>
        <p:nvSpPr>
          <p:cNvPr id="38" name="TextBox 37">
            <a:extLst>
              <a:ext uri="{FF2B5EF4-FFF2-40B4-BE49-F238E27FC236}">
                <a16:creationId xmlns:a16="http://schemas.microsoft.com/office/drawing/2014/main" id="{D4C518F3-B4F8-44BF-80B5-B3A20F079B34}"/>
              </a:ext>
            </a:extLst>
          </p:cNvPr>
          <p:cNvSpPr txBox="1"/>
          <p:nvPr/>
        </p:nvSpPr>
        <p:spPr>
          <a:xfrm>
            <a:off x="-8845123" y="2652544"/>
            <a:ext cx="10730376"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Haptics</a:t>
            </a:r>
          </a:p>
        </p:txBody>
      </p:sp>
      <p:sp>
        <p:nvSpPr>
          <p:cNvPr id="40" name="TextBox 39">
            <a:extLst>
              <a:ext uri="{FF2B5EF4-FFF2-40B4-BE49-F238E27FC236}">
                <a16:creationId xmlns:a16="http://schemas.microsoft.com/office/drawing/2014/main" id="{D75138C2-E41D-41E1-99D5-3112969973CF}"/>
              </a:ext>
            </a:extLst>
          </p:cNvPr>
          <p:cNvSpPr txBox="1"/>
          <p:nvPr/>
        </p:nvSpPr>
        <p:spPr>
          <a:xfrm>
            <a:off x="-169517" y="-2995440"/>
            <a:ext cx="16116920" cy="1508110"/>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8626"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Semibold"/>
                <a:ea typeface="+mn-ea"/>
                <a:cs typeface="Segoe UI" panose="020B0502040204020203" pitchFamily="34" charset="0"/>
              </a:rPr>
              <a:t>Location-based Authentication</a:t>
            </a:r>
          </a:p>
        </p:txBody>
      </p:sp>
    </p:spTree>
    <p:extLst>
      <p:ext uri="{BB962C8B-B14F-4D97-AF65-F5344CB8AC3E}">
        <p14:creationId xmlns:p14="http://schemas.microsoft.com/office/powerpoint/2010/main" val="3580744641"/>
      </p:ext>
    </p:extLst>
  </p:cSld>
  <p:clrMapOvr>
    <a:masterClrMapping/>
  </p:clrMapOvr>
  <mc:AlternateContent xmlns:mc="http://schemas.openxmlformats.org/markup-compatibility/2006" xmlns:p14="http://schemas.microsoft.com/office/powerpoint/2010/main">
    <mc:Choice Requires="p14">
      <p:transition spd="med" p14:dur="700" advTm="250">
        <p:fade/>
      </p:transition>
    </mc:Choice>
    <mc:Fallback xmlns="">
      <p:transition spd="med" advTm="25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100566" y="1255632"/>
            <a:ext cx="8458773" cy="434434"/>
            <a:chOff x="821550" y="364537"/>
            <a:chExt cx="7313575" cy="442424"/>
          </a:xfrm>
          <a:solidFill>
            <a:schemeClr val="tx2"/>
          </a:solidFill>
        </p:grpSpPr>
        <p:sp>
          <p:nvSpPr>
            <p:cNvPr id="38" name="Pentagon 63"/>
            <p:cNvSpPr/>
            <p:nvPr/>
          </p:nvSpPr>
          <p:spPr bwMode="auto">
            <a:xfrm>
              <a:off x="4179199" y="364537"/>
              <a:ext cx="3955926"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39" name="Pentagon 64"/>
            <p:cNvSpPr/>
            <p:nvPr/>
          </p:nvSpPr>
          <p:spPr bwMode="auto">
            <a:xfrm flipH="1">
              <a:off x="821550" y="364537"/>
              <a:ext cx="3357649" cy="442424"/>
            </a:xfrm>
            <a:prstGeom prst="homePlat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400" b="1" i="0" u="none" strike="noStrike" kern="0" cap="none" spc="0" normalizeH="0" baseline="0" noProof="0" dirty="0" err="1">
                <a:ln>
                  <a:noFill/>
                </a:ln>
                <a:solidFill>
                  <a:srgbClr val="FFFFFF"/>
                </a:solidFill>
                <a:effectLst/>
                <a:uLnTx/>
                <a:uFillTx/>
                <a:latin typeface="Segoe UI"/>
                <a:ea typeface="Segoe UI" pitchFamily="34" charset="0"/>
                <a:cs typeface="Segoe UI Semibold" panose="020B0702040204020203" pitchFamily="34" charset="0"/>
              </a:endParaRPr>
            </a:p>
          </p:txBody>
        </p:sp>
        <p:sp>
          <p:nvSpPr>
            <p:cNvPr id="40" name="TextBox 39"/>
            <p:cNvSpPr txBox="1"/>
            <p:nvPr/>
          </p:nvSpPr>
          <p:spPr>
            <a:xfrm>
              <a:off x="982392" y="461920"/>
              <a:ext cx="2481944" cy="272830"/>
            </a:xfrm>
            <a:prstGeom prst="rect">
              <a:avLst/>
            </a:prstGeom>
            <a:grpFill/>
          </p:spPr>
          <p:txBody>
            <a:bodyPr wrap="square" lIns="182854" tIns="146284" rIns="182854" bIns="146284" rtlCol="0" anchor="ctr">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CONTROL</a:t>
              </a:r>
            </a:p>
          </p:txBody>
        </p:sp>
        <p:sp>
          <p:nvSpPr>
            <p:cNvPr id="41" name="TextBox 40"/>
            <p:cNvSpPr txBox="1"/>
            <p:nvPr/>
          </p:nvSpPr>
          <p:spPr>
            <a:xfrm>
              <a:off x="4515157" y="451240"/>
              <a:ext cx="3423678" cy="294190"/>
            </a:xfrm>
            <a:prstGeom prst="rect">
              <a:avLst/>
            </a:prstGeom>
            <a:grpFill/>
          </p:spPr>
          <p:txBody>
            <a:bodyPr wrap="square" lIns="182854" tIns="146284" rIns="182854" bIns="146284" rtlCol="0" anchor="ctr">
              <a:noAutofit/>
            </a:body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EASE OF USE</a:t>
              </a:r>
            </a:p>
          </p:txBody>
        </p:sp>
      </p:grpSp>
      <p:sp>
        <p:nvSpPr>
          <p:cNvPr id="12" name="Rectangle 11"/>
          <p:cNvSpPr/>
          <p:nvPr/>
        </p:nvSpPr>
        <p:spPr>
          <a:xfrm>
            <a:off x="6202873" y="4772233"/>
            <a:ext cx="1686618" cy="440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Data Lake Analytics</a:t>
            </a:r>
          </a:p>
        </p:txBody>
      </p:sp>
      <p:grpSp>
        <p:nvGrpSpPr>
          <p:cNvPr id="9" name="Group 8"/>
          <p:cNvGrpSpPr/>
          <p:nvPr/>
        </p:nvGrpSpPr>
        <p:grpSpPr>
          <a:xfrm>
            <a:off x="2314824" y="5063242"/>
            <a:ext cx="7754440" cy="1136488"/>
            <a:chOff x="2657138" y="4258826"/>
            <a:chExt cx="7754440" cy="1136488"/>
          </a:xfrm>
        </p:grpSpPr>
        <p:sp>
          <p:nvSpPr>
            <p:cNvPr id="13" name="Rectangle 12"/>
            <p:cNvSpPr/>
            <p:nvPr/>
          </p:nvSpPr>
          <p:spPr>
            <a:xfrm>
              <a:off x="2657138" y="4258826"/>
              <a:ext cx="7754439" cy="548640"/>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Data Lake Store</a:t>
              </a:r>
            </a:p>
          </p:txBody>
        </p:sp>
        <p:sp>
          <p:nvSpPr>
            <p:cNvPr id="15" name="Rectangle 14"/>
            <p:cNvSpPr/>
            <p:nvPr/>
          </p:nvSpPr>
          <p:spPr>
            <a:xfrm>
              <a:off x="2657138" y="4846674"/>
              <a:ext cx="7754440" cy="548640"/>
            </a:xfrm>
            <a:prstGeom prst="rect">
              <a:avLst/>
            </a:prstGeom>
            <a:solidFill>
              <a:schemeClr val="bg1">
                <a:lumMod val="95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Storage</a:t>
              </a:r>
            </a:p>
          </p:txBody>
        </p:sp>
      </p:grpSp>
      <p:sp>
        <p:nvSpPr>
          <p:cNvPr id="16" name="Rectangle 15"/>
          <p:cNvSpPr/>
          <p:nvPr/>
        </p:nvSpPr>
        <p:spPr>
          <a:xfrm>
            <a:off x="2197134" y="4965845"/>
            <a:ext cx="7986092" cy="1347809"/>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 name="Group 7"/>
          <p:cNvGrpSpPr/>
          <p:nvPr/>
        </p:nvGrpSpPr>
        <p:grpSpPr>
          <a:xfrm>
            <a:off x="2089370" y="2186853"/>
            <a:ext cx="7702920" cy="2712906"/>
            <a:chOff x="2374847" y="1242868"/>
            <a:chExt cx="5984246" cy="2712906"/>
          </a:xfrm>
        </p:grpSpPr>
        <p:sp>
          <p:nvSpPr>
            <p:cNvPr id="4" name="Rectangle 3"/>
            <p:cNvSpPr/>
            <p:nvPr/>
          </p:nvSpPr>
          <p:spPr>
            <a:xfrm>
              <a:off x="2657138" y="2370011"/>
              <a:ext cx="1642118" cy="115092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Any Hadoop technology, any distribution</a:t>
              </a:r>
            </a:p>
          </p:txBody>
        </p:sp>
        <p:sp>
          <p:nvSpPr>
            <p:cNvPr id="5" name="Rectangle 4"/>
            <p:cNvSpPr/>
            <p:nvPr/>
          </p:nvSpPr>
          <p:spPr>
            <a:xfrm>
              <a:off x="4513033" y="1747770"/>
              <a:ext cx="1818806" cy="1779606"/>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Workload optimized, managed clusters</a:t>
              </a:r>
            </a:p>
          </p:txBody>
        </p:sp>
        <p:sp>
          <p:nvSpPr>
            <p:cNvPr id="10" name="Rectangle 9"/>
            <p:cNvSpPr/>
            <p:nvPr/>
          </p:nvSpPr>
          <p:spPr>
            <a:xfrm>
              <a:off x="2374847" y="2284265"/>
              <a:ext cx="209944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Marketplace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HDP | CDH | </a:t>
              </a:r>
              <a:r>
                <a:rPr kumimoji="0" lang="en-US" sz="1100"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MapR</a:t>
              </a:r>
              <a:endParaRPr kumimoji="0" lang="en-US" sz="11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bwMode="auto">
            <a:xfrm>
              <a:off x="2389955" y="3498344"/>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IaaS Clusters</a:t>
              </a:r>
            </a:p>
          </p:txBody>
        </p:sp>
        <p:sp>
          <p:nvSpPr>
            <p:cNvPr id="54" name="Rectangle 53"/>
            <p:cNvSpPr/>
            <p:nvPr/>
          </p:nvSpPr>
          <p:spPr bwMode="auto">
            <a:xfrm>
              <a:off x="5407710" y="3520551"/>
              <a:ext cx="2066544" cy="4352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Managed Clusters</a:t>
              </a:r>
            </a:p>
          </p:txBody>
        </p:sp>
        <p:sp>
          <p:nvSpPr>
            <p:cNvPr id="56" name="Rectangle 55"/>
            <p:cNvSpPr/>
            <p:nvPr/>
          </p:nvSpPr>
          <p:spPr>
            <a:xfrm>
              <a:off x="4580382" y="1742783"/>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HDInsight</a:t>
              </a:r>
            </a:p>
          </p:txBody>
        </p:sp>
        <p:sp>
          <p:nvSpPr>
            <p:cNvPr id="36" name="Rectangle 35">
              <a:extLst>
                <a:ext uri="{FF2B5EF4-FFF2-40B4-BE49-F238E27FC236}">
                  <a16:creationId xmlns:a16="http://schemas.microsoft.com/office/drawing/2014/main" id="{8A47707E-4F5F-4018-9010-548F5A4DBD98}"/>
                </a:ext>
              </a:extLst>
            </p:cNvPr>
            <p:cNvSpPr/>
            <p:nvPr/>
          </p:nvSpPr>
          <p:spPr>
            <a:xfrm>
              <a:off x="6540287" y="1270504"/>
              <a:ext cx="1818806" cy="2238931"/>
            </a:xfrm>
            <a:prstGeom prst="rect">
              <a:avLst/>
            </a:prstGeom>
            <a:solidFill>
              <a:schemeClr val="bg1"/>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tIns="73152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Frictionless &amp; Optimized Spark clusters</a:t>
              </a:r>
            </a:p>
          </p:txBody>
        </p:sp>
        <p:sp>
          <p:nvSpPr>
            <p:cNvPr id="42" name="Rectangle 41">
              <a:extLst>
                <a:ext uri="{FF2B5EF4-FFF2-40B4-BE49-F238E27FC236}">
                  <a16:creationId xmlns:a16="http://schemas.microsoft.com/office/drawing/2014/main" id="{567A21CE-8837-49AC-9D4B-E0F089F05E09}"/>
                </a:ext>
              </a:extLst>
            </p:cNvPr>
            <p:cNvSpPr/>
            <p:nvPr/>
          </p:nvSpPr>
          <p:spPr>
            <a:xfrm>
              <a:off x="6611452" y="1242868"/>
              <a:ext cx="1684108"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Databricks</a:t>
              </a:r>
              <a:endParaRPr kumimoji="0" lang="en-US" sz="1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grpSp>
      <p:sp>
        <p:nvSpPr>
          <p:cNvPr id="3" name="TextBox 2"/>
          <p:cNvSpPr txBox="1"/>
          <p:nvPr/>
        </p:nvSpPr>
        <p:spPr>
          <a:xfrm rot="16200000">
            <a:off x="9780196" y="5325818"/>
            <a:ext cx="134780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STORAGE</a:t>
            </a:r>
          </a:p>
        </p:txBody>
      </p:sp>
      <p:sp>
        <p:nvSpPr>
          <p:cNvPr id="24" name="TextBox 23"/>
          <p:cNvSpPr txBox="1"/>
          <p:nvPr/>
        </p:nvSpPr>
        <p:spPr>
          <a:xfrm rot="16200000">
            <a:off x="9176921" y="3280074"/>
            <a:ext cx="255435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BIG DATA </a:t>
            </a:r>
            <a:b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br>
            <a:r>
              <a:rPr kumimoji="0" lang="en-US" sz="12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ANALYTICS</a:t>
            </a:r>
          </a:p>
        </p:txBody>
      </p:sp>
      <p:sp>
        <p:nvSpPr>
          <p:cNvPr id="25" name="Rectangle 24"/>
          <p:cNvSpPr/>
          <p:nvPr/>
        </p:nvSpPr>
        <p:spPr>
          <a:xfrm>
            <a:off x="2197134" y="1751332"/>
            <a:ext cx="7986092" cy="3095005"/>
          </a:xfrm>
          <a:prstGeom prst="rect">
            <a:avLst/>
          </a:prstGeom>
          <a:noFill/>
          <a:ln w="952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Pentagon 63"/>
          <p:cNvSpPr/>
          <p:nvPr/>
        </p:nvSpPr>
        <p:spPr bwMode="auto">
          <a:xfrm rot="16200000">
            <a:off x="229897" y="3009789"/>
            <a:ext cx="3238661" cy="434434"/>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t>Reduced Administration</a:t>
            </a:r>
          </a:p>
        </p:txBody>
      </p:sp>
      <p:sp>
        <p:nvSpPr>
          <p:cNvPr id="27" name="Title 3"/>
          <p:cNvSpPr txBox="1">
            <a:spLocks/>
          </p:cNvSpPr>
          <p:nvPr/>
        </p:nvSpPr>
        <p:spPr>
          <a:xfrm>
            <a:off x="93455" y="-72448"/>
            <a:ext cx="11655840" cy="899665"/>
          </a:xfrm>
          <a:prstGeom prst="rect">
            <a:avLst/>
          </a:prstGeom>
        </p:spPr>
        <p:txBody>
          <a:bodyPr vert="horz" wrap="square" lIns="146304" tIns="91440" rIns="146304" bIns="91440" rtlCol="0" anchor="t">
            <a:normAutofit fontScale="97500"/>
          </a:bodyPr>
          <a:lstStyle>
            <a:lvl1pPr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endParaRPr>
          </a:p>
        </p:txBody>
      </p:sp>
      <p:sp>
        <p:nvSpPr>
          <p:cNvPr id="2" name="Text Placeholder 1">
            <a:extLst>
              <a:ext uri="{FF2B5EF4-FFF2-40B4-BE49-F238E27FC236}">
                <a16:creationId xmlns:a16="http://schemas.microsoft.com/office/drawing/2014/main" id="{434F770F-8BD8-40AF-91FF-015B10FCBEB4}"/>
              </a:ext>
            </a:extLst>
          </p:cNvPr>
          <p:cNvSpPr>
            <a:spLocks noGrp="1"/>
          </p:cNvSpPr>
          <p:nvPr>
            <p:ph type="body" sz="quarter" idx="11"/>
          </p:nvPr>
        </p:nvSpPr>
        <p:spPr/>
        <p:txBody>
          <a:bodyPr/>
          <a:lstStyle/>
          <a:p>
            <a:r>
              <a:rPr lang="en-US"/>
              <a:t>POSITIONING THE DIFFERENT BIG DATA SOLUTIONS</a:t>
            </a:r>
            <a:endParaRPr lang="en-US" dirty="0"/>
          </a:p>
        </p:txBody>
      </p:sp>
      <p:pic>
        <p:nvPicPr>
          <p:cNvPr id="14" name="Picture 13">
            <a:extLst>
              <a:ext uri="{FF2B5EF4-FFF2-40B4-BE49-F238E27FC236}">
                <a16:creationId xmlns:a16="http://schemas.microsoft.com/office/drawing/2014/main" id="{8A2DB137-D386-461C-84A4-CBC41773D1F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11347" y="5129697"/>
            <a:ext cx="451579" cy="451579"/>
          </a:xfrm>
          <a:prstGeom prst="rect">
            <a:avLst/>
          </a:prstGeom>
        </p:spPr>
      </p:pic>
      <p:sp>
        <p:nvSpPr>
          <p:cNvPr id="20" name="Freeform: Shape 19">
            <a:extLst>
              <a:ext uri="{FF2B5EF4-FFF2-40B4-BE49-F238E27FC236}">
                <a16:creationId xmlns:a16="http://schemas.microsoft.com/office/drawing/2014/main" id="{B5FECA09-3268-4F4D-B90C-3CF0F10B4BD3}"/>
              </a:ext>
            </a:extLst>
          </p:cNvPr>
          <p:cNvSpPr/>
          <p:nvPr/>
        </p:nvSpPr>
        <p:spPr>
          <a:xfrm>
            <a:off x="3699011" y="5783263"/>
            <a:ext cx="476250" cy="409575"/>
          </a:xfrm>
          <a:custGeom>
            <a:avLst/>
            <a:gdLst/>
            <a:ahLst/>
            <a:cxnLst/>
            <a:rect l="0" t="0" r="0" b="0"/>
            <a:pathLst>
              <a:path w="476250" h="409575">
                <a:moveTo>
                  <a:pt x="407670" y="160972"/>
                </a:moveTo>
                <a:lnTo>
                  <a:pt x="376238" y="160972"/>
                </a:lnTo>
                <a:lnTo>
                  <a:pt x="376238" y="14288"/>
                </a:lnTo>
                <a:cubicBezTo>
                  <a:pt x="376238" y="6668"/>
                  <a:pt x="369570" y="0"/>
                  <a:pt x="361950" y="0"/>
                </a:cubicBezTo>
                <a:lnTo>
                  <a:pt x="14288" y="0"/>
                </a:lnTo>
                <a:cubicBezTo>
                  <a:pt x="6668" y="0"/>
                  <a:pt x="0" y="6668"/>
                  <a:pt x="0" y="14288"/>
                </a:cubicBezTo>
                <a:lnTo>
                  <a:pt x="0" y="306705"/>
                </a:lnTo>
                <a:cubicBezTo>
                  <a:pt x="0" y="314325"/>
                  <a:pt x="6668" y="320993"/>
                  <a:pt x="14288" y="320993"/>
                </a:cubicBezTo>
                <a:lnTo>
                  <a:pt x="211455" y="320993"/>
                </a:lnTo>
                <a:lnTo>
                  <a:pt x="262890" y="410528"/>
                </a:lnTo>
                <a:lnTo>
                  <a:pt x="406718" y="410528"/>
                </a:lnTo>
                <a:lnTo>
                  <a:pt x="478155" y="285750"/>
                </a:lnTo>
                <a:lnTo>
                  <a:pt x="407670" y="160972"/>
                </a:lnTo>
                <a:close/>
                <a:moveTo>
                  <a:pt x="279083" y="83820"/>
                </a:moveTo>
                <a:lnTo>
                  <a:pt x="348615" y="83820"/>
                </a:lnTo>
                <a:lnTo>
                  <a:pt x="348615" y="125730"/>
                </a:lnTo>
                <a:lnTo>
                  <a:pt x="279083" y="125730"/>
                </a:lnTo>
                <a:lnTo>
                  <a:pt x="279083" y="83820"/>
                </a:lnTo>
                <a:close/>
                <a:moveTo>
                  <a:pt x="348615" y="140018"/>
                </a:moveTo>
                <a:lnTo>
                  <a:pt x="348615" y="160972"/>
                </a:lnTo>
                <a:lnTo>
                  <a:pt x="279083" y="160972"/>
                </a:lnTo>
                <a:lnTo>
                  <a:pt x="279083" y="140018"/>
                </a:lnTo>
                <a:lnTo>
                  <a:pt x="348615" y="140018"/>
                </a:lnTo>
                <a:close/>
                <a:moveTo>
                  <a:pt x="195263" y="83820"/>
                </a:moveTo>
                <a:lnTo>
                  <a:pt x="264795" y="83820"/>
                </a:lnTo>
                <a:lnTo>
                  <a:pt x="264795" y="125730"/>
                </a:lnTo>
                <a:lnTo>
                  <a:pt x="195263" y="125730"/>
                </a:lnTo>
                <a:lnTo>
                  <a:pt x="195263" y="83820"/>
                </a:lnTo>
                <a:close/>
                <a:moveTo>
                  <a:pt x="195263" y="140018"/>
                </a:moveTo>
                <a:lnTo>
                  <a:pt x="264795" y="140018"/>
                </a:lnTo>
                <a:lnTo>
                  <a:pt x="264795" y="160972"/>
                </a:lnTo>
                <a:lnTo>
                  <a:pt x="262890" y="160972"/>
                </a:lnTo>
                <a:lnTo>
                  <a:pt x="250508" y="181927"/>
                </a:lnTo>
                <a:lnTo>
                  <a:pt x="194310" y="181927"/>
                </a:lnTo>
                <a:lnTo>
                  <a:pt x="194310" y="140018"/>
                </a:lnTo>
                <a:close/>
                <a:moveTo>
                  <a:pt x="195263" y="195263"/>
                </a:moveTo>
                <a:lnTo>
                  <a:pt x="242888" y="195263"/>
                </a:lnTo>
                <a:lnTo>
                  <a:pt x="219075" y="237172"/>
                </a:lnTo>
                <a:lnTo>
                  <a:pt x="195263" y="237172"/>
                </a:lnTo>
                <a:lnTo>
                  <a:pt x="195263" y="195263"/>
                </a:lnTo>
                <a:close/>
                <a:moveTo>
                  <a:pt x="211455" y="250508"/>
                </a:moveTo>
                <a:lnTo>
                  <a:pt x="195263" y="278130"/>
                </a:lnTo>
                <a:lnTo>
                  <a:pt x="195263" y="250508"/>
                </a:lnTo>
                <a:lnTo>
                  <a:pt x="211455" y="250508"/>
                </a:lnTo>
                <a:close/>
                <a:moveTo>
                  <a:pt x="98107" y="292418"/>
                </a:moveTo>
                <a:lnTo>
                  <a:pt x="28575" y="292418"/>
                </a:lnTo>
                <a:lnTo>
                  <a:pt x="28575" y="250508"/>
                </a:lnTo>
                <a:lnTo>
                  <a:pt x="98107" y="250508"/>
                </a:lnTo>
                <a:lnTo>
                  <a:pt x="98107" y="292418"/>
                </a:lnTo>
                <a:close/>
                <a:moveTo>
                  <a:pt x="98107" y="237172"/>
                </a:moveTo>
                <a:lnTo>
                  <a:pt x="28575" y="237172"/>
                </a:lnTo>
                <a:lnTo>
                  <a:pt x="28575" y="195263"/>
                </a:lnTo>
                <a:lnTo>
                  <a:pt x="98107" y="195263"/>
                </a:lnTo>
                <a:lnTo>
                  <a:pt x="98107" y="237172"/>
                </a:lnTo>
                <a:close/>
                <a:moveTo>
                  <a:pt x="98107" y="180975"/>
                </a:moveTo>
                <a:lnTo>
                  <a:pt x="28575" y="180975"/>
                </a:lnTo>
                <a:lnTo>
                  <a:pt x="28575" y="139065"/>
                </a:lnTo>
                <a:lnTo>
                  <a:pt x="98107" y="139065"/>
                </a:lnTo>
                <a:lnTo>
                  <a:pt x="98107" y="180975"/>
                </a:lnTo>
                <a:close/>
                <a:moveTo>
                  <a:pt x="98107" y="125730"/>
                </a:moveTo>
                <a:lnTo>
                  <a:pt x="28575" y="125730"/>
                </a:lnTo>
                <a:lnTo>
                  <a:pt x="28575" y="83820"/>
                </a:lnTo>
                <a:lnTo>
                  <a:pt x="98107" y="83820"/>
                </a:lnTo>
                <a:lnTo>
                  <a:pt x="98107" y="125730"/>
                </a:lnTo>
                <a:close/>
                <a:moveTo>
                  <a:pt x="181928" y="292418"/>
                </a:moveTo>
                <a:lnTo>
                  <a:pt x="112395" y="292418"/>
                </a:lnTo>
                <a:lnTo>
                  <a:pt x="112395" y="250508"/>
                </a:lnTo>
                <a:lnTo>
                  <a:pt x="181928" y="250508"/>
                </a:lnTo>
                <a:lnTo>
                  <a:pt x="181928" y="292418"/>
                </a:lnTo>
                <a:close/>
                <a:moveTo>
                  <a:pt x="181928" y="237172"/>
                </a:moveTo>
                <a:lnTo>
                  <a:pt x="112395" y="237172"/>
                </a:lnTo>
                <a:lnTo>
                  <a:pt x="112395" y="195263"/>
                </a:lnTo>
                <a:lnTo>
                  <a:pt x="181928" y="195263"/>
                </a:lnTo>
                <a:lnTo>
                  <a:pt x="181928" y="237172"/>
                </a:lnTo>
                <a:close/>
                <a:moveTo>
                  <a:pt x="181928" y="180975"/>
                </a:moveTo>
                <a:lnTo>
                  <a:pt x="112395" y="180975"/>
                </a:lnTo>
                <a:lnTo>
                  <a:pt x="112395" y="139065"/>
                </a:lnTo>
                <a:lnTo>
                  <a:pt x="181928" y="139065"/>
                </a:lnTo>
                <a:lnTo>
                  <a:pt x="181928" y="180975"/>
                </a:lnTo>
                <a:close/>
                <a:moveTo>
                  <a:pt x="181928" y="125730"/>
                </a:moveTo>
                <a:lnTo>
                  <a:pt x="112395" y="125730"/>
                </a:lnTo>
                <a:lnTo>
                  <a:pt x="112395" y="83820"/>
                </a:lnTo>
                <a:lnTo>
                  <a:pt x="181928" y="83820"/>
                </a:lnTo>
                <a:lnTo>
                  <a:pt x="181928" y="125730"/>
                </a:lnTo>
                <a:close/>
                <a:moveTo>
                  <a:pt x="195263" y="292418"/>
                </a:moveTo>
                <a:lnTo>
                  <a:pt x="195263" y="291465"/>
                </a:lnTo>
                <a:lnTo>
                  <a:pt x="195263" y="292418"/>
                </a:lnTo>
                <a:lnTo>
                  <a:pt x="195263" y="292418"/>
                </a:lnTo>
                <a:close/>
              </a:path>
            </a:pathLst>
          </a:custGeom>
          <a:solidFill>
            <a:srgbClr val="0078D7"/>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22" name="Graphic 21">
            <a:extLst>
              <a:ext uri="{FF2B5EF4-FFF2-40B4-BE49-F238E27FC236}">
                <a16:creationId xmlns:a16="http://schemas.microsoft.com/office/drawing/2014/main" id="{B66793F1-1CA2-4963-9028-C2C1B3830CB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96203" y="3269321"/>
            <a:ext cx="594135" cy="594135"/>
          </a:xfrm>
          <a:prstGeom prst="rect">
            <a:avLst/>
          </a:prstGeom>
        </p:spPr>
      </p:pic>
      <p:pic>
        <p:nvPicPr>
          <p:cNvPr id="34" name="Graphic 33">
            <a:extLst>
              <a:ext uri="{FF2B5EF4-FFF2-40B4-BE49-F238E27FC236}">
                <a16:creationId xmlns:a16="http://schemas.microsoft.com/office/drawing/2014/main" id="{9441363C-A32C-4657-9D55-038B651E9A9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93322" y="3725396"/>
            <a:ext cx="309765" cy="309765"/>
          </a:xfrm>
          <a:prstGeom prst="rect">
            <a:avLst/>
          </a:prstGeom>
        </p:spPr>
      </p:pic>
      <p:pic>
        <p:nvPicPr>
          <p:cNvPr id="43" name="Picture 42">
            <a:extLst>
              <a:ext uri="{FF2B5EF4-FFF2-40B4-BE49-F238E27FC236}">
                <a16:creationId xmlns:a16="http://schemas.microsoft.com/office/drawing/2014/main" id="{922BA05C-6146-4814-A942-67A1298C2B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70019" y="2879371"/>
            <a:ext cx="825877" cy="825877"/>
          </a:xfrm>
          <a:prstGeom prst="rect">
            <a:avLst/>
          </a:prstGeom>
        </p:spPr>
      </p:pic>
      <p:sp>
        <p:nvSpPr>
          <p:cNvPr id="33" name="Title 1">
            <a:extLst>
              <a:ext uri="{FF2B5EF4-FFF2-40B4-BE49-F238E27FC236}">
                <a16:creationId xmlns:a16="http://schemas.microsoft.com/office/drawing/2014/main" id="{A611365D-FC50-41CA-A250-B8474CE1A468}"/>
              </a:ext>
            </a:extLst>
          </p:cNvPr>
          <p:cNvSpPr>
            <a:spLocks noGrp="1"/>
          </p:cNvSpPr>
          <p:nvPr>
            <p:ph type="title"/>
          </p:nvPr>
        </p:nvSpPr>
        <p:spPr>
          <a:xfrm>
            <a:off x="588263" y="457200"/>
            <a:ext cx="11018520" cy="553998"/>
          </a:xfrm>
        </p:spPr>
        <p:txBody>
          <a:bodyPr/>
          <a:lstStyle/>
          <a:p>
            <a:r>
              <a:rPr lang="en-US" dirty="0"/>
              <a:t>Big Data Solutions</a:t>
            </a:r>
          </a:p>
        </p:txBody>
      </p:sp>
    </p:spTree>
    <p:extLst>
      <p:ext uri="{BB962C8B-B14F-4D97-AF65-F5344CB8AC3E}">
        <p14:creationId xmlns:p14="http://schemas.microsoft.com/office/powerpoint/2010/main" val="40110573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651510" y="2036027"/>
            <a:ext cx="9077706" cy="1495794"/>
          </a:xfrm>
        </p:spPr>
        <p:txBody>
          <a:bodyPr/>
          <a:lstStyle/>
          <a:p>
            <a:r>
              <a:rPr lang="en-US" b="1" dirty="0"/>
              <a:t>Quick Look:</a:t>
            </a:r>
            <a:r>
              <a:rPr lang="en-US" dirty="0"/>
              <a:t> </a:t>
            </a:r>
            <a:br>
              <a:rPr lang="en-US" dirty="0"/>
            </a:br>
            <a:r>
              <a:rPr lang="en-US" dirty="0"/>
              <a:t>Databricks</a:t>
            </a:r>
            <a:br>
              <a:rPr lang="en-US" dirty="0"/>
            </a:br>
            <a:r>
              <a:rPr lang="en-US" dirty="0"/>
              <a:t>Workspace</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499490" y="5631278"/>
            <a:ext cx="8296847" cy="692497"/>
          </a:xfrm>
        </p:spPr>
        <p:txBody>
          <a:bodyPr/>
          <a:lstStyle/>
          <a:p>
            <a:pPr>
              <a:spcBef>
                <a:spcPts val="600"/>
              </a:spcBef>
            </a:pPr>
            <a:endParaRPr lang="en-IN" dirty="0"/>
          </a:p>
          <a:p>
            <a:pPr>
              <a:spcBef>
                <a:spcPts val="600"/>
              </a:spcBef>
            </a:pPr>
            <a:endParaRPr lang="en-IN" dirty="0"/>
          </a:p>
        </p:txBody>
      </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9" name="Rectangle: Rounded Corners 28">
            <a:extLst>
              <a:ext uri="{FF2B5EF4-FFF2-40B4-BE49-F238E27FC236}">
                <a16:creationId xmlns:a16="http://schemas.microsoft.com/office/drawing/2014/main" id="{87425B22-19C7-45CF-96AF-F53271F46107}"/>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C7BA37F-E953-4C15-AE67-D273DD4E69E8}"/>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31" name="Rectangle 30">
            <a:extLst>
              <a:ext uri="{FF2B5EF4-FFF2-40B4-BE49-F238E27FC236}">
                <a16:creationId xmlns:a16="http://schemas.microsoft.com/office/drawing/2014/main" id="{44F62731-4699-4791-B50B-901386CD2EF3}"/>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32" name="Rectangle 31">
            <a:extLst>
              <a:ext uri="{FF2B5EF4-FFF2-40B4-BE49-F238E27FC236}">
                <a16:creationId xmlns:a16="http://schemas.microsoft.com/office/drawing/2014/main" id="{16692FF2-A6B9-4903-8761-BB0D5CD067A0}"/>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33" name="Group 32">
            <a:extLst>
              <a:ext uri="{FF2B5EF4-FFF2-40B4-BE49-F238E27FC236}">
                <a16:creationId xmlns:a16="http://schemas.microsoft.com/office/drawing/2014/main" id="{3D96145F-53B1-49DC-8B66-5096A69F9A83}"/>
              </a:ext>
            </a:extLst>
          </p:cNvPr>
          <p:cNvGrpSpPr>
            <a:grpSpLocks noChangeAspect="1"/>
          </p:cNvGrpSpPr>
          <p:nvPr/>
        </p:nvGrpSpPr>
        <p:grpSpPr>
          <a:xfrm>
            <a:off x="11293231" y="359168"/>
            <a:ext cx="438912" cy="438912"/>
            <a:chOff x="4835154" y="4377083"/>
            <a:chExt cx="658368" cy="658368"/>
          </a:xfrm>
        </p:grpSpPr>
        <p:sp>
          <p:nvSpPr>
            <p:cNvPr id="34" name="Oval 33">
              <a:extLst>
                <a:ext uri="{FF2B5EF4-FFF2-40B4-BE49-F238E27FC236}">
                  <a16:creationId xmlns:a16="http://schemas.microsoft.com/office/drawing/2014/main" id="{20215205-00BF-42EE-A12D-89F2A241C31F}"/>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35" name="Data &amp; AI" title="Icon of several circles connected to eachother by lines">
              <a:extLst>
                <a:ext uri="{FF2B5EF4-FFF2-40B4-BE49-F238E27FC236}">
                  <a16:creationId xmlns:a16="http://schemas.microsoft.com/office/drawing/2014/main" id="{84CE04E5-2B0D-4134-8965-8D9CA0F71003}"/>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BA91E30-A15E-4482-9BC5-C80A8D7B46E3}"/>
              </a:ext>
            </a:extLst>
          </p:cNvPr>
          <p:cNvGrpSpPr>
            <a:grpSpLocks noChangeAspect="1"/>
          </p:cNvGrpSpPr>
          <p:nvPr/>
        </p:nvGrpSpPr>
        <p:grpSpPr>
          <a:xfrm>
            <a:off x="10634247" y="519188"/>
            <a:ext cx="118872" cy="118872"/>
            <a:chOff x="4835154" y="2639459"/>
            <a:chExt cx="658368" cy="658368"/>
          </a:xfrm>
        </p:grpSpPr>
        <p:sp>
          <p:nvSpPr>
            <p:cNvPr id="37" name="Oval 36">
              <a:extLst>
                <a:ext uri="{FF2B5EF4-FFF2-40B4-BE49-F238E27FC236}">
                  <a16:creationId xmlns:a16="http://schemas.microsoft.com/office/drawing/2014/main" id="{2CDCAC42-7E73-4DE1-B959-DFE731EE504C}"/>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38" name="Graphic 37">
              <a:extLst>
                <a:ext uri="{FF2B5EF4-FFF2-40B4-BE49-F238E27FC236}">
                  <a16:creationId xmlns:a16="http://schemas.microsoft.com/office/drawing/2014/main" id="{092EA74F-75CA-4C19-8DAF-60C18CFFE1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39" name="Group 38">
            <a:extLst>
              <a:ext uri="{FF2B5EF4-FFF2-40B4-BE49-F238E27FC236}">
                <a16:creationId xmlns:a16="http://schemas.microsoft.com/office/drawing/2014/main" id="{EF3BB6F0-2D51-494F-A465-D422CA39B793}"/>
              </a:ext>
            </a:extLst>
          </p:cNvPr>
          <p:cNvGrpSpPr>
            <a:grpSpLocks noChangeAspect="1"/>
          </p:cNvGrpSpPr>
          <p:nvPr/>
        </p:nvGrpSpPr>
        <p:grpSpPr>
          <a:xfrm>
            <a:off x="10963739" y="510044"/>
            <a:ext cx="128016" cy="128016"/>
            <a:chOff x="4835154" y="3508271"/>
            <a:chExt cx="658368" cy="658368"/>
          </a:xfrm>
        </p:grpSpPr>
        <p:sp>
          <p:nvSpPr>
            <p:cNvPr id="40" name="Oval 39">
              <a:extLst>
                <a:ext uri="{FF2B5EF4-FFF2-40B4-BE49-F238E27FC236}">
                  <a16:creationId xmlns:a16="http://schemas.microsoft.com/office/drawing/2014/main" id="{37606001-AACF-4BC7-894D-98D57243A12E}"/>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41" name="Graphic 40">
              <a:extLst>
                <a:ext uri="{FF2B5EF4-FFF2-40B4-BE49-F238E27FC236}">
                  <a16:creationId xmlns:a16="http://schemas.microsoft.com/office/drawing/2014/main" id="{913C6859-8C9E-492A-9ABF-36C6F5A2A4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pic>
        <p:nvPicPr>
          <p:cNvPr id="22" name="Picture 21">
            <a:extLst>
              <a:ext uri="{FF2B5EF4-FFF2-40B4-BE49-F238E27FC236}">
                <a16:creationId xmlns:a16="http://schemas.microsoft.com/office/drawing/2014/main" id="{86953F97-B273-47A1-84AF-206523C03BB7}"/>
              </a:ext>
            </a:extLst>
          </p:cNvPr>
          <p:cNvPicPr>
            <a:picLocks noChangeAspect="1"/>
          </p:cNvPicPr>
          <p:nvPr/>
        </p:nvPicPr>
        <p:blipFill>
          <a:blip r:embed="rId7"/>
          <a:stretch>
            <a:fillRect/>
          </a:stretch>
        </p:blipFill>
        <p:spPr>
          <a:xfrm>
            <a:off x="4849286" y="1680304"/>
            <a:ext cx="7004113" cy="3950974"/>
          </a:xfrm>
          <a:prstGeom prst="rect">
            <a:avLst/>
          </a:prstGeom>
        </p:spPr>
      </p:pic>
    </p:spTree>
    <p:extLst>
      <p:ext uri="{BB962C8B-B14F-4D97-AF65-F5344CB8AC3E}">
        <p14:creationId xmlns:p14="http://schemas.microsoft.com/office/powerpoint/2010/main" val="936978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nodePh="1">
                                  <p:stCondLst>
                                    <p:cond delay="0"/>
                                  </p:stCondLst>
                                  <p:endCondLst>
                                    <p:cond evt="begin" delay="0">
                                      <p:tn val="13"/>
                                    </p:cond>
                                  </p:end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D355-9BD3-433F-A5C5-D19263984EC8}"/>
              </a:ext>
            </a:extLst>
          </p:cNvPr>
          <p:cNvSpPr>
            <a:spLocks noGrp="1"/>
          </p:cNvSpPr>
          <p:nvPr>
            <p:ph type="title"/>
          </p:nvPr>
        </p:nvSpPr>
        <p:spPr/>
        <p:txBody>
          <a:bodyPr/>
          <a:lstStyle/>
          <a:p>
            <a:r>
              <a:rPr lang="en-US" dirty="0"/>
              <a:t>Machine Learning Studio</a:t>
            </a:r>
          </a:p>
        </p:txBody>
      </p:sp>
      <p:sp>
        <p:nvSpPr>
          <p:cNvPr id="5" name="Rectangle: Rounded Corners 4">
            <a:extLst>
              <a:ext uri="{FF2B5EF4-FFF2-40B4-BE49-F238E27FC236}">
                <a16:creationId xmlns:a16="http://schemas.microsoft.com/office/drawing/2014/main" id="{A7C324E4-59F1-48C2-BF07-61BC7ED79B20}"/>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3C03C30-2A44-4425-A7F8-E9838DB92E75}"/>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7" name="Rectangle 6">
            <a:extLst>
              <a:ext uri="{FF2B5EF4-FFF2-40B4-BE49-F238E27FC236}">
                <a16:creationId xmlns:a16="http://schemas.microsoft.com/office/drawing/2014/main" id="{1DA6EEF4-20A7-4BC5-9CB5-E425F576DCFC}"/>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8" name="Rectangle 7">
            <a:extLst>
              <a:ext uri="{FF2B5EF4-FFF2-40B4-BE49-F238E27FC236}">
                <a16:creationId xmlns:a16="http://schemas.microsoft.com/office/drawing/2014/main" id="{CDF7B456-D795-4B2D-B238-2E8C7BD3B93F}"/>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9" name="Group 8">
            <a:extLst>
              <a:ext uri="{FF2B5EF4-FFF2-40B4-BE49-F238E27FC236}">
                <a16:creationId xmlns:a16="http://schemas.microsoft.com/office/drawing/2014/main" id="{D8C0C28F-A21B-4D35-8310-5E57C3685BE6}"/>
              </a:ext>
            </a:extLst>
          </p:cNvPr>
          <p:cNvGrpSpPr>
            <a:grpSpLocks noChangeAspect="1"/>
          </p:cNvGrpSpPr>
          <p:nvPr/>
        </p:nvGrpSpPr>
        <p:grpSpPr>
          <a:xfrm>
            <a:off x="11293231" y="359168"/>
            <a:ext cx="438912" cy="438912"/>
            <a:chOff x="4835154" y="4377083"/>
            <a:chExt cx="658368" cy="658368"/>
          </a:xfrm>
        </p:grpSpPr>
        <p:sp>
          <p:nvSpPr>
            <p:cNvPr id="10" name="Oval 9">
              <a:extLst>
                <a:ext uri="{FF2B5EF4-FFF2-40B4-BE49-F238E27FC236}">
                  <a16:creationId xmlns:a16="http://schemas.microsoft.com/office/drawing/2014/main" id="{BEEF9B80-0DDF-467C-ADAB-5DD5A5D5004A}"/>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1" name="Data &amp; AI" title="Icon of several circles connected to eachother by lines">
              <a:extLst>
                <a:ext uri="{FF2B5EF4-FFF2-40B4-BE49-F238E27FC236}">
                  <a16:creationId xmlns:a16="http://schemas.microsoft.com/office/drawing/2014/main" id="{795814CD-9147-4B61-9C4B-E54F9FD316ED}"/>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BDAF9A85-8615-4A18-8BC1-28D2AAFB4571}"/>
              </a:ext>
            </a:extLst>
          </p:cNvPr>
          <p:cNvGrpSpPr>
            <a:grpSpLocks noChangeAspect="1"/>
          </p:cNvGrpSpPr>
          <p:nvPr/>
        </p:nvGrpSpPr>
        <p:grpSpPr>
          <a:xfrm>
            <a:off x="10634247" y="519188"/>
            <a:ext cx="118872" cy="118872"/>
            <a:chOff x="4835154" y="2639459"/>
            <a:chExt cx="658368" cy="658368"/>
          </a:xfrm>
        </p:grpSpPr>
        <p:sp>
          <p:nvSpPr>
            <p:cNvPr id="13" name="Oval 12">
              <a:extLst>
                <a:ext uri="{FF2B5EF4-FFF2-40B4-BE49-F238E27FC236}">
                  <a16:creationId xmlns:a16="http://schemas.microsoft.com/office/drawing/2014/main" id="{7DF72683-BECE-47CF-9331-25492B708571}"/>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4" name="Graphic 13">
              <a:extLst>
                <a:ext uri="{FF2B5EF4-FFF2-40B4-BE49-F238E27FC236}">
                  <a16:creationId xmlns:a16="http://schemas.microsoft.com/office/drawing/2014/main" id="{C7A65AC3-F8A3-41CF-AF4D-0999D9EFD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0388" y="2833102"/>
              <a:ext cx="367900" cy="271082"/>
            </a:xfrm>
            <a:prstGeom prst="rect">
              <a:avLst/>
            </a:prstGeom>
          </p:spPr>
        </p:pic>
      </p:grpSp>
      <p:grpSp>
        <p:nvGrpSpPr>
          <p:cNvPr id="15" name="Group 14">
            <a:extLst>
              <a:ext uri="{FF2B5EF4-FFF2-40B4-BE49-F238E27FC236}">
                <a16:creationId xmlns:a16="http://schemas.microsoft.com/office/drawing/2014/main" id="{8ED03560-4961-4E8E-90A0-41B7F00E806E}"/>
              </a:ext>
            </a:extLst>
          </p:cNvPr>
          <p:cNvGrpSpPr>
            <a:grpSpLocks noChangeAspect="1"/>
          </p:cNvGrpSpPr>
          <p:nvPr/>
        </p:nvGrpSpPr>
        <p:grpSpPr>
          <a:xfrm>
            <a:off x="10963739" y="510044"/>
            <a:ext cx="128016" cy="128016"/>
            <a:chOff x="4835154" y="3508271"/>
            <a:chExt cx="658368" cy="658368"/>
          </a:xfrm>
        </p:grpSpPr>
        <p:sp>
          <p:nvSpPr>
            <p:cNvPr id="16" name="Oval 15">
              <a:extLst>
                <a:ext uri="{FF2B5EF4-FFF2-40B4-BE49-F238E27FC236}">
                  <a16:creationId xmlns:a16="http://schemas.microsoft.com/office/drawing/2014/main" id="{9F56306F-DAD7-4323-B2C4-A621C3574934}"/>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7" name="Graphic 16">
              <a:extLst>
                <a:ext uri="{FF2B5EF4-FFF2-40B4-BE49-F238E27FC236}">
                  <a16:creationId xmlns:a16="http://schemas.microsoft.com/office/drawing/2014/main" id="{746983EC-1324-4A09-96EA-1C86E6417E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156" y="3664273"/>
              <a:ext cx="346364" cy="346364"/>
            </a:xfrm>
            <a:prstGeom prst="rect">
              <a:avLst/>
            </a:prstGeom>
            <a:effectLst/>
          </p:spPr>
        </p:pic>
      </p:grpSp>
      <p:sp>
        <p:nvSpPr>
          <p:cNvPr id="18" name="TextBox 17">
            <a:extLst>
              <a:ext uri="{FF2B5EF4-FFF2-40B4-BE49-F238E27FC236}">
                <a16:creationId xmlns:a16="http://schemas.microsoft.com/office/drawing/2014/main" id="{55CFDA86-91E5-449F-9A9A-49EB800AE672}"/>
              </a:ext>
            </a:extLst>
          </p:cNvPr>
          <p:cNvSpPr txBox="1"/>
          <p:nvPr/>
        </p:nvSpPr>
        <p:spPr>
          <a:xfrm>
            <a:off x="588263" y="1457325"/>
            <a:ext cx="4676946" cy="3385542"/>
          </a:xfrm>
          <a:prstGeom prst="rect">
            <a:avLst/>
          </a:prstGeom>
          <a:noFill/>
        </p:spPr>
        <p:txBody>
          <a:bodyPr wrap="square" lIns="0" tIns="0" rIns="0" bIns="0" rtlCol="0">
            <a:spAutoFit/>
          </a:bodyPr>
          <a:lstStyle/>
          <a:p>
            <a:pPr marL="331470" indent="-285750">
              <a:buClr>
                <a:srgbClr val="00B050"/>
              </a:buClr>
              <a:buSzPct val="81000"/>
              <a:buFont typeface="Arial" panose="020B0604020202020204" pitchFamily="34" charset="0"/>
              <a:buChar char="•"/>
            </a:pPr>
            <a:r>
              <a:rPr lang="en-US" sz="2000" dirty="0"/>
              <a:t>Visual Development Environment</a:t>
            </a:r>
          </a:p>
          <a:p>
            <a:pPr marL="331470" indent="-285750">
              <a:buClr>
                <a:srgbClr val="00B050"/>
              </a:buClr>
              <a:buSzPct val="81000"/>
              <a:buFont typeface="Arial" panose="020B0604020202020204" pitchFamily="34" charset="0"/>
              <a:buChar char="•"/>
            </a:pPr>
            <a:r>
              <a:rPr lang="en-US" sz="2000" dirty="0"/>
              <a:t>Fast experimentation rate</a:t>
            </a:r>
          </a:p>
          <a:p>
            <a:pPr marL="331470" indent="-285750">
              <a:buClr>
                <a:srgbClr val="00B050"/>
              </a:buClr>
              <a:buSzPct val="81000"/>
              <a:buFont typeface="Arial" panose="020B0604020202020204" pitchFamily="34" charset="0"/>
              <a:buChar char="•"/>
            </a:pPr>
            <a:r>
              <a:rPr lang="en-US" sz="2000" dirty="0"/>
              <a:t>Easy to make models available </a:t>
            </a:r>
            <a:br>
              <a:rPr lang="en-US" sz="2000" dirty="0"/>
            </a:br>
            <a:r>
              <a:rPr lang="en-US" sz="2000" dirty="0"/>
              <a:t>as web service</a:t>
            </a:r>
          </a:p>
          <a:p>
            <a:pPr marL="331470" indent="-285750">
              <a:buClr>
                <a:srgbClr val="00B050"/>
              </a:buClr>
              <a:buSzPct val="81000"/>
              <a:buFont typeface="Arial" panose="020B0604020202020204" pitchFamily="34" charset="0"/>
              <a:buChar char="•"/>
            </a:pPr>
            <a:r>
              <a:rPr lang="en-US" sz="2000" dirty="0"/>
              <a:t>Great for “no data in laptops” model</a:t>
            </a:r>
          </a:p>
          <a:p>
            <a:pPr marL="331470" indent="-285750">
              <a:buClr>
                <a:srgbClr val="00B050"/>
              </a:buClr>
              <a:buSzPct val="81000"/>
              <a:buFont typeface="Arial" panose="020B0604020202020204" pitchFamily="34" charset="0"/>
              <a:buChar char="•"/>
            </a:pPr>
            <a:r>
              <a:rPr lang="en-US" sz="2000" dirty="0"/>
              <a:t>Sample Data Sources, Tutorials</a:t>
            </a:r>
          </a:p>
          <a:p>
            <a:pPr marL="331470" indent="-285750">
              <a:buClr>
                <a:srgbClr val="00B050"/>
              </a:buClr>
              <a:buSzPct val="81000"/>
              <a:buFont typeface="Arial" panose="020B0604020202020204" pitchFamily="34" charset="0"/>
              <a:buChar char="•"/>
            </a:pPr>
            <a:r>
              <a:rPr lang="en-US" sz="2000" dirty="0"/>
              <a:t>Free edition available</a:t>
            </a:r>
          </a:p>
          <a:p>
            <a:pPr marL="331470" indent="-285750">
              <a:buClr>
                <a:srgbClr val="00B050"/>
              </a:buClr>
              <a:buSzPct val="81000"/>
              <a:buFont typeface="Arial" panose="020B0604020202020204" pitchFamily="34" charset="0"/>
              <a:buChar char="•"/>
            </a:pPr>
            <a:endParaRPr lang="en-US" sz="2000" dirty="0"/>
          </a:p>
          <a:p>
            <a:pPr marL="45720">
              <a:buClr>
                <a:srgbClr val="00B050"/>
              </a:buClr>
              <a:buSzPct val="81000"/>
            </a:pPr>
            <a:r>
              <a:rPr lang="en-US" sz="2000" dirty="0"/>
              <a:t>http://studio.azureml.net</a:t>
            </a:r>
          </a:p>
          <a:p>
            <a:pPr marL="331470" indent="-285750">
              <a:buClr>
                <a:srgbClr val="00B050"/>
              </a:buClr>
              <a:buSzPct val="81000"/>
              <a:buFont typeface="Arial" panose="020B0604020202020204" pitchFamily="34" charset="0"/>
              <a:buChar char="•"/>
            </a:pPr>
            <a:endParaRPr lang="en-US" sz="2000" dirty="0"/>
          </a:p>
          <a:p>
            <a:pPr algn="l"/>
            <a:endParaRPr lang="en-US" sz="2000" dirty="0" err="1">
              <a:gradFill>
                <a:gsLst>
                  <a:gs pos="2917">
                    <a:schemeClr val="tx1"/>
                  </a:gs>
                  <a:gs pos="30000">
                    <a:schemeClr val="tx1"/>
                  </a:gs>
                </a:gsLst>
                <a:lin ang="5400000" scaled="0"/>
              </a:gradFill>
            </a:endParaRPr>
          </a:p>
        </p:txBody>
      </p:sp>
      <p:pic>
        <p:nvPicPr>
          <p:cNvPr id="19" name="Picture 18">
            <a:extLst>
              <a:ext uri="{FF2B5EF4-FFF2-40B4-BE49-F238E27FC236}">
                <a16:creationId xmlns:a16="http://schemas.microsoft.com/office/drawing/2014/main" id="{1244ADEE-0E49-436B-890B-831A63D980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730" y="1457325"/>
            <a:ext cx="6257007" cy="3519566"/>
          </a:xfrm>
          <a:prstGeom prst="rect">
            <a:avLst/>
          </a:prstGeom>
        </p:spPr>
      </p:pic>
    </p:spTree>
    <p:extLst>
      <p:ext uri="{BB962C8B-B14F-4D97-AF65-F5344CB8AC3E}">
        <p14:creationId xmlns:p14="http://schemas.microsoft.com/office/powerpoint/2010/main" val="385150084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651510" y="2036027"/>
            <a:ext cx="9077706" cy="1495794"/>
          </a:xfrm>
        </p:spPr>
        <p:txBody>
          <a:bodyPr/>
          <a:lstStyle/>
          <a:p>
            <a:r>
              <a:rPr lang="en-US" b="1" dirty="0">
                <a:solidFill>
                  <a:schemeClr val="accent6">
                    <a:lumMod val="50000"/>
                  </a:schemeClr>
                </a:solidFill>
              </a:rPr>
              <a:t>Quick Look:</a:t>
            </a:r>
            <a:r>
              <a:rPr lang="en-US" dirty="0"/>
              <a:t> </a:t>
            </a:r>
            <a:br>
              <a:rPr lang="en-US" dirty="0"/>
            </a:br>
            <a:r>
              <a:rPr lang="en-US" dirty="0"/>
              <a:t>Machine Learning </a:t>
            </a:r>
            <a:br>
              <a:rPr lang="en-US" dirty="0"/>
            </a:br>
            <a:r>
              <a:rPr lang="en-US" dirty="0"/>
              <a:t>Studio</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499490" y="5631278"/>
            <a:ext cx="8296847" cy="692497"/>
          </a:xfrm>
        </p:spPr>
        <p:txBody>
          <a:bodyPr/>
          <a:lstStyle/>
          <a:p>
            <a:pPr>
              <a:spcBef>
                <a:spcPts val="600"/>
              </a:spcBef>
            </a:pPr>
            <a:endParaRPr lang="en-IN" dirty="0"/>
          </a:p>
          <a:p>
            <a:pPr>
              <a:spcBef>
                <a:spcPts val="600"/>
              </a:spcBef>
            </a:pPr>
            <a:endParaRPr lang="en-IN" dirty="0"/>
          </a:p>
        </p:txBody>
      </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9" name="Rectangle: Rounded Corners 28">
            <a:extLst>
              <a:ext uri="{FF2B5EF4-FFF2-40B4-BE49-F238E27FC236}">
                <a16:creationId xmlns:a16="http://schemas.microsoft.com/office/drawing/2014/main" id="{87425B22-19C7-45CF-96AF-F53271F46107}"/>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C7BA37F-E953-4C15-AE67-D273DD4E69E8}"/>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31" name="Rectangle 30">
            <a:extLst>
              <a:ext uri="{FF2B5EF4-FFF2-40B4-BE49-F238E27FC236}">
                <a16:creationId xmlns:a16="http://schemas.microsoft.com/office/drawing/2014/main" id="{44F62731-4699-4791-B50B-901386CD2EF3}"/>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32" name="Rectangle 31">
            <a:extLst>
              <a:ext uri="{FF2B5EF4-FFF2-40B4-BE49-F238E27FC236}">
                <a16:creationId xmlns:a16="http://schemas.microsoft.com/office/drawing/2014/main" id="{16692FF2-A6B9-4903-8761-BB0D5CD067A0}"/>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33" name="Group 32">
            <a:extLst>
              <a:ext uri="{FF2B5EF4-FFF2-40B4-BE49-F238E27FC236}">
                <a16:creationId xmlns:a16="http://schemas.microsoft.com/office/drawing/2014/main" id="{3D96145F-53B1-49DC-8B66-5096A69F9A83}"/>
              </a:ext>
            </a:extLst>
          </p:cNvPr>
          <p:cNvGrpSpPr>
            <a:grpSpLocks noChangeAspect="1"/>
          </p:cNvGrpSpPr>
          <p:nvPr/>
        </p:nvGrpSpPr>
        <p:grpSpPr>
          <a:xfrm>
            <a:off x="11293231" y="359168"/>
            <a:ext cx="438912" cy="438912"/>
            <a:chOff x="4835154" y="4377083"/>
            <a:chExt cx="658368" cy="658368"/>
          </a:xfrm>
        </p:grpSpPr>
        <p:sp>
          <p:nvSpPr>
            <p:cNvPr id="34" name="Oval 33">
              <a:extLst>
                <a:ext uri="{FF2B5EF4-FFF2-40B4-BE49-F238E27FC236}">
                  <a16:creationId xmlns:a16="http://schemas.microsoft.com/office/drawing/2014/main" id="{20215205-00BF-42EE-A12D-89F2A241C31F}"/>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35" name="Data &amp; AI" title="Icon of several circles connected to eachother by lines">
              <a:extLst>
                <a:ext uri="{FF2B5EF4-FFF2-40B4-BE49-F238E27FC236}">
                  <a16:creationId xmlns:a16="http://schemas.microsoft.com/office/drawing/2014/main" id="{84CE04E5-2B0D-4134-8965-8D9CA0F71003}"/>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BA91E30-A15E-4482-9BC5-C80A8D7B46E3}"/>
              </a:ext>
            </a:extLst>
          </p:cNvPr>
          <p:cNvGrpSpPr>
            <a:grpSpLocks noChangeAspect="1"/>
          </p:cNvGrpSpPr>
          <p:nvPr/>
        </p:nvGrpSpPr>
        <p:grpSpPr>
          <a:xfrm>
            <a:off x="10634247" y="519188"/>
            <a:ext cx="118872" cy="118872"/>
            <a:chOff x="4835154" y="2639459"/>
            <a:chExt cx="658368" cy="658368"/>
          </a:xfrm>
        </p:grpSpPr>
        <p:sp>
          <p:nvSpPr>
            <p:cNvPr id="37" name="Oval 36">
              <a:extLst>
                <a:ext uri="{FF2B5EF4-FFF2-40B4-BE49-F238E27FC236}">
                  <a16:creationId xmlns:a16="http://schemas.microsoft.com/office/drawing/2014/main" id="{2CDCAC42-7E73-4DE1-B959-DFE731EE504C}"/>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38" name="Graphic 37">
              <a:extLst>
                <a:ext uri="{FF2B5EF4-FFF2-40B4-BE49-F238E27FC236}">
                  <a16:creationId xmlns:a16="http://schemas.microsoft.com/office/drawing/2014/main" id="{092EA74F-75CA-4C19-8DAF-60C18CFFE1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grpSp>
        <p:nvGrpSpPr>
          <p:cNvPr id="39" name="Group 38">
            <a:extLst>
              <a:ext uri="{FF2B5EF4-FFF2-40B4-BE49-F238E27FC236}">
                <a16:creationId xmlns:a16="http://schemas.microsoft.com/office/drawing/2014/main" id="{EF3BB6F0-2D51-494F-A465-D422CA39B793}"/>
              </a:ext>
            </a:extLst>
          </p:cNvPr>
          <p:cNvGrpSpPr>
            <a:grpSpLocks noChangeAspect="1"/>
          </p:cNvGrpSpPr>
          <p:nvPr/>
        </p:nvGrpSpPr>
        <p:grpSpPr>
          <a:xfrm>
            <a:off x="10963739" y="510044"/>
            <a:ext cx="128016" cy="128016"/>
            <a:chOff x="4835154" y="3508271"/>
            <a:chExt cx="658368" cy="658368"/>
          </a:xfrm>
        </p:grpSpPr>
        <p:sp>
          <p:nvSpPr>
            <p:cNvPr id="40" name="Oval 39">
              <a:extLst>
                <a:ext uri="{FF2B5EF4-FFF2-40B4-BE49-F238E27FC236}">
                  <a16:creationId xmlns:a16="http://schemas.microsoft.com/office/drawing/2014/main" id="{37606001-AACF-4BC7-894D-98D57243A12E}"/>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41" name="Graphic 40">
              <a:extLst>
                <a:ext uri="{FF2B5EF4-FFF2-40B4-BE49-F238E27FC236}">
                  <a16:creationId xmlns:a16="http://schemas.microsoft.com/office/drawing/2014/main" id="{913C6859-8C9E-492A-9ABF-36C6F5A2A4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a:effectLst/>
          </p:spPr>
        </p:pic>
      </p:grpSp>
      <p:pic>
        <p:nvPicPr>
          <p:cNvPr id="22" name="Picture 21">
            <a:extLst>
              <a:ext uri="{FF2B5EF4-FFF2-40B4-BE49-F238E27FC236}">
                <a16:creationId xmlns:a16="http://schemas.microsoft.com/office/drawing/2014/main" id="{DBD84BE8-10EC-43F4-8215-623B2E06F7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3609" y="1323857"/>
            <a:ext cx="6734704" cy="3788271"/>
          </a:xfrm>
          <a:prstGeom prst="rect">
            <a:avLst/>
          </a:prstGeom>
        </p:spPr>
      </p:pic>
    </p:spTree>
    <p:extLst>
      <p:ext uri="{BB962C8B-B14F-4D97-AF65-F5344CB8AC3E}">
        <p14:creationId xmlns:p14="http://schemas.microsoft.com/office/powerpoint/2010/main" val="193344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nodePh="1">
                                  <p:stCondLst>
                                    <p:cond delay="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nodePh="1">
                                  <p:stCondLst>
                                    <p:cond delay="0"/>
                                  </p:stCondLst>
                                  <p:endCondLst>
                                    <p:cond evt="begin" delay="0">
                                      <p:tn val="13"/>
                                    </p:cond>
                                  </p:end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735754" y="339959"/>
            <a:ext cx="11128895" cy="1107996"/>
          </a:xfrm>
        </p:spPr>
        <p:txBody>
          <a:bodyPr>
            <a:noAutofit/>
          </a:bodyPr>
          <a:lstStyle/>
          <a:p>
            <a:r>
              <a:rPr lang="en-US" dirty="0">
                <a:latin typeface="Segoe UI Light" panose="020B0502040204020203" pitchFamily="34" charset="0"/>
                <a:cs typeface="Segoe UI Light" panose="020B0502040204020203" pitchFamily="34" charset="0"/>
              </a:rPr>
              <a:t>Azure Automated ML</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35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56498"/>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Nearest 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51867"/>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05466"/>
            <a:ext cx="2084214" cy="3383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Gradient 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itle 2">
            <a:extLst>
              <a:ext uri="{FF2B5EF4-FFF2-40B4-BE49-F238E27FC236}">
                <a16:creationId xmlns:a16="http://schemas.microsoft.com/office/drawing/2014/main" id="{3DF5360C-C4EC-49A0-BB88-FBEFC680A57F}"/>
              </a:ext>
            </a:extLst>
          </p:cNvPr>
          <p:cNvSpPr>
            <a:spLocks noGrp="1"/>
          </p:cNvSpPr>
          <p:nvPr>
            <p:ph type="title"/>
          </p:nvPr>
        </p:nvSpPr>
        <p:spPr>
          <a:xfrm>
            <a:off x="735754" y="339959"/>
            <a:ext cx="11128895" cy="1107996"/>
          </a:xfrm>
        </p:spPr>
        <p:txBody>
          <a:bodyPr>
            <a:noAutofit/>
          </a:bodyPr>
          <a:lstStyle/>
          <a:p>
            <a:r>
              <a:rPr lang="en-US">
                <a:latin typeface="Segoe UI Light" panose="020B0502040204020203" pitchFamily="34" charset="0"/>
                <a:cs typeface="Segoe UI Light" panose="020B0502040204020203" pitchFamily="34" charset="0"/>
              </a:rPr>
              <a:t>Model Creation Is Typically Time-Consuming</a:t>
            </a:r>
          </a:p>
        </p:txBody>
      </p:sp>
    </p:spTree>
    <p:extLst>
      <p:ext uri="{BB962C8B-B14F-4D97-AF65-F5344CB8AC3E}">
        <p14:creationId xmlns:p14="http://schemas.microsoft.com/office/powerpoint/2010/main" val="21855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09506"/>
            <a:ext cx="2078783" cy="3201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11941"/>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67747"/>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2355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56135"/>
            <a:ext cx="2078783" cy="3293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itle 2">
            <a:extLst>
              <a:ext uri="{FF2B5EF4-FFF2-40B4-BE49-F238E27FC236}">
                <a16:creationId xmlns:a16="http://schemas.microsoft.com/office/drawing/2014/main" id="{339B2FDB-D916-4CFB-88D9-3ED899EB3A28}"/>
              </a:ext>
            </a:extLst>
          </p:cNvPr>
          <p:cNvSpPr>
            <a:spLocks noGrp="1"/>
          </p:cNvSpPr>
          <p:nvPr>
            <p:ph type="title"/>
          </p:nvPr>
        </p:nvSpPr>
        <p:spPr>
          <a:xfrm>
            <a:off x="735754" y="339959"/>
            <a:ext cx="11128895" cy="1107996"/>
          </a:xfrm>
        </p:spPr>
        <p:txBody>
          <a:bodyPr>
            <a:noAutofit/>
          </a:bodyPr>
          <a:lstStyle/>
          <a:p>
            <a:r>
              <a:rPr lang="en-US" dirty="0">
                <a:latin typeface="Segoe UI Light" panose="020B0502040204020203" pitchFamily="34" charset="0"/>
                <a:cs typeface="Segoe UI Light" panose="020B0502040204020203" pitchFamily="34" charset="0"/>
              </a:rPr>
              <a:t>Automated ML Finds the Best Combination</a:t>
            </a:r>
          </a:p>
        </p:txBody>
      </p:sp>
    </p:spTree>
    <p:extLst>
      <p:ext uri="{BB962C8B-B14F-4D97-AF65-F5344CB8AC3E}">
        <p14:creationId xmlns:p14="http://schemas.microsoft.com/office/powerpoint/2010/main" val="30605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163D-EA42-433E-A94E-CA09DC2D8120}"/>
              </a:ext>
            </a:extLst>
          </p:cNvPr>
          <p:cNvSpPr>
            <a:spLocks noGrp="1"/>
          </p:cNvSpPr>
          <p:nvPr>
            <p:ph type="title"/>
          </p:nvPr>
        </p:nvSpPr>
        <p:spPr/>
        <p:txBody>
          <a:bodyPr/>
          <a:lstStyle/>
          <a:p>
            <a:r>
              <a:rPr lang="en-US" dirty="0"/>
              <a:t>Azure Automated ML</a:t>
            </a:r>
          </a:p>
        </p:txBody>
      </p:sp>
      <p:sp>
        <p:nvSpPr>
          <p:cNvPr id="5" name="Rectangle: Rounded Corners 4">
            <a:extLst>
              <a:ext uri="{FF2B5EF4-FFF2-40B4-BE49-F238E27FC236}">
                <a16:creationId xmlns:a16="http://schemas.microsoft.com/office/drawing/2014/main" id="{259491FE-6492-4616-B289-38CCB4C9EEE0}"/>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ACF69615-D5A5-49C3-B5AD-1BF07DE88679}"/>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7" name="Rectangle 6">
            <a:extLst>
              <a:ext uri="{FF2B5EF4-FFF2-40B4-BE49-F238E27FC236}">
                <a16:creationId xmlns:a16="http://schemas.microsoft.com/office/drawing/2014/main" id="{B197AB97-BE7F-48BC-8310-300D758FACEF}"/>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8" name="Rectangle 7">
            <a:extLst>
              <a:ext uri="{FF2B5EF4-FFF2-40B4-BE49-F238E27FC236}">
                <a16:creationId xmlns:a16="http://schemas.microsoft.com/office/drawing/2014/main" id="{E735FD9F-6939-4A37-B0B2-A4085F592FD4}"/>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9" name="Group 8">
            <a:extLst>
              <a:ext uri="{FF2B5EF4-FFF2-40B4-BE49-F238E27FC236}">
                <a16:creationId xmlns:a16="http://schemas.microsoft.com/office/drawing/2014/main" id="{2FD58E6C-C655-4168-8F9F-62ED8884B3A2}"/>
              </a:ext>
            </a:extLst>
          </p:cNvPr>
          <p:cNvGrpSpPr>
            <a:grpSpLocks noChangeAspect="1"/>
          </p:cNvGrpSpPr>
          <p:nvPr/>
        </p:nvGrpSpPr>
        <p:grpSpPr>
          <a:xfrm>
            <a:off x="11293231" y="359168"/>
            <a:ext cx="438912" cy="438912"/>
            <a:chOff x="4835154" y="4377083"/>
            <a:chExt cx="658368" cy="658368"/>
          </a:xfrm>
        </p:grpSpPr>
        <p:sp>
          <p:nvSpPr>
            <p:cNvPr id="10" name="Oval 9">
              <a:extLst>
                <a:ext uri="{FF2B5EF4-FFF2-40B4-BE49-F238E27FC236}">
                  <a16:creationId xmlns:a16="http://schemas.microsoft.com/office/drawing/2014/main" id="{9B8FB0B4-E76E-49CF-BFF7-F272E5BF9F41}"/>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1" name="Data &amp; AI" title="Icon of several circles connected to eachother by lines">
              <a:extLst>
                <a:ext uri="{FF2B5EF4-FFF2-40B4-BE49-F238E27FC236}">
                  <a16:creationId xmlns:a16="http://schemas.microsoft.com/office/drawing/2014/main" id="{0BE13089-9A7F-46A5-9A67-FADC2F283C22}"/>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FC648D04-AE86-47C8-B505-E4F202006069}"/>
              </a:ext>
            </a:extLst>
          </p:cNvPr>
          <p:cNvGrpSpPr>
            <a:grpSpLocks noChangeAspect="1"/>
          </p:cNvGrpSpPr>
          <p:nvPr/>
        </p:nvGrpSpPr>
        <p:grpSpPr>
          <a:xfrm>
            <a:off x="10634247" y="519188"/>
            <a:ext cx="118872" cy="118872"/>
            <a:chOff x="4835154" y="2639459"/>
            <a:chExt cx="658368" cy="658368"/>
          </a:xfrm>
        </p:grpSpPr>
        <p:sp>
          <p:nvSpPr>
            <p:cNvPr id="13" name="Oval 12">
              <a:extLst>
                <a:ext uri="{FF2B5EF4-FFF2-40B4-BE49-F238E27FC236}">
                  <a16:creationId xmlns:a16="http://schemas.microsoft.com/office/drawing/2014/main" id="{3B15B04B-026C-48B9-84DC-BC9F2347ABB3}"/>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4" name="Graphic 13">
              <a:extLst>
                <a:ext uri="{FF2B5EF4-FFF2-40B4-BE49-F238E27FC236}">
                  <a16:creationId xmlns:a16="http://schemas.microsoft.com/office/drawing/2014/main" id="{9E79CC87-A698-46FC-BE0D-9B79D14FF3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0388" y="2833102"/>
              <a:ext cx="367900" cy="271082"/>
            </a:xfrm>
            <a:prstGeom prst="rect">
              <a:avLst/>
            </a:prstGeom>
          </p:spPr>
        </p:pic>
      </p:grpSp>
      <p:grpSp>
        <p:nvGrpSpPr>
          <p:cNvPr id="15" name="Group 14">
            <a:extLst>
              <a:ext uri="{FF2B5EF4-FFF2-40B4-BE49-F238E27FC236}">
                <a16:creationId xmlns:a16="http://schemas.microsoft.com/office/drawing/2014/main" id="{18519DD7-DC7E-4DB2-93B2-F2530D3AD09D}"/>
              </a:ext>
            </a:extLst>
          </p:cNvPr>
          <p:cNvGrpSpPr>
            <a:grpSpLocks noChangeAspect="1"/>
          </p:cNvGrpSpPr>
          <p:nvPr/>
        </p:nvGrpSpPr>
        <p:grpSpPr>
          <a:xfrm>
            <a:off x="10963739" y="510044"/>
            <a:ext cx="128016" cy="128016"/>
            <a:chOff x="4835154" y="3508271"/>
            <a:chExt cx="658368" cy="658368"/>
          </a:xfrm>
        </p:grpSpPr>
        <p:sp>
          <p:nvSpPr>
            <p:cNvPr id="16" name="Oval 15">
              <a:extLst>
                <a:ext uri="{FF2B5EF4-FFF2-40B4-BE49-F238E27FC236}">
                  <a16:creationId xmlns:a16="http://schemas.microsoft.com/office/drawing/2014/main" id="{F17EC2D9-267D-421D-8E21-7C760487A5B2}"/>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7" name="Graphic 16">
              <a:extLst>
                <a:ext uri="{FF2B5EF4-FFF2-40B4-BE49-F238E27FC236}">
                  <a16:creationId xmlns:a16="http://schemas.microsoft.com/office/drawing/2014/main" id="{5A7E7C85-850E-4413-92CE-7A612C47DE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156" y="3664273"/>
              <a:ext cx="346364" cy="346364"/>
            </a:xfrm>
            <a:prstGeom prst="rect">
              <a:avLst/>
            </a:prstGeom>
            <a:effectLst/>
          </p:spPr>
        </p:pic>
      </p:grpSp>
      <p:sp>
        <p:nvSpPr>
          <p:cNvPr id="18" name="TextBox 17">
            <a:extLst>
              <a:ext uri="{FF2B5EF4-FFF2-40B4-BE49-F238E27FC236}">
                <a16:creationId xmlns:a16="http://schemas.microsoft.com/office/drawing/2014/main" id="{12C665F7-44C6-4179-8DB4-DB95C7C103F2}"/>
              </a:ext>
            </a:extLst>
          </p:cNvPr>
          <p:cNvSpPr txBox="1"/>
          <p:nvPr/>
        </p:nvSpPr>
        <p:spPr>
          <a:xfrm>
            <a:off x="588263" y="1457325"/>
            <a:ext cx="6582510" cy="4093428"/>
          </a:xfrm>
          <a:prstGeom prst="rect">
            <a:avLst/>
          </a:prstGeom>
          <a:noFill/>
        </p:spPr>
        <p:txBody>
          <a:bodyPr wrap="square" lIns="0" tIns="0" rIns="0" bIns="0" rtlCol="0">
            <a:spAutoFit/>
          </a:bodyPr>
          <a:lstStyle/>
          <a:p>
            <a:pPr marL="45720" indent="0">
              <a:buClr>
                <a:srgbClr val="00B050"/>
              </a:buClr>
              <a:buSzPct val="81000"/>
              <a:buNone/>
            </a:pPr>
            <a:r>
              <a:rPr lang="en-US" sz="1600" dirty="0"/>
              <a:t>Azure Automated ML lets you</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Automate the exploration process</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Use resources more efficiently</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Optimize model for desired outcome</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Control resource budget</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Keep track of model versions</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Keep track of deployed models</a:t>
            </a:r>
          </a:p>
          <a:p>
            <a:pPr>
              <a:spcBef>
                <a:spcPts val="600"/>
              </a:spcBef>
              <a:spcAft>
                <a:spcPts val="600"/>
              </a:spcAft>
              <a:buClr>
                <a:srgbClr val="00B050"/>
              </a:buClr>
              <a:buSzPct val="81000"/>
            </a:pPr>
            <a:r>
              <a:rPr lang="en-US" sz="1600" dirty="0"/>
              <a:t>Apply it to different models and learning domains</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Pick training frameworks of choice</a:t>
            </a:r>
          </a:p>
          <a:p>
            <a:pPr marL="560070" lvl="1" indent="-285750">
              <a:spcBef>
                <a:spcPts val="600"/>
              </a:spcBef>
              <a:spcAft>
                <a:spcPts val="600"/>
              </a:spcAft>
              <a:buClr>
                <a:srgbClr val="00B050"/>
              </a:buClr>
              <a:buSzPct val="81000"/>
              <a:buFont typeface="Arial" panose="020B0604020202020204" pitchFamily="34" charset="0"/>
              <a:buChar char="•"/>
            </a:pPr>
            <a:r>
              <a:rPr lang="en-US" sz="1600" dirty="0"/>
              <a:t>Visualize all configurations in one place</a:t>
            </a:r>
          </a:p>
          <a:p>
            <a:pPr algn="l"/>
            <a:endParaRPr lang="en-US" sz="1600" dirty="0" err="1">
              <a:gradFill>
                <a:gsLst>
                  <a:gs pos="2917">
                    <a:schemeClr val="tx1"/>
                  </a:gs>
                  <a:gs pos="30000">
                    <a:schemeClr val="tx1"/>
                  </a:gs>
                </a:gsLst>
                <a:lin ang="5400000" scaled="0"/>
              </a:gradFill>
            </a:endParaRPr>
          </a:p>
        </p:txBody>
      </p:sp>
      <p:pic>
        <p:nvPicPr>
          <p:cNvPr id="19" name="Picture 18">
            <a:extLst>
              <a:ext uri="{FF2B5EF4-FFF2-40B4-BE49-F238E27FC236}">
                <a16:creationId xmlns:a16="http://schemas.microsoft.com/office/drawing/2014/main" id="{C0640CE0-AED9-4347-845E-8C99EB4D6CB7}"/>
              </a:ext>
            </a:extLst>
          </p:cNvPr>
          <p:cNvPicPr>
            <a:picLocks noChangeAspect="1"/>
          </p:cNvPicPr>
          <p:nvPr/>
        </p:nvPicPr>
        <p:blipFill>
          <a:blip r:embed="rId6"/>
          <a:stretch>
            <a:fillRect/>
          </a:stretch>
        </p:blipFill>
        <p:spPr>
          <a:xfrm>
            <a:off x="5720323" y="1457325"/>
            <a:ext cx="6177990" cy="3943350"/>
          </a:xfrm>
          <a:prstGeom prst="rect">
            <a:avLst/>
          </a:prstGeom>
        </p:spPr>
      </p:pic>
    </p:spTree>
    <p:extLst>
      <p:ext uri="{BB962C8B-B14F-4D97-AF65-F5344CB8AC3E}">
        <p14:creationId xmlns:p14="http://schemas.microsoft.com/office/powerpoint/2010/main" val="143795901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1537429"/>
            <a:ext cx="9144000" cy="1994392"/>
          </a:xfrm>
        </p:spPr>
        <p:txBody>
          <a:bodyPr/>
          <a:lstStyle/>
          <a:p>
            <a:r>
              <a:rPr lang="en-US" b="1" dirty="0">
                <a:solidFill>
                  <a:schemeClr val="accent6">
                    <a:lumMod val="50000"/>
                  </a:schemeClr>
                </a:solidFill>
              </a:rPr>
              <a:t>Quick Look:</a:t>
            </a:r>
            <a:r>
              <a:rPr lang="en-US" dirty="0">
                <a:solidFill>
                  <a:schemeClr val="accent6">
                    <a:lumMod val="50000"/>
                  </a:schemeClr>
                </a:solidFill>
              </a:rPr>
              <a:t> </a:t>
            </a:r>
            <a:br>
              <a:rPr lang="en-US" dirty="0"/>
            </a:br>
            <a:r>
              <a:rPr lang="en-US" dirty="0"/>
              <a:t>Machine Learning Service </a:t>
            </a:r>
            <a:br>
              <a:rPr lang="en-US" dirty="0"/>
            </a:br>
            <a:r>
              <a:rPr lang="en-US" dirty="0"/>
              <a:t>&amp; Automated ML</a:t>
            </a:r>
            <a:br>
              <a:rPr lang="en-US" dirty="0"/>
            </a:br>
            <a:r>
              <a:rPr lang="en-US" dirty="0"/>
              <a:t>with Databricks</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499490" y="5631278"/>
            <a:ext cx="8296847" cy="1077218"/>
          </a:xfrm>
        </p:spPr>
        <p:txBody>
          <a:bodyPr/>
          <a:lstStyle/>
          <a:p>
            <a:pPr>
              <a:spcBef>
                <a:spcPts val="600"/>
              </a:spcBef>
            </a:pPr>
            <a:endParaRPr lang="en-IN" dirty="0"/>
          </a:p>
          <a:p>
            <a:pPr>
              <a:spcBef>
                <a:spcPts val="600"/>
              </a:spcBef>
            </a:pPr>
            <a:r>
              <a:rPr lang="en-IN" dirty="0"/>
              <a:t>https://github.com/parasharshah/automl-handson</a:t>
            </a:r>
          </a:p>
          <a:p>
            <a:pPr>
              <a:spcBef>
                <a:spcPts val="600"/>
              </a:spcBef>
            </a:pPr>
            <a:r>
              <a:rPr lang="en-IN" dirty="0"/>
              <a:t>Import notebook “</a:t>
            </a:r>
            <a:r>
              <a:rPr lang="en-US" dirty="0">
                <a:hlinkClick r:id="rId3" tooltip="007.Predictive_Maint_AutoML_ADB.dbc"/>
              </a:rPr>
              <a:t>007.Predictive_Maint_AutoML_ADB.dbc</a:t>
            </a:r>
            <a:r>
              <a:rPr lang="en-US" dirty="0"/>
              <a:t>”</a:t>
            </a:r>
            <a:endParaRPr lang="en-IN" dirty="0"/>
          </a:p>
        </p:txBody>
      </p:sp>
      <p:sp>
        <p:nvSpPr>
          <p:cNvPr id="25" name="Rectangle 24">
            <a:extLst>
              <a:ext uri="{FF2B5EF4-FFF2-40B4-BE49-F238E27FC236}">
                <a16:creationId xmlns:a16="http://schemas.microsoft.com/office/drawing/2014/main" id="{2928A123-99A0-4892-9860-804650459D3D}"/>
              </a:ext>
            </a:extLst>
          </p:cNvPr>
          <p:cNvSpPr/>
          <p:nvPr/>
        </p:nvSpPr>
        <p:spPr bwMode="auto">
          <a:xfrm>
            <a:off x="1619250" y="7635412"/>
            <a:ext cx="23774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Cognitive Services</a:t>
            </a:r>
          </a:p>
        </p:txBody>
      </p:sp>
      <p:sp>
        <p:nvSpPr>
          <p:cNvPr id="26" name="Rectangle 25">
            <a:extLst>
              <a:ext uri="{FF2B5EF4-FFF2-40B4-BE49-F238E27FC236}">
                <a16:creationId xmlns:a16="http://schemas.microsoft.com/office/drawing/2014/main" id="{3EC7A02F-3F0D-44AC-B84B-3C24BCE184B6}"/>
              </a:ext>
            </a:extLst>
          </p:cNvPr>
          <p:cNvSpPr/>
          <p:nvPr/>
        </p:nvSpPr>
        <p:spPr bwMode="auto">
          <a:xfrm>
            <a:off x="4914773" y="768875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sp>
        <p:nvSpPr>
          <p:cNvPr id="27" name="Rectangle 26">
            <a:extLst>
              <a:ext uri="{FF2B5EF4-FFF2-40B4-BE49-F238E27FC236}">
                <a16:creationId xmlns:a16="http://schemas.microsoft.com/office/drawing/2014/main" id="{96B93B21-5952-4AEA-9533-78BB1EDB1688}"/>
              </a:ext>
            </a:extLst>
          </p:cNvPr>
          <p:cNvSpPr/>
          <p:nvPr/>
        </p:nvSpPr>
        <p:spPr bwMode="auto">
          <a:xfrm>
            <a:off x="8205129" y="7635412"/>
            <a:ext cx="2377440"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16216">
                      <a:srgbClr val="FFFFFF">
                        <a:lumMod val="75000"/>
                      </a:srgbClr>
                    </a:gs>
                    <a:gs pos="50000">
                      <a:srgbClr val="FFFFFF">
                        <a:lumMod val="75000"/>
                      </a:srgbClr>
                    </a:gs>
                  </a:gsLst>
                  <a:lin ang="5400000" scaled="0"/>
                </a:gradFill>
                <a:effectLst/>
                <a:uLnTx/>
                <a:uFillTx/>
                <a:latin typeface="Segoe UI"/>
                <a:ea typeface="+mn-ea"/>
                <a:cs typeface="+mn-cs"/>
              </a:rPr>
              <a:t>Azure AI Infrastructure</a:t>
            </a:r>
          </a:p>
        </p:txBody>
      </p:sp>
      <p:sp>
        <p:nvSpPr>
          <p:cNvPr id="28" name="Title 1">
            <a:extLst>
              <a:ext uri="{FF2B5EF4-FFF2-40B4-BE49-F238E27FC236}">
                <a16:creationId xmlns:a16="http://schemas.microsoft.com/office/drawing/2014/main" id="{FD812605-400A-4ACF-9F9B-128BC9DA220A}"/>
              </a:ext>
            </a:extLst>
          </p:cNvPr>
          <p:cNvSpPr txBox="1">
            <a:spLocks/>
          </p:cNvSpPr>
          <p:nvPr/>
        </p:nvSpPr>
        <p:spPr>
          <a:xfrm>
            <a:off x="587375" y="-1020136"/>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pic>
        <p:nvPicPr>
          <p:cNvPr id="5" name="Picture 4">
            <a:extLst>
              <a:ext uri="{FF2B5EF4-FFF2-40B4-BE49-F238E27FC236}">
                <a16:creationId xmlns:a16="http://schemas.microsoft.com/office/drawing/2014/main" id="{0D933FC2-0FEF-416F-A193-6E61CA24FF36}"/>
              </a:ext>
            </a:extLst>
          </p:cNvPr>
          <p:cNvPicPr>
            <a:picLocks noChangeAspect="1"/>
          </p:cNvPicPr>
          <p:nvPr/>
        </p:nvPicPr>
        <p:blipFill>
          <a:blip r:embed="rId4"/>
          <a:stretch>
            <a:fillRect/>
          </a:stretch>
        </p:blipFill>
        <p:spPr>
          <a:xfrm>
            <a:off x="6230556" y="1300905"/>
            <a:ext cx="7125888" cy="4019666"/>
          </a:xfrm>
          <a:prstGeom prst="rect">
            <a:avLst/>
          </a:prstGeom>
        </p:spPr>
      </p:pic>
      <p:sp>
        <p:nvSpPr>
          <p:cNvPr id="29" name="Rectangle: Rounded Corners 28">
            <a:extLst>
              <a:ext uri="{FF2B5EF4-FFF2-40B4-BE49-F238E27FC236}">
                <a16:creationId xmlns:a16="http://schemas.microsoft.com/office/drawing/2014/main" id="{87425B22-19C7-45CF-96AF-F53271F46107}"/>
              </a:ext>
            </a:extLst>
          </p:cNvPr>
          <p:cNvSpPr/>
          <p:nvPr/>
        </p:nvSpPr>
        <p:spPr bwMode="auto">
          <a:xfrm>
            <a:off x="10470116" y="457200"/>
            <a:ext cx="1428197" cy="242848"/>
          </a:xfrm>
          <a:prstGeom prst="roundRect">
            <a:avLst>
              <a:gd name="adj" fmla="val 50000"/>
            </a:avLst>
          </a:prstGeom>
          <a:solidFill>
            <a:schemeClr val="bg2"/>
          </a:solidFill>
          <a:ln>
            <a:noFill/>
            <a:headEnd type="none" w="med" len="med"/>
            <a:tailEnd type="none" w="med" len="med"/>
          </a:ln>
          <a:effectLst>
            <a:innerShdw blurRad="508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C7BA37F-E953-4C15-AE67-D273DD4E69E8}"/>
              </a:ext>
            </a:extLst>
          </p:cNvPr>
          <p:cNvSpPr/>
          <p:nvPr/>
        </p:nvSpPr>
        <p:spPr bwMode="auto">
          <a:xfrm>
            <a:off x="10550773" y="798080"/>
            <a:ext cx="285820"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AI apps &amp; agents</a:t>
            </a:r>
          </a:p>
        </p:txBody>
      </p:sp>
      <p:sp>
        <p:nvSpPr>
          <p:cNvPr id="31" name="Rectangle 30">
            <a:extLst>
              <a:ext uri="{FF2B5EF4-FFF2-40B4-BE49-F238E27FC236}">
                <a16:creationId xmlns:a16="http://schemas.microsoft.com/office/drawing/2014/main" id="{44F62731-4699-4791-B50B-901386CD2EF3}"/>
              </a:ext>
            </a:extLst>
          </p:cNvPr>
          <p:cNvSpPr/>
          <p:nvPr/>
        </p:nvSpPr>
        <p:spPr bwMode="auto">
          <a:xfrm>
            <a:off x="11111010" y="798080"/>
            <a:ext cx="803354" cy="1846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8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charset="0"/>
              </a:rPr>
              <a:t>Machine learning</a:t>
            </a:r>
          </a:p>
        </p:txBody>
      </p:sp>
      <p:sp>
        <p:nvSpPr>
          <p:cNvPr id="32" name="Rectangle 31">
            <a:extLst>
              <a:ext uri="{FF2B5EF4-FFF2-40B4-BE49-F238E27FC236}">
                <a16:creationId xmlns:a16="http://schemas.microsoft.com/office/drawing/2014/main" id="{16692FF2-A6B9-4903-8761-BB0D5CD067A0}"/>
              </a:ext>
            </a:extLst>
          </p:cNvPr>
          <p:cNvSpPr/>
          <p:nvPr/>
        </p:nvSpPr>
        <p:spPr bwMode="auto">
          <a:xfrm>
            <a:off x="10874475" y="798080"/>
            <a:ext cx="312636" cy="10156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73152" rIns="0" bIns="0" numCol="1" rtlCol="0" anchor="t" anchorCtr="0" compatLnSpc="1">
            <a:prstTxWarp prst="textNoShape">
              <a:avLst/>
            </a:prstTxWarp>
            <a:spAutoFit/>
          </a:body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200" b="0" i="0" u="none" strike="noStrike" kern="0" cap="none" spc="0" normalizeH="0" baseline="0" noProof="0" dirty="0">
                <a:ln>
                  <a:noFill/>
                </a:ln>
                <a:noFill/>
                <a:effectLst/>
                <a:uLnTx/>
                <a:uFillTx/>
                <a:latin typeface="Segoe UI Semibold"/>
                <a:ea typeface="+mn-ea"/>
                <a:cs typeface="Segoe UI" charset="0"/>
              </a:rPr>
              <a:t>Knowledge mining</a:t>
            </a:r>
          </a:p>
        </p:txBody>
      </p:sp>
      <p:grpSp>
        <p:nvGrpSpPr>
          <p:cNvPr id="33" name="Group 32">
            <a:extLst>
              <a:ext uri="{FF2B5EF4-FFF2-40B4-BE49-F238E27FC236}">
                <a16:creationId xmlns:a16="http://schemas.microsoft.com/office/drawing/2014/main" id="{3D96145F-53B1-49DC-8B66-5096A69F9A83}"/>
              </a:ext>
            </a:extLst>
          </p:cNvPr>
          <p:cNvGrpSpPr>
            <a:grpSpLocks noChangeAspect="1"/>
          </p:cNvGrpSpPr>
          <p:nvPr/>
        </p:nvGrpSpPr>
        <p:grpSpPr>
          <a:xfrm>
            <a:off x="11293231" y="359168"/>
            <a:ext cx="438912" cy="438912"/>
            <a:chOff x="4835154" y="4377083"/>
            <a:chExt cx="658368" cy="658368"/>
          </a:xfrm>
        </p:grpSpPr>
        <p:sp>
          <p:nvSpPr>
            <p:cNvPr id="34" name="Oval 33">
              <a:extLst>
                <a:ext uri="{FF2B5EF4-FFF2-40B4-BE49-F238E27FC236}">
                  <a16:creationId xmlns:a16="http://schemas.microsoft.com/office/drawing/2014/main" id="{20215205-00BF-42EE-A12D-89F2A241C31F}"/>
                </a:ext>
              </a:extLst>
            </p:cNvPr>
            <p:cNvSpPr>
              <a:spLocks noChangeAspect="1"/>
            </p:cNvSpPr>
            <p:nvPr/>
          </p:nvSpPr>
          <p:spPr bwMode="auto">
            <a:xfrm>
              <a:off x="4835154" y="4377083"/>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35" name="Data &amp; AI" title="Icon of several circles connected to eachother by lines">
              <a:extLst>
                <a:ext uri="{FF2B5EF4-FFF2-40B4-BE49-F238E27FC236}">
                  <a16:creationId xmlns:a16="http://schemas.microsoft.com/office/drawing/2014/main" id="{84CE04E5-2B0D-4134-8965-8D9CA0F71003}"/>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6350" cap="sq">
              <a:solidFill>
                <a:schemeClr val="bg1"/>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BA91E30-A15E-4482-9BC5-C80A8D7B46E3}"/>
              </a:ext>
            </a:extLst>
          </p:cNvPr>
          <p:cNvGrpSpPr>
            <a:grpSpLocks noChangeAspect="1"/>
          </p:cNvGrpSpPr>
          <p:nvPr/>
        </p:nvGrpSpPr>
        <p:grpSpPr>
          <a:xfrm>
            <a:off x="10634247" y="519188"/>
            <a:ext cx="118872" cy="118872"/>
            <a:chOff x="4835154" y="2639459"/>
            <a:chExt cx="658368" cy="658368"/>
          </a:xfrm>
        </p:grpSpPr>
        <p:sp>
          <p:nvSpPr>
            <p:cNvPr id="37" name="Oval 36">
              <a:extLst>
                <a:ext uri="{FF2B5EF4-FFF2-40B4-BE49-F238E27FC236}">
                  <a16:creationId xmlns:a16="http://schemas.microsoft.com/office/drawing/2014/main" id="{2CDCAC42-7E73-4DE1-B959-DFE731EE504C}"/>
                </a:ext>
              </a:extLst>
            </p:cNvPr>
            <p:cNvSpPr>
              <a:spLocks noChangeAspect="1"/>
            </p:cNvSpPr>
            <p:nvPr/>
          </p:nvSpPr>
          <p:spPr bwMode="auto">
            <a:xfrm>
              <a:off x="4835154" y="2639459"/>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38" name="Graphic 37">
              <a:extLst>
                <a:ext uri="{FF2B5EF4-FFF2-40B4-BE49-F238E27FC236}">
                  <a16:creationId xmlns:a16="http://schemas.microsoft.com/office/drawing/2014/main" id="{092EA74F-75CA-4C19-8DAF-60C18CFFE1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0388" y="2833102"/>
              <a:ext cx="367900" cy="271082"/>
            </a:xfrm>
            <a:prstGeom prst="rect">
              <a:avLst/>
            </a:prstGeom>
          </p:spPr>
        </p:pic>
      </p:grpSp>
      <p:grpSp>
        <p:nvGrpSpPr>
          <p:cNvPr id="39" name="Group 38">
            <a:extLst>
              <a:ext uri="{FF2B5EF4-FFF2-40B4-BE49-F238E27FC236}">
                <a16:creationId xmlns:a16="http://schemas.microsoft.com/office/drawing/2014/main" id="{EF3BB6F0-2D51-494F-A465-D422CA39B793}"/>
              </a:ext>
            </a:extLst>
          </p:cNvPr>
          <p:cNvGrpSpPr>
            <a:grpSpLocks noChangeAspect="1"/>
          </p:cNvGrpSpPr>
          <p:nvPr/>
        </p:nvGrpSpPr>
        <p:grpSpPr>
          <a:xfrm>
            <a:off x="10963739" y="510044"/>
            <a:ext cx="128016" cy="128016"/>
            <a:chOff x="4835154" y="3508271"/>
            <a:chExt cx="658368" cy="658368"/>
          </a:xfrm>
        </p:grpSpPr>
        <p:sp>
          <p:nvSpPr>
            <p:cNvPr id="40" name="Oval 39">
              <a:extLst>
                <a:ext uri="{FF2B5EF4-FFF2-40B4-BE49-F238E27FC236}">
                  <a16:creationId xmlns:a16="http://schemas.microsoft.com/office/drawing/2014/main" id="{37606001-AACF-4BC7-894D-98D57243A12E}"/>
                </a:ext>
              </a:extLst>
            </p:cNvPr>
            <p:cNvSpPr>
              <a:spLocks noChangeAspect="1"/>
            </p:cNvSpPr>
            <p:nvPr/>
          </p:nvSpPr>
          <p:spPr bwMode="auto">
            <a:xfrm>
              <a:off x="4835154" y="3508271"/>
              <a:ext cx="658368" cy="658368"/>
            </a:xfrm>
            <a:prstGeom prst="ellipse">
              <a:avLst/>
            </a:prstGeom>
            <a:solidFill>
              <a:schemeClr val="accent1"/>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41" name="Graphic 40">
              <a:extLst>
                <a:ext uri="{FF2B5EF4-FFF2-40B4-BE49-F238E27FC236}">
                  <a16:creationId xmlns:a16="http://schemas.microsoft.com/office/drawing/2014/main" id="{913C6859-8C9E-492A-9ABF-36C6F5A2A4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91156" y="3664273"/>
              <a:ext cx="346364" cy="346364"/>
            </a:xfrm>
            <a:prstGeom prst="rect">
              <a:avLst/>
            </a:prstGeom>
            <a:effectLst/>
          </p:spPr>
        </p:pic>
      </p:grpSp>
    </p:spTree>
    <p:extLst>
      <p:ext uri="{BB962C8B-B14F-4D97-AF65-F5344CB8AC3E}">
        <p14:creationId xmlns:p14="http://schemas.microsoft.com/office/powerpoint/2010/main" val="3185713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2"/>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100000" fill="hold" grpId="1" nodeType="withEffect">
                                  <p:stCondLst>
                                    <p:cond delay="0"/>
                                  </p:stCondLst>
                                  <p:childTnLst>
                                    <p:animMotion origin="layout" path="M 3.125E-6 -4.81481E-6 L -0.00052 0.07107 " pathEditMode="relative" rAng="0" ptsTypes="AA">
                                      <p:cBhvr>
                                        <p:cTn id="14" dur="500" spd="-100000" fill="hold"/>
                                        <p:tgtEl>
                                          <p:spTgt spid="3"/>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AA0F-5516-4575-926C-A50364BE7449}"/>
              </a:ext>
            </a:extLst>
          </p:cNvPr>
          <p:cNvSpPr>
            <a:spLocks noGrp="1"/>
          </p:cNvSpPr>
          <p:nvPr>
            <p:ph type="title"/>
          </p:nvPr>
        </p:nvSpPr>
        <p:spPr>
          <a:xfrm>
            <a:off x="588263" y="457200"/>
            <a:ext cx="11018520" cy="861774"/>
          </a:xfrm>
        </p:spPr>
        <p:txBody>
          <a:bodyPr/>
          <a:lstStyle/>
          <a:p>
            <a:r>
              <a:rPr lang="en-US" dirty="0"/>
              <a:t>Azure Data Factory</a:t>
            </a:r>
            <a:br>
              <a:rPr lang="en-US" dirty="0"/>
            </a:br>
            <a:r>
              <a:rPr lang="en-US" sz="2000" dirty="0">
                <a:solidFill>
                  <a:schemeClr val="tx1"/>
                </a:solidFill>
                <a:latin typeface="Segoe UI Semilight" charset="0"/>
                <a:cs typeface="Segoe UI Semilight" charset="0"/>
              </a:rPr>
              <a:t>Hybrid data integration, cloud-native, at big data scale</a:t>
            </a:r>
            <a:endParaRPr lang="en-US" sz="2000" dirty="0"/>
          </a:p>
        </p:txBody>
      </p:sp>
      <p:sp>
        <p:nvSpPr>
          <p:cNvPr id="55" name="Rectangle 54">
            <a:extLst>
              <a:ext uri="{FF2B5EF4-FFF2-40B4-BE49-F238E27FC236}">
                <a16:creationId xmlns:a16="http://schemas.microsoft.com/office/drawing/2014/main" id="{20923511-BB78-4AFC-96A3-51B4A1AF85B4}"/>
              </a:ext>
            </a:extLst>
          </p:cNvPr>
          <p:cNvSpPr/>
          <p:nvPr/>
        </p:nvSpPr>
        <p:spPr>
          <a:xfrm>
            <a:off x="2845659" y="3550957"/>
            <a:ext cx="1146633"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HYBRID</a:t>
            </a:r>
          </a:p>
        </p:txBody>
      </p:sp>
      <p:sp>
        <p:nvSpPr>
          <p:cNvPr id="56" name="Rectangle 55">
            <a:extLst>
              <a:ext uri="{FF2B5EF4-FFF2-40B4-BE49-F238E27FC236}">
                <a16:creationId xmlns:a16="http://schemas.microsoft.com/office/drawing/2014/main" id="{BF99F3D8-06E1-410F-B767-D69568AA1DFA}"/>
              </a:ext>
            </a:extLst>
          </p:cNvPr>
          <p:cNvSpPr/>
          <p:nvPr/>
        </p:nvSpPr>
        <p:spPr>
          <a:xfrm>
            <a:off x="4436286" y="3650567"/>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SCALABLE</a:t>
            </a:r>
          </a:p>
        </p:txBody>
      </p:sp>
      <p:sp>
        <p:nvSpPr>
          <p:cNvPr id="57" name="Rectangle 56">
            <a:extLst>
              <a:ext uri="{FF2B5EF4-FFF2-40B4-BE49-F238E27FC236}">
                <a16:creationId xmlns:a16="http://schemas.microsoft.com/office/drawing/2014/main" id="{113AD423-9916-4845-A2DD-894581487E1B}"/>
              </a:ext>
            </a:extLst>
          </p:cNvPr>
          <p:cNvSpPr/>
          <p:nvPr/>
        </p:nvSpPr>
        <p:spPr>
          <a:xfrm>
            <a:off x="536850" y="3474042"/>
            <a:ext cx="1466623" cy="2807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PRODUCTIVE</a:t>
            </a:r>
          </a:p>
        </p:txBody>
      </p:sp>
      <p:sp>
        <p:nvSpPr>
          <p:cNvPr id="58" name="Rectangle 57">
            <a:extLst>
              <a:ext uri="{FF2B5EF4-FFF2-40B4-BE49-F238E27FC236}">
                <a16:creationId xmlns:a16="http://schemas.microsoft.com/office/drawing/2014/main" id="{2E68EB0E-BFDC-469F-9BCD-DB1B6119A803}"/>
              </a:ext>
            </a:extLst>
          </p:cNvPr>
          <p:cNvSpPr/>
          <p:nvPr/>
        </p:nvSpPr>
        <p:spPr>
          <a:xfrm>
            <a:off x="6700579" y="3539470"/>
            <a:ext cx="1981171" cy="28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1224" b="1" spc="306">
                <a:solidFill>
                  <a:srgbClr val="44546A">
                    <a:lumMod val="50000"/>
                  </a:srgbClr>
                </a:solidFill>
                <a:latin typeface="Segoe UI Light" panose="020B0502040204020203" pitchFamily="34" charset="0"/>
                <a:cs typeface="Segoe UI Light" panose="020B0502040204020203" pitchFamily="34" charset="0"/>
              </a:rPr>
              <a:t>TRUSTED</a:t>
            </a:r>
          </a:p>
        </p:txBody>
      </p:sp>
      <p:sp>
        <p:nvSpPr>
          <p:cNvPr id="59" name="Rectangle 58">
            <a:extLst>
              <a:ext uri="{FF2B5EF4-FFF2-40B4-BE49-F238E27FC236}">
                <a16:creationId xmlns:a16="http://schemas.microsoft.com/office/drawing/2014/main" id="{0F1C54AD-44E7-4200-8023-D20201757069}"/>
              </a:ext>
            </a:extLst>
          </p:cNvPr>
          <p:cNvSpPr/>
          <p:nvPr/>
        </p:nvSpPr>
        <p:spPr>
          <a:xfrm>
            <a:off x="4370212" y="4453112"/>
            <a:ext cx="2237170" cy="766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Serverless scalability with no infrastructure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manage</a:t>
            </a:r>
          </a:p>
        </p:txBody>
      </p:sp>
      <p:sp>
        <p:nvSpPr>
          <p:cNvPr id="60" name="Rectangle 59">
            <a:extLst>
              <a:ext uri="{FF2B5EF4-FFF2-40B4-BE49-F238E27FC236}">
                <a16:creationId xmlns:a16="http://schemas.microsoft.com/office/drawing/2014/main" id="{681CA7B0-BB26-4550-87B8-EFE17220EF3C}"/>
              </a:ext>
            </a:extLst>
          </p:cNvPr>
          <p:cNvSpPr/>
          <p:nvPr/>
        </p:nvSpPr>
        <p:spPr>
          <a:xfrm>
            <a:off x="294863" y="4273793"/>
            <a:ext cx="1916115" cy="990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dirty="0">
                <a:solidFill>
                  <a:srgbClr val="0078D7"/>
                </a:solidFill>
                <a:latin typeface="Segoe UI" panose="020B0502040204020203" pitchFamily="34" charset="0"/>
                <a:cs typeface="Segoe UI" panose="020B0502040204020203" pitchFamily="34" charset="0"/>
              </a:rPr>
              <a:t>Drag &amp; Drop UI</a:t>
            </a:r>
          </a:p>
          <a:p>
            <a:pPr marL="285695" indent="-285695" defTabSz="932384">
              <a:buFont typeface="Wingdings" panose="05000000000000000000" pitchFamily="2" charset="2"/>
              <a:buChar char="ü"/>
              <a:defRPr/>
            </a:pPr>
            <a:endParaRPr lang="en-US" sz="1428" dirty="0">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dirty="0">
                <a:solidFill>
                  <a:srgbClr val="0078D7"/>
                </a:solidFill>
                <a:latin typeface="Segoe UI" panose="020B0502040204020203" pitchFamily="34" charset="0"/>
                <a:cs typeface="Segoe UI" panose="020B0502040204020203" pitchFamily="34" charset="0"/>
              </a:rPr>
              <a:t>Codeless Data</a:t>
            </a:r>
            <a:br>
              <a:rPr lang="en-US" sz="1428" dirty="0">
                <a:solidFill>
                  <a:srgbClr val="0078D7"/>
                </a:solidFill>
                <a:latin typeface="Segoe UI" panose="020B0502040204020203" pitchFamily="34" charset="0"/>
                <a:cs typeface="Segoe UI" panose="020B0502040204020203" pitchFamily="34" charset="0"/>
              </a:rPr>
            </a:br>
            <a:r>
              <a:rPr lang="en-US" sz="1428" dirty="0">
                <a:solidFill>
                  <a:srgbClr val="0078D7"/>
                </a:solidFill>
                <a:latin typeface="Segoe UI" panose="020B0502040204020203" pitchFamily="34" charset="0"/>
                <a:cs typeface="Segoe UI" panose="020B0502040204020203" pitchFamily="34" charset="0"/>
              </a:rPr>
              <a:t>Movement</a:t>
            </a:r>
          </a:p>
        </p:txBody>
      </p:sp>
      <p:sp>
        <p:nvSpPr>
          <p:cNvPr id="61" name="Rectangle 60">
            <a:extLst>
              <a:ext uri="{FF2B5EF4-FFF2-40B4-BE49-F238E27FC236}">
                <a16:creationId xmlns:a16="http://schemas.microsoft.com/office/drawing/2014/main" id="{9AD741A7-5B10-4967-A3C2-941503BA62C3}"/>
              </a:ext>
            </a:extLst>
          </p:cNvPr>
          <p:cNvSpPr/>
          <p:nvPr/>
        </p:nvSpPr>
        <p:spPr>
          <a:xfrm>
            <a:off x="2336885" y="4353502"/>
            <a:ext cx="2010711" cy="12147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Orchestrate where</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your data lives</a:t>
            </a:r>
          </a:p>
          <a:p>
            <a:pPr marL="285695" indent="-285695" defTabSz="932384">
              <a:buFont typeface="Wingdings" panose="05000000000000000000" pitchFamily="2" charset="2"/>
              <a:buChar char="ü"/>
              <a:defRPr/>
            </a:pPr>
            <a:endParaRPr lang="en-US" sz="1428">
              <a:solidFill>
                <a:srgbClr val="0078D7"/>
              </a:solidFill>
              <a:latin typeface="Segoe UI" panose="020B0502040204020203" pitchFamily="34" charset="0"/>
              <a:cs typeface="Segoe UI" panose="020B0502040204020203" pitchFamily="34" charset="0"/>
            </a:endParaRPr>
          </a:p>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Lift SSIS packages</a:t>
            </a:r>
            <a:br>
              <a:rPr lang="en-US" sz="1428">
                <a:solidFill>
                  <a:srgbClr val="0078D7"/>
                </a:solidFill>
                <a:latin typeface="Segoe UI" panose="020B0502040204020203" pitchFamily="34" charset="0"/>
                <a:cs typeface="Segoe UI" panose="020B0502040204020203" pitchFamily="34" charset="0"/>
              </a:rPr>
            </a:br>
            <a:r>
              <a:rPr lang="en-US" sz="1428">
                <a:solidFill>
                  <a:srgbClr val="0078D7"/>
                </a:solidFill>
                <a:latin typeface="Segoe UI" panose="020B0502040204020203" pitchFamily="34" charset="0"/>
                <a:cs typeface="Segoe UI" panose="020B0502040204020203" pitchFamily="34" charset="0"/>
              </a:rPr>
              <a:t>to Azure</a:t>
            </a:r>
          </a:p>
        </p:txBody>
      </p:sp>
      <p:sp>
        <p:nvSpPr>
          <p:cNvPr id="62" name="Rectangle 61">
            <a:extLst>
              <a:ext uri="{FF2B5EF4-FFF2-40B4-BE49-F238E27FC236}">
                <a16:creationId xmlns:a16="http://schemas.microsoft.com/office/drawing/2014/main" id="{300B9C9B-0610-47B8-BEC8-5F2F14C61AB8}"/>
              </a:ext>
            </a:extLst>
          </p:cNvPr>
          <p:cNvSpPr/>
          <p:nvPr/>
        </p:nvSpPr>
        <p:spPr>
          <a:xfrm>
            <a:off x="6575965" y="4342015"/>
            <a:ext cx="2265854" cy="542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695" indent="-285695" defTabSz="932384">
              <a:buFont typeface="Wingdings" panose="05000000000000000000" pitchFamily="2" charset="2"/>
              <a:buChar char="ü"/>
              <a:defRPr/>
            </a:pPr>
            <a:r>
              <a:rPr lang="en-US" sz="1428">
                <a:solidFill>
                  <a:srgbClr val="0078D7"/>
                </a:solidFill>
                <a:latin typeface="Segoe UI" panose="020B0502040204020203" pitchFamily="34" charset="0"/>
                <a:cs typeface="Segoe UI" panose="020B0502040204020203" pitchFamily="34" charset="0"/>
              </a:rPr>
              <a:t>Certified compliant Data Movement</a:t>
            </a:r>
          </a:p>
        </p:txBody>
      </p:sp>
      <p:pic>
        <p:nvPicPr>
          <p:cNvPr id="63" name="Picture 62">
            <a:extLst>
              <a:ext uri="{FF2B5EF4-FFF2-40B4-BE49-F238E27FC236}">
                <a16:creationId xmlns:a16="http://schemas.microsoft.com/office/drawing/2014/main" id="{85C03E6C-C609-413A-9709-316BF5E88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87" y="1727582"/>
            <a:ext cx="1159154" cy="1327323"/>
          </a:xfrm>
          <a:prstGeom prst="rect">
            <a:avLst/>
          </a:prstGeom>
          <a:noFill/>
        </p:spPr>
      </p:pic>
      <p:pic>
        <p:nvPicPr>
          <p:cNvPr id="64" name="Picture 63">
            <a:extLst>
              <a:ext uri="{FF2B5EF4-FFF2-40B4-BE49-F238E27FC236}">
                <a16:creationId xmlns:a16="http://schemas.microsoft.com/office/drawing/2014/main" id="{97AED73A-D7AF-4527-BF25-DD9A523D1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974" y="1727582"/>
            <a:ext cx="1579574" cy="1519515"/>
          </a:xfrm>
          <a:prstGeom prst="rect">
            <a:avLst/>
          </a:prstGeom>
        </p:spPr>
      </p:pic>
      <p:pic>
        <p:nvPicPr>
          <p:cNvPr id="65" name="Picture 64">
            <a:extLst>
              <a:ext uri="{FF2B5EF4-FFF2-40B4-BE49-F238E27FC236}">
                <a16:creationId xmlns:a16="http://schemas.microsoft.com/office/drawing/2014/main" id="{003E38B3-60BD-49C2-B9B2-D2FD17516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9819" y="1727582"/>
            <a:ext cx="1530345" cy="1594842"/>
          </a:xfrm>
          <a:prstGeom prst="rect">
            <a:avLst/>
          </a:prstGeom>
        </p:spPr>
      </p:pic>
      <p:pic>
        <p:nvPicPr>
          <p:cNvPr id="66" name="Picture 65">
            <a:extLst>
              <a:ext uri="{FF2B5EF4-FFF2-40B4-BE49-F238E27FC236}">
                <a16:creationId xmlns:a16="http://schemas.microsoft.com/office/drawing/2014/main" id="{348CBE35-B467-4476-AEB2-0368AAF48F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3728" y="1727582"/>
            <a:ext cx="1567562" cy="1459455"/>
          </a:xfrm>
          <a:prstGeom prst="rect">
            <a:avLst/>
          </a:prstGeom>
        </p:spPr>
      </p:pic>
      <p:pic>
        <p:nvPicPr>
          <p:cNvPr id="67" name="Picture 66">
            <a:extLst>
              <a:ext uri="{FF2B5EF4-FFF2-40B4-BE49-F238E27FC236}">
                <a16:creationId xmlns:a16="http://schemas.microsoft.com/office/drawing/2014/main" id="{30CD0927-E784-405E-B206-1176D1909E7C}"/>
              </a:ext>
            </a:extLst>
          </p:cNvPr>
          <p:cNvPicPr>
            <a:picLocks noChangeAspect="1"/>
          </p:cNvPicPr>
          <p:nvPr/>
        </p:nvPicPr>
        <p:blipFill>
          <a:blip r:embed="rId6"/>
          <a:stretch>
            <a:fillRect/>
          </a:stretch>
        </p:blipFill>
        <p:spPr>
          <a:xfrm>
            <a:off x="6675696" y="1727582"/>
            <a:ext cx="6103279" cy="3377230"/>
          </a:xfrm>
          <a:prstGeom prst="rect">
            <a:avLst/>
          </a:prstGeom>
        </p:spPr>
      </p:pic>
    </p:spTree>
    <p:extLst>
      <p:ext uri="{BB962C8B-B14F-4D97-AF65-F5344CB8AC3E}">
        <p14:creationId xmlns:p14="http://schemas.microsoft.com/office/powerpoint/2010/main" val="27955444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8B5BBF-3302-4B3C-9FCD-907701EF5887}"/>
              </a:ext>
            </a:extLst>
          </p:cNvPr>
          <p:cNvSpPr txBox="1"/>
          <p:nvPr/>
        </p:nvSpPr>
        <p:spPr>
          <a:xfrm>
            <a:off x="86824" y="763181"/>
            <a:ext cx="2738168"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err="1">
                <a:ln>
                  <a:noFill/>
                </a:ln>
                <a:solidFill>
                  <a:srgbClr val="FFFFFF"/>
                </a:solidFill>
                <a:effectLst/>
                <a:uLnTx/>
                <a:uFillTx/>
                <a:latin typeface="Segoe UI Semibold"/>
                <a:ea typeface="+mn-ea"/>
                <a:cs typeface="Segoe UI" panose="020B0502040204020203" pitchFamily="34" charset="0"/>
              </a:rPr>
              <a:t>Serverless</a:t>
            </a:r>
            <a:endPar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6" name="TextBox 5">
            <a:extLst>
              <a:ext uri="{FF2B5EF4-FFF2-40B4-BE49-F238E27FC236}">
                <a16:creationId xmlns:a16="http://schemas.microsoft.com/office/drawing/2014/main" id="{1699F3EC-88FA-4303-BDFC-BF31B82E33FD}"/>
              </a:ext>
            </a:extLst>
          </p:cNvPr>
          <p:cNvSpPr txBox="1"/>
          <p:nvPr/>
        </p:nvSpPr>
        <p:spPr>
          <a:xfrm>
            <a:off x="3379459" y="2097424"/>
            <a:ext cx="2907357"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Containers</a:t>
            </a:r>
          </a:p>
        </p:txBody>
      </p:sp>
      <p:sp>
        <p:nvSpPr>
          <p:cNvPr id="7" name="TextBox 6">
            <a:extLst>
              <a:ext uri="{FF2B5EF4-FFF2-40B4-BE49-F238E27FC236}">
                <a16:creationId xmlns:a16="http://schemas.microsoft.com/office/drawing/2014/main" id="{230EB329-0E73-4791-8BA4-5F3D72B4FAFA}"/>
              </a:ext>
            </a:extLst>
          </p:cNvPr>
          <p:cNvSpPr txBox="1"/>
          <p:nvPr/>
        </p:nvSpPr>
        <p:spPr>
          <a:xfrm>
            <a:off x="6506485" y="759811"/>
            <a:ext cx="2108213" cy="741664"/>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Compute</a:t>
            </a:r>
          </a:p>
        </p:txBody>
      </p:sp>
      <p:sp>
        <p:nvSpPr>
          <p:cNvPr id="9" name="TextBox 8">
            <a:extLst>
              <a:ext uri="{FF2B5EF4-FFF2-40B4-BE49-F238E27FC236}">
                <a16:creationId xmlns:a16="http://schemas.microsoft.com/office/drawing/2014/main" id="{37DFAFAE-A994-4DB2-8E6C-0D2B95C4AC2B}"/>
              </a:ext>
            </a:extLst>
          </p:cNvPr>
          <p:cNvSpPr txBox="1"/>
          <p:nvPr/>
        </p:nvSpPr>
        <p:spPr>
          <a:xfrm>
            <a:off x="5331340" y="5607505"/>
            <a:ext cx="3896461" cy="741664"/>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Threat Intelligence</a:t>
            </a:r>
          </a:p>
        </p:txBody>
      </p:sp>
      <p:sp>
        <p:nvSpPr>
          <p:cNvPr id="10" name="TextBox 9">
            <a:extLst>
              <a:ext uri="{FF2B5EF4-FFF2-40B4-BE49-F238E27FC236}">
                <a16:creationId xmlns:a16="http://schemas.microsoft.com/office/drawing/2014/main" id="{7D382E73-D5EF-4BC9-BF89-355AA5A60A6F}"/>
              </a:ext>
            </a:extLst>
          </p:cNvPr>
          <p:cNvSpPr txBox="1"/>
          <p:nvPr/>
        </p:nvSpPr>
        <p:spPr>
          <a:xfrm>
            <a:off x="6614996" y="4784269"/>
            <a:ext cx="2126677"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Big data</a:t>
            </a:r>
          </a:p>
        </p:txBody>
      </p:sp>
      <p:sp>
        <p:nvSpPr>
          <p:cNvPr id="11" name="TextBox 10">
            <a:extLst>
              <a:ext uri="{FF2B5EF4-FFF2-40B4-BE49-F238E27FC236}">
                <a16:creationId xmlns:a16="http://schemas.microsoft.com/office/drawing/2014/main" id="{7110BE14-B030-4794-8E48-6FFF6030E555}"/>
              </a:ext>
            </a:extLst>
          </p:cNvPr>
          <p:cNvSpPr txBox="1"/>
          <p:nvPr/>
        </p:nvSpPr>
        <p:spPr>
          <a:xfrm>
            <a:off x="329901" y="2691865"/>
            <a:ext cx="2012881"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NoSQL</a:t>
            </a:r>
          </a:p>
        </p:txBody>
      </p:sp>
      <p:sp>
        <p:nvSpPr>
          <p:cNvPr id="12" name="TextBox 11">
            <a:extLst>
              <a:ext uri="{FF2B5EF4-FFF2-40B4-BE49-F238E27FC236}">
                <a16:creationId xmlns:a16="http://schemas.microsoft.com/office/drawing/2014/main" id="{AEC810A7-D555-4A16-BC4C-F5B1651450DD}"/>
              </a:ext>
            </a:extLst>
          </p:cNvPr>
          <p:cNvSpPr txBox="1"/>
          <p:nvPr/>
        </p:nvSpPr>
        <p:spPr>
          <a:xfrm>
            <a:off x="6241961" y="2469923"/>
            <a:ext cx="2218036"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DevOps</a:t>
            </a:r>
          </a:p>
        </p:txBody>
      </p:sp>
      <p:sp>
        <p:nvSpPr>
          <p:cNvPr id="13" name="TextBox 12">
            <a:extLst>
              <a:ext uri="{FF2B5EF4-FFF2-40B4-BE49-F238E27FC236}">
                <a16:creationId xmlns:a16="http://schemas.microsoft.com/office/drawing/2014/main" id="{18D57FF3-2C07-44EE-B1DE-83DC9EB7E721}"/>
              </a:ext>
            </a:extLst>
          </p:cNvPr>
          <p:cNvSpPr txBox="1"/>
          <p:nvPr/>
        </p:nvSpPr>
        <p:spPr>
          <a:xfrm>
            <a:off x="9890890" y="2249401"/>
            <a:ext cx="1298041"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GPU</a:t>
            </a:r>
          </a:p>
        </p:txBody>
      </p:sp>
      <p:sp>
        <p:nvSpPr>
          <p:cNvPr id="15" name="TextBox 14">
            <a:extLst>
              <a:ext uri="{FF2B5EF4-FFF2-40B4-BE49-F238E27FC236}">
                <a16:creationId xmlns:a16="http://schemas.microsoft.com/office/drawing/2014/main" id="{95985445-0190-4BD7-9580-A40390EEB4CA}"/>
              </a:ext>
            </a:extLst>
          </p:cNvPr>
          <p:cNvSpPr txBox="1"/>
          <p:nvPr/>
        </p:nvSpPr>
        <p:spPr>
          <a:xfrm>
            <a:off x="8611173" y="4384616"/>
            <a:ext cx="2394982" cy="741664"/>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Blockchain</a:t>
            </a:r>
          </a:p>
        </p:txBody>
      </p:sp>
      <p:sp>
        <p:nvSpPr>
          <p:cNvPr id="16" name="TextBox 15">
            <a:extLst>
              <a:ext uri="{FF2B5EF4-FFF2-40B4-BE49-F238E27FC236}">
                <a16:creationId xmlns:a16="http://schemas.microsoft.com/office/drawing/2014/main" id="{2BCB47E9-1FF0-4713-9A2B-A7E4EA82C67D}"/>
              </a:ext>
            </a:extLst>
          </p:cNvPr>
          <p:cNvSpPr txBox="1"/>
          <p:nvPr/>
        </p:nvSpPr>
        <p:spPr>
          <a:xfrm>
            <a:off x="3602602" y="867041"/>
            <a:ext cx="2709959" cy="741664"/>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Event driven</a:t>
            </a:r>
          </a:p>
        </p:txBody>
      </p:sp>
      <p:sp>
        <p:nvSpPr>
          <p:cNvPr id="17" name="TextBox 16">
            <a:extLst>
              <a:ext uri="{FF2B5EF4-FFF2-40B4-BE49-F238E27FC236}">
                <a16:creationId xmlns:a16="http://schemas.microsoft.com/office/drawing/2014/main" id="{49924815-8514-49DB-9CD0-AC940506ED77}"/>
              </a:ext>
            </a:extLst>
          </p:cNvPr>
          <p:cNvSpPr txBox="1"/>
          <p:nvPr/>
        </p:nvSpPr>
        <p:spPr>
          <a:xfrm>
            <a:off x="1307641" y="5213281"/>
            <a:ext cx="2817474" cy="741664"/>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Hybrid cloud</a:t>
            </a:r>
          </a:p>
        </p:txBody>
      </p:sp>
      <p:sp>
        <p:nvSpPr>
          <p:cNvPr id="18" name="TextBox 17">
            <a:extLst>
              <a:ext uri="{FF2B5EF4-FFF2-40B4-BE49-F238E27FC236}">
                <a16:creationId xmlns:a16="http://schemas.microsoft.com/office/drawing/2014/main" id="{C5901B7B-C9DF-44EB-B2B2-A5B2AD858BB3}"/>
              </a:ext>
            </a:extLst>
          </p:cNvPr>
          <p:cNvSpPr txBox="1"/>
          <p:nvPr/>
        </p:nvSpPr>
        <p:spPr>
          <a:xfrm>
            <a:off x="3702882" y="4410207"/>
            <a:ext cx="1265985" cy="967591"/>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800" b="0" i="0" u="none" strike="noStrike" kern="1200" cap="none" spc="0" normalizeH="0" baseline="0" noProof="0" dirty="0" err="1">
                <a:ln>
                  <a:noFill/>
                </a:ln>
                <a:solidFill>
                  <a:srgbClr val="FFFFFF"/>
                </a:solidFill>
                <a:effectLst/>
                <a:uLnTx/>
                <a:uFillTx/>
                <a:latin typeface="Segoe UI Semibold"/>
                <a:ea typeface="+mn-ea"/>
                <a:cs typeface="Segoe UI" panose="020B0502040204020203" pitchFamily="34" charset="0"/>
              </a:rPr>
              <a:t>IoT</a:t>
            </a:r>
            <a:endParaRPr kumimoji="0" lang="en-US" sz="4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19" name="TextBox 18">
            <a:extLst>
              <a:ext uri="{FF2B5EF4-FFF2-40B4-BE49-F238E27FC236}">
                <a16:creationId xmlns:a16="http://schemas.microsoft.com/office/drawing/2014/main" id="{39EE454A-5504-4D48-8E60-0D4526AEDA3F}"/>
              </a:ext>
            </a:extLst>
          </p:cNvPr>
          <p:cNvSpPr txBox="1"/>
          <p:nvPr/>
        </p:nvSpPr>
        <p:spPr>
          <a:xfrm>
            <a:off x="8341570" y="2104440"/>
            <a:ext cx="1304452" cy="741664"/>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Edge</a:t>
            </a:r>
          </a:p>
        </p:txBody>
      </p:sp>
      <p:sp>
        <p:nvSpPr>
          <p:cNvPr id="21" name="TextBox 20">
            <a:extLst>
              <a:ext uri="{FF2B5EF4-FFF2-40B4-BE49-F238E27FC236}">
                <a16:creationId xmlns:a16="http://schemas.microsoft.com/office/drawing/2014/main" id="{037DE78E-DC2E-4D7C-A37F-DC1980D6B69A}"/>
              </a:ext>
            </a:extLst>
          </p:cNvPr>
          <p:cNvSpPr txBox="1"/>
          <p:nvPr/>
        </p:nvSpPr>
        <p:spPr>
          <a:xfrm>
            <a:off x="9706749" y="5087493"/>
            <a:ext cx="1615392" cy="967591"/>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Bots</a:t>
            </a:r>
          </a:p>
        </p:txBody>
      </p:sp>
      <p:sp>
        <p:nvSpPr>
          <p:cNvPr id="22" name="TextBox 21">
            <a:extLst>
              <a:ext uri="{FF2B5EF4-FFF2-40B4-BE49-F238E27FC236}">
                <a16:creationId xmlns:a16="http://schemas.microsoft.com/office/drawing/2014/main" id="{F97D66CD-B096-45EC-BFF9-5A3751625636}"/>
              </a:ext>
            </a:extLst>
          </p:cNvPr>
          <p:cNvSpPr txBox="1"/>
          <p:nvPr/>
        </p:nvSpPr>
        <p:spPr>
          <a:xfrm>
            <a:off x="136048" y="4448376"/>
            <a:ext cx="3302473"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Data privacy</a:t>
            </a:r>
          </a:p>
        </p:txBody>
      </p:sp>
      <p:sp>
        <p:nvSpPr>
          <p:cNvPr id="23" name="TextBox 22">
            <a:extLst>
              <a:ext uri="{FF2B5EF4-FFF2-40B4-BE49-F238E27FC236}">
                <a16:creationId xmlns:a16="http://schemas.microsoft.com/office/drawing/2014/main" id="{CF9D4AF8-2531-4840-9915-70A43025C175}"/>
              </a:ext>
            </a:extLst>
          </p:cNvPr>
          <p:cNvSpPr txBox="1"/>
          <p:nvPr/>
        </p:nvSpPr>
        <p:spPr>
          <a:xfrm>
            <a:off x="380058" y="5893264"/>
            <a:ext cx="5248051"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Artificial Intelligence</a:t>
            </a:r>
          </a:p>
        </p:txBody>
      </p:sp>
      <p:sp>
        <p:nvSpPr>
          <p:cNvPr id="24" name="TextBox 23">
            <a:extLst>
              <a:ext uri="{FF2B5EF4-FFF2-40B4-BE49-F238E27FC236}">
                <a16:creationId xmlns:a16="http://schemas.microsoft.com/office/drawing/2014/main" id="{7E5F7269-C899-4410-90D1-B96955CBB093}"/>
              </a:ext>
            </a:extLst>
          </p:cNvPr>
          <p:cNvSpPr txBox="1"/>
          <p:nvPr/>
        </p:nvSpPr>
        <p:spPr>
          <a:xfrm>
            <a:off x="7892165" y="1345491"/>
            <a:ext cx="3565007"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Mixed Reality</a:t>
            </a:r>
          </a:p>
        </p:txBody>
      </p:sp>
      <p:sp>
        <p:nvSpPr>
          <p:cNvPr id="25" name="TextBox 24">
            <a:extLst>
              <a:ext uri="{FF2B5EF4-FFF2-40B4-BE49-F238E27FC236}">
                <a16:creationId xmlns:a16="http://schemas.microsoft.com/office/drawing/2014/main" id="{DACF39D2-8E0E-42D9-BB2E-6F69AE75D41C}"/>
              </a:ext>
            </a:extLst>
          </p:cNvPr>
          <p:cNvSpPr txBox="1"/>
          <p:nvPr/>
        </p:nvSpPr>
        <p:spPr>
          <a:xfrm>
            <a:off x="1084798" y="1431135"/>
            <a:ext cx="3323951" cy="68511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Machine Learning</a:t>
            </a:r>
          </a:p>
        </p:txBody>
      </p:sp>
      <p:sp>
        <p:nvSpPr>
          <p:cNvPr id="26" name="TextBox 25">
            <a:extLst>
              <a:ext uri="{FF2B5EF4-FFF2-40B4-BE49-F238E27FC236}">
                <a16:creationId xmlns:a16="http://schemas.microsoft.com/office/drawing/2014/main" id="{FCA9E141-B2A6-4DB6-8745-3A1D1DF00CE0}"/>
              </a:ext>
            </a:extLst>
          </p:cNvPr>
          <p:cNvSpPr txBox="1"/>
          <p:nvPr/>
        </p:nvSpPr>
        <p:spPr>
          <a:xfrm>
            <a:off x="8327947" y="3636145"/>
            <a:ext cx="3678420"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Log telemetry</a:t>
            </a:r>
          </a:p>
        </p:txBody>
      </p:sp>
      <p:sp>
        <p:nvSpPr>
          <p:cNvPr id="27" name="TextBox 26">
            <a:extLst>
              <a:ext uri="{FF2B5EF4-FFF2-40B4-BE49-F238E27FC236}">
                <a16:creationId xmlns:a16="http://schemas.microsoft.com/office/drawing/2014/main" id="{40EC7F0F-0ECC-45E2-A2C6-32E58838C162}"/>
              </a:ext>
            </a:extLst>
          </p:cNvPr>
          <p:cNvSpPr txBox="1"/>
          <p:nvPr/>
        </p:nvSpPr>
        <p:spPr>
          <a:xfrm>
            <a:off x="4876361" y="1456834"/>
            <a:ext cx="2871967"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Compliance</a:t>
            </a:r>
          </a:p>
        </p:txBody>
      </p:sp>
      <p:sp>
        <p:nvSpPr>
          <p:cNvPr id="28" name="TextBox 27">
            <a:extLst>
              <a:ext uri="{FF2B5EF4-FFF2-40B4-BE49-F238E27FC236}">
                <a16:creationId xmlns:a16="http://schemas.microsoft.com/office/drawing/2014/main" id="{D1EF9EF6-8060-4B9D-A868-D56AA301F765}"/>
              </a:ext>
            </a:extLst>
          </p:cNvPr>
          <p:cNvSpPr txBox="1"/>
          <p:nvPr/>
        </p:nvSpPr>
        <p:spPr>
          <a:xfrm>
            <a:off x="8639617" y="669732"/>
            <a:ext cx="3255928"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Orchestrators</a:t>
            </a:r>
          </a:p>
        </p:txBody>
      </p:sp>
      <p:sp>
        <p:nvSpPr>
          <p:cNvPr id="29" name="TextBox 28">
            <a:extLst>
              <a:ext uri="{FF2B5EF4-FFF2-40B4-BE49-F238E27FC236}">
                <a16:creationId xmlns:a16="http://schemas.microsoft.com/office/drawing/2014/main" id="{A9EE880C-B609-47EA-8795-8B4A68434A26}"/>
              </a:ext>
            </a:extLst>
          </p:cNvPr>
          <p:cNvSpPr txBox="1"/>
          <p:nvPr/>
        </p:nvSpPr>
        <p:spPr>
          <a:xfrm>
            <a:off x="1180735" y="52442"/>
            <a:ext cx="2779455"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Monitoring</a:t>
            </a:r>
          </a:p>
        </p:txBody>
      </p:sp>
      <p:sp>
        <p:nvSpPr>
          <p:cNvPr id="31" name="TextBox 30">
            <a:extLst>
              <a:ext uri="{FF2B5EF4-FFF2-40B4-BE49-F238E27FC236}">
                <a16:creationId xmlns:a16="http://schemas.microsoft.com/office/drawing/2014/main" id="{91C96EBB-60B6-4DE0-ACAA-65CF28B0812E}"/>
              </a:ext>
            </a:extLst>
          </p:cNvPr>
          <p:cNvSpPr txBox="1"/>
          <p:nvPr/>
        </p:nvSpPr>
        <p:spPr>
          <a:xfrm>
            <a:off x="2400245" y="2784289"/>
            <a:ext cx="3799526"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Bio-Wearables</a:t>
            </a:r>
          </a:p>
        </p:txBody>
      </p:sp>
      <p:sp>
        <p:nvSpPr>
          <p:cNvPr id="32" name="TextBox 31">
            <a:extLst>
              <a:ext uri="{FF2B5EF4-FFF2-40B4-BE49-F238E27FC236}">
                <a16:creationId xmlns:a16="http://schemas.microsoft.com/office/drawing/2014/main" id="{6408C1CD-1669-466B-B3B8-87501F01915F}"/>
              </a:ext>
            </a:extLst>
          </p:cNvPr>
          <p:cNvSpPr txBox="1"/>
          <p:nvPr/>
        </p:nvSpPr>
        <p:spPr>
          <a:xfrm>
            <a:off x="4609278" y="5002909"/>
            <a:ext cx="2120265"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Beacons</a:t>
            </a:r>
          </a:p>
        </p:txBody>
      </p:sp>
      <p:sp>
        <p:nvSpPr>
          <p:cNvPr id="33" name="TextBox 32">
            <a:extLst>
              <a:ext uri="{FF2B5EF4-FFF2-40B4-BE49-F238E27FC236}">
                <a16:creationId xmlns:a16="http://schemas.microsoft.com/office/drawing/2014/main" id="{F10E967D-908F-4A3E-9351-C5CD6DAEBBB1}"/>
              </a:ext>
            </a:extLst>
          </p:cNvPr>
          <p:cNvSpPr txBox="1"/>
          <p:nvPr/>
        </p:nvSpPr>
        <p:spPr>
          <a:xfrm>
            <a:off x="5151458" y="4176321"/>
            <a:ext cx="2888123"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Digital Twin</a:t>
            </a:r>
          </a:p>
        </p:txBody>
      </p:sp>
      <p:sp>
        <p:nvSpPr>
          <p:cNvPr id="34" name="TextBox 33">
            <a:extLst>
              <a:ext uri="{FF2B5EF4-FFF2-40B4-BE49-F238E27FC236}">
                <a16:creationId xmlns:a16="http://schemas.microsoft.com/office/drawing/2014/main" id="{8447E8F9-FADB-4C89-98EB-D92026E45B88}"/>
              </a:ext>
            </a:extLst>
          </p:cNvPr>
          <p:cNvSpPr txBox="1"/>
          <p:nvPr/>
        </p:nvSpPr>
        <p:spPr>
          <a:xfrm>
            <a:off x="8917089" y="5947566"/>
            <a:ext cx="2948900"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Ambient UX</a:t>
            </a:r>
          </a:p>
        </p:txBody>
      </p:sp>
      <p:sp>
        <p:nvSpPr>
          <p:cNvPr id="35" name="TextBox 34">
            <a:extLst>
              <a:ext uri="{FF2B5EF4-FFF2-40B4-BE49-F238E27FC236}">
                <a16:creationId xmlns:a16="http://schemas.microsoft.com/office/drawing/2014/main" id="{F05C11F0-119E-41FA-A871-0B5E5CD9EB7C}"/>
              </a:ext>
            </a:extLst>
          </p:cNvPr>
          <p:cNvSpPr txBox="1"/>
          <p:nvPr/>
        </p:nvSpPr>
        <p:spPr>
          <a:xfrm>
            <a:off x="117008" y="3660472"/>
            <a:ext cx="4828956"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Quantum computing</a:t>
            </a:r>
          </a:p>
        </p:txBody>
      </p:sp>
      <p:sp>
        <p:nvSpPr>
          <p:cNvPr id="36" name="TextBox 35">
            <a:extLst>
              <a:ext uri="{FF2B5EF4-FFF2-40B4-BE49-F238E27FC236}">
                <a16:creationId xmlns:a16="http://schemas.microsoft.com/office/drawing/2014/main" id="{5DE6763F-C523-488A-865E-9F356CADB2E9}"/>
              </a:ext>
            </a:extLst>
          </p:cNvPr>
          <p:cNvSpPr txBox="1"/>
          <p:nvPr/>
        </p:nvSpPr>
        <p:spPr>
          <a:xfrm>
            <a:off x="4835207" y="3414008"/>
            <a:ext cx="3598345" cy="85462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Microservices</a:t>
            </a:r>
          </a:p>
        </p:txBody>
      </p:sp>
      <p:sp>
        <p:nvSpPr>
          <p:cNvPr id="37" name="TextBox 36">
            <a:extLst>
              <a:ext uri="{FF2B5EF4-FFF2-40B4-BE49-F238E27FC236}">
                <a16:creationId xmlns:a16="http://schemas.microsoft.com/office/drawing/2014/main" id="{B65D0422-51B7-4880-8C9F-2DA9BE145115}"/>
              </a:ext>
            </a:extLst>
          </p:cNvPr>
          <p:cNvSpPr txBox="1"/>
          <p:nvPr/>
        </p:nvSpPr>
        <p:spPr>
          <a:xfrm>
            <a:off x="8743209" y="2921487"/>
            <a:ext cx="2137896"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Quorum</a:t>
            </a:r>
          </a:p>
        </p:txBody>
      </p:sp>
      <p:sp>
        <p:nvSpPr>
          <p:cNvPr id="38" name="TextBox 37">
            <a:extLst>
              <a:ext uri="{FF2B5EF4-FFF2-40B4-BE49-F238E27FC236}">
                <a16:creationId xmlns:a16="http://schemas.microsoft.com/office/drawing/2014/main" id="{D4C518F3-B4F8-44BF-80B5-B3A20F079B34}"/>
              </a:ext>
            </a:extLst>
          </p:cNvPr>
          <p:cNvSpPr txBox="1"/>
          <p:nvPr/>
        </p:nvSpPr>
        <p:spPr>
          <a:xfrm>
            <a:off x="1245482" y="1993123"/>
            <a:ext cx="1955180" cy="798145"/>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Haptics</a:t>
            </a:r>
          </a:p>
        </p:txBody>
      </p:sp>
      <p:sp>
        <p:nvSpPr>
          <p:cNvPr id="40" name="TextBox 39">
            <a:extLst>
              <a:ext uri="{FF2B5EF4-FFF2-40B4-BE49-F238E27FC236}">
                <a16:creationId xmlns:a16="http://schemas.microsoft.com/office/drawing/2014/main" id="{D75138C2-E41D-41E1-99D5-3112969973CF}"/>
              </a:ext>
            </a:extLst>
          </p:cNvPr>
          <p:cNvSpPr txBox="1"/>
          <p:nvPr/>
        </p:nvSpPr>
        <p:spPr>
          <a:xfrm>
            <a:off x="4225065" y="172654"/>
            <a:ext cx="5475388" cy="68511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Location-based Authentication</a:t>
            </a:r>
          </a:p>
        </p:txBody>
      </p:sp>
    </p:spTree>
    <p:extLst>
      <p:ext uri="{BB962C8B-B14F-4D97-AF65-F5344CB8AC3E}">
        <p14:creationId xmlns:p14="http://schemas.microsoft.com/office/powerpoint/2010/main" val="1692589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itle 1">
            <a:extLst>
              <a:ext uri="{FF2B5EF4-FFF2-40B4-BE49-F238E27FC236}">
                <a16:creationId xmlns:a16="http://schemas.microsoft.com/office/drawing/2014/main" id="{6BA29F95-54BF-4CD7-A694-96EC5CBA3326}"/>
              </a:ext>
            </a:extLst>
          </p:cNvPr>
          <p:cNvSpPr txBox="1">
            <a:spLocks/>
          </p:cNvSpPr>
          <p:nvPr/>
        </p:nvSpPr>
        <p:spPr>
          <a:xfrm>
            <a:off x="587375" y="1247135"/>
            <a:ext cx="110172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a:t>
            </a:r>
          </a:p>
        </p:txBody>
      </p:sp>
      <p:sp>
        <p:nvSpPr>
          <p:cNvPr id="27" name="Rectangle 26">
            <a:extLst>
              <a:ext uri="{FF2B5EF4-FFF2-40B4-BE49-F238E27FC236}">
                <a16:creationId xmlns:a16="http://schemas.microsoft.com/office/drawing/2014/main" id="{DB03C495-2D9C-4097-93A3-CF0D3C0B4100}"/>
              </a:ext>
            </a:extLst>
          </p:cNvPr>
          <p:cNvSpPr/>
          <p:nvPr/>
        </p:nvSpPr>
        <p:spPr bwMode="auto">
          <a:xfrm>
            <a:off x="8122833"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Machine learning</a:t>
            </a:r>
          </a:p>
        </p:txBody>
      </p:sp>
      <p:sp>
        <p:nvSpPr>
          <p:cNvPr id="112" name="Rectangle 111">
            <a:extLst>
              <a:ext uri="{FF2B5EF4-FFF2-40B4-BE49-F238E27FC236}">
                <a16:creationId xmlns:a16="http://schemas.microsoft.com/office/drawing/2014/main" id="{49202FD0-293B-4DCC-A416-8028B403A3AC}"/>
              </a:ext>
            </a:extLst>
          </p:cNvPr>
          <p:cNvSpPr/>
          <p:nvPr/>
        </p:nvSpPr>
        <p:spPr bwMode="auto">
          <a:xfrm>
            <a:off x="8205129" y="5040802"/>
            <a:ext cx="237744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AI Infrastructure</a:t>
            </a:r>
          </a:p>
        </p:txBody>
      </p:sp>
      <p:grpSp>
        <p:nvGrpSpPr>
          <p:cNvPr id="131" name="Group 130">
            <a:extLst>
              <a:ext uri="{FF2B5EF4-FFF2-40B4-BE49-F238E27FC236}">
                <a16:creationId xmlns:a16="http://schemas.microsoft.com/office/drawing/2014/main" id="{1818638A-75C5-41E9-B395-61AAADC49C75}"/>
              </a:ext>
            </a:extLst>
          </p:cNvPr>
          <p:cNvGrpSpPr>
            <a:grpSpLocks noChangeAspect="1"/>
          </p:cNvGrpSpPr>
          <p:nvPr/>
        </p:nvGrpSpPr>
        <p:grpSpPr>
          <a:xfrm>
            <a:off x="8667496" y="3018324"/>
            <a:ext cx="1463040" cy="1463040"/>
            <a:chOff x="4835154" y="4377083"/>
            <a:chExt cx="658368" cy="658368"/>
          </a:xfrm>
          <a:solidFill>
            <a:schemeClr val="accent6">
              <a:lumMod val="50000"/>
            </a:schemeClr>
          </a:solidFill>
        </p:grpSpPr>
        <p:sp>
          <p:nvSpPr>
            <p:cNvPr id="132" name="Oval 131">
              <a:extLst>
                <a:ext uri="{FF2B5EF4-FFF2-40B4-BE49-F238E27FC236}">
                  <a16:creationId xmlns:a16="http://schemas.microsoft.com/office/drawing/2014/main" id="{9E71BD5E-5015-470D-BDD0-E988863751AD}"/>
                </a:ext>
              </a:extLst>
            </p:cNvPr>
            <p:cNvSpPr>
              <a:spLocks noChangeAspect="1"/>
            </p:cNvSpPr>
            <p:nvPr/>
          </p:nvSpPr>
          <p:spPr bwMode="auto">
            <a:xfrm>
              <a:off x="4835154" y="4377083"/>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c</a:t>
              </a:r>
            </a:p>
          </p:txBody>
        </p:sp>
        <p:sp>
          <p:nvSpPr>
            <p:cNvPr id="133" name="Data &amp; AI" title="Icon of several circles connected to eachother by lines">
              <a:extLst>
                <a:ext uri="{FF2B5EF4-FFF2-40B4-BE49-F238E27FC236}">
                  <a16:creationId xmlns:a16="http://schemas.microsoft.com/office/drawing/2014/main" id="{50CF6D15-5931-4462-A77E-DA2F75D1CF47}"/>
                </a:ext>
              </a:extLst>
            </p:cNvPr>
            <p:cNvSpPr>
              <a:spLocks noChangeAspect="1" noEditPoints="1"/>
            </p:cNvSpPr>
            <p:nvPr/>
          </p:nvSpPr>
          <p:spPr bwMode="auto">
            <a:xfrm>
              <a:off x="4976497" y="4556068"/>
              <a:ext cx="375682" cy="30039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grpFill/>
            <a:ln w="19050" cap="sq">
              <a:solidFill>
                <a:schemeClr val="bg1"/>
              </a:solidFill>
              <a:prstDash val="solid"/>
              <a:miter/>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582A0C4B-22B7-4F17-86F6-2B409BDCB503}"/>
              </a:ext>
            </a:extLst>
          </p:cNvPr>
          <p:cNvSpPr/>
          <p:nvPr/>
        </p:nvSpPr>
        <p:spPr bwMode="auto">
          <a:xfrm>
            <a:off x="1536954"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solidFill>
                  <a:schemeClr val="accent6">
                    <a:lumMod val="50000"/>
                  </a:schemeClr>
                </a:solidFill>
                <a:effectLst/>
                <a:uLnTx/>
                <a:uFillTx/>
                <a:latin typeface="Segoe UI Semibold"/>
                <a:ea typeface="+mn-ea"/>
                <a:cs typeface="+mn-cs"/>
              </a:rPr>
              <a:t>AI apps &amp; agents</a:t>
            </a:r>
          </a:p>
        </p:txBody>
      </p:sp>
      <p:sp>
        <p:nvSpPr>
          <p:cNvPr id="110" name="Rectangle 109">
            <a:extLst>
              <a:ext uri="{FF2B5EF4-FFF2-40B4-BE49-F238E27FC236}">
                <a16:creationId xmlns:a16="http://schemas.microsoft.com/office/drawing/2014/main" id="{68734D5D-A140-4B52-8B05-E354E7E388AC}"/>
              </a:ext>
            </a:extLst>
          </p:cNvPr>
          <p:cNvSpPr/>
          <p:nvPr/>
        </p:nvSpPr>
        <p:spPr bwMode="auto">
          <a:xfrm>
            <a:off x="1619250" y="5040802"/>
            <a:ext cx="237744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accent6">
                    <a:lumMod val="50000"/>
                  </a:schemeClr>
                </a:solidFill>
                <a:effectLst/>
                <a:uLnTx/>
                <a:uFillTx/>
                <a:latin typeface="Segoe UI"/>
                <a:ea typeface="+mn-ea"/>
                <a:cs typeface="+mn-cs"/>
              </a:rPr>
              <a:t>Azure Cognitive Services</a:t>
            </a:r>
          </a:p>
        </p:txBody>
      </p:sp>
      <p:grpSp>
        <p:nvGrpSpPr>
          <p:cNvPr id="134" name="Group 133">
            <a:extLst>
              <a:ext uri="{FF2B5EF4-FFF2-40B4-BE49-F238E27FC236}">
                <a16:creationId xmlns:a16="http://schemas.microsoft.com/office/drawing/2014/main" id="{C5FD6F76-B4D0-4FF1-9327-59E57C079EC1}"/>
              </a:ext>
            </a:extLst>
          </p:cNvPr>
          <p:cNvGrpSpPr>
            <a:grpSpLocks noChangeAspect="1"/>
          </p:cNvGrpSpPr>
          <p:nvPr/>
        </p:nvGrpSpPr>
        <p:grpSpPr>
          <a:xfrm>
            <a:off x="2076450" y="3018324"/>
            <a:ext cx="1463040" cy="1463040"/>
            <a:chOff x="4835154" y="2639459"/>
            <a:chExt cx="658368" cy="658368"/>
          </a:xfrm>
          <a:solidFill>
            <a:schemeClr val="accent6">
              <a:lumMod val="50000"/>
            </a:schemeClr>
          </a:solidFill>
        </p:grpSpPr>
        <p:sp>
          <p:nvSpPr>
            <p:cNvPr id="135" name="Oval 134">
              <a:extLst>
                <a:ext uri="{FF2B5EF4-FFF2-40B4-BE49-F238E27FC236}">
                  <a16:creationId xmlns:a16="http://schemas.microsoft.com/office/drawing/2014/main" id="{D9D17DB1-63F6-43C8-B828-CA2AE04C979F}"/>
                </a:ext>
              </a:extLst>
            </p:cNvPr>
            <p:cNvSpPr>
              <a:spLocks noChangeAspect="1"/>
            </p:cNvSpPr>
            <p:nvPr/>
          </p:nvSpPr>
          <p:spPr bwMode="auto">
            <a:xfrm>
              <a:off x="4835154" y="2639459"/>
              <a:ext cx="658368" cy="658368"/>
            </a:xfrm>
            <a:prstGeom prst="ellipse">
              <a:avLst/>
            </a:prstGeom>
            <a:grp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a</a:t>
              </a:r>
            </a:p>
          </p:txBody>
        </p:sp>
        <p:pic>
          <p:nvPicPr>
            <p:cNvPr id="136" name="Graphic 135">
              <a:extLst>
                <a:ext uri="{FF2B5EF4-FFF2-40B4-BE49-F238E27FC236}">
                  <a16:creationId xmlns:a16="http://schemas.microsoft.com/office/drawing/2014/main" id="{A5EBE7BF-AF6B-42AA-8A7E-B467802D94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80388" y="2833102"/>
              <a:ext cx="367900" cy="271082"/>
            </a:xfrm>
            <a:prstGeom prst="rect">
              <a:avLst/>
            </a:prstGeom>
          </p:spPr>
        </p:pic>
      </p:grpSp>
      <p:sp>
        <p:nvSpPr>
          <p:cNvPr id="29" name="Rectangle 28">
            <a:extLst>
              <a:ext uri="{FF2B5EF4-FFF2-40B4-BE49-F238E27FC236}">
                <a16:creationId xmlns:a16="http://schemas.microsoft.com/office/drawing/2014/main" id="{12B81D32-9620-4055-B989-BF8000BB780F}"/>
              </a:ext>
            </a:extLst>
          </p:cNvPr>
          <p:cNvSpPr/>
          <p:nvPr/>
        </p:nvSpPr>
        <p:spPr bwMode="auto">
          <a:xfrm>
            <a:off x="4832477" y="4481364"/>
            <a:ext cx="2542032" cy="4985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2000" b="0" i="0" u="none" strike="noStrike" kern="0" cap="none" spc="0" normalizeH="0" baseline="0" noProof="0" dirty="0">
                <a:ln>
                  <a:noFill/>
                </a:ln>
                <a:gradFill>
                  <a:gsLst>
                    <a:gs pos="41204">
                      <a:srgbClr val="1A1A1A"/>
                    </a:gs>
                    <a:gs pos="59000">
                      <a:srgbClr val="1A1A1A"/>
                    </a:gs>
                  </a:gsLst>
                  <a:lin ang="5400000" scaled="1"/>
                </a:gradFill>
                <a:effectLst/>
                <a:uLnTx/>
                <a:uFillTx/>
                <a:latin typeface="Segoe UI Semibold"/>
                <a:ea typeface="+mn-ea"/>
                <a:cs typeface="+mn-cs"/>
              </a:rPr>
              <a:t>Knowledge mining</a:t>
            </a:r>
          </a:p>
        </p:txBody>
      </p:sp>
      <p:sp>
        <p:nvSpPr>
          <p:cNvPr id="111" name="Rectangle 110">
            <a:extLst>
              <a:ext uri="{FF2B5EF4-FFF2-40B4-BE49-F238E27FC236}">
                <a16:creationId xmlns:a16="http://schemas.microsoft.com/office/drawing/2014/main" id="{6E486242-A653-46D4-B52C-84A66F6CAFAA}"/>
              </a:ext>
            </a:extLst>
          </p:cNvPr>
          <p:cNvSpPr/>
          <p:nvPr/>
        </p:nvSpPr>
        <p:spPr bwMode="auto">
          <a:xfrm>
            <a:off x="4914773" y="5040802"/>
            <a:ext cx="237744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Azure Cognitive Search</a:t>
            </a:r>
          </a:p>
        </p:txBody>
      </p:sp>
      <p:grpSp>
        <p:nvGrpSpPr>
          <p:cNvPr id="137" name="Group 136">
            <a:extLst>
              <a:ext uri="{FF2B5EF4-FFF2-40B4-BE49-F238E27FC236}">
                <a16:creationId xmlns:a16="http://schemas.microsoft.com/office/drawing/2014/main" id="{2A983081-0B5D-4263-BB32-41E3108BEBA2}"/>
              </a:ext>
            </a:extLst>
          </p:cNvPr>
          <p:cNvGrpSpPr>
            <a:grpSpLocks noChangeAspect="1"/>
          </p:cNvGrpSpPr>
          <p:nvPr/>
        </p:nvGrpSpPr>
        <p:grpSpPr>
          <a:xfrm>
            <a:off x="5371973" y="3018324"/>
            <a:ext cx="1463040" cy="1463040"/>
            <a:chOff x="4835154" y="3508271"/>
            <a:chExt cx="658368" cy="658368"/>
          </a:xfrm>
        </p:grpSpPr>
        <p:sp>
          <p:nvSpPr>
            <p:cNvPr id="138" name="Oval 137">
              <a:extLst>
                <a:ext uri="{FF2B5EF4-FFF2-40B4-BE49-F238E27FC236}">
                  <a16:creationId xmlns:a16="http://schemas.microsoft.com/office/drawing/2014/main" id="{0DB32D44-8228-400E-83DB-259F39DF601D}"/>
                </a:ext>
              </a:extLst>
            </p:cNvPr>
            <p:cNvSpPr>
              <a:spLocks noChangeAspect="1"/>
            </p:cNvSpPr>
            <p:nvPr/>
          </p:nvSpPr>
          <p:spPr bwMode="auto">
            <a:xfrm>
              <a:off x="4835154" y="3508271"/>
              <a:ext cx="658368" cy="65836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noFill/>
                  <a:effectLst/>
                  <a:uLnTx/>
                  <a:uFillTx/>
                  <a:latin typeface="Segoe UI Semilight"/>
                  <a:ea typeface="+mn-ea"/>
                  <a:cs typeface="+mn-cs"/>
                </a:rPr>
                <a:t>b</a:t>
              </a:r>
            </a:p>
          </p:txBody>
        </p:sp>
        <p:pic>
          <p:nvPicPr>
            <p:cNvPr id="139" name="Graphic 138">
              <a:extLst>
                <a:ext uri="{FF2B5EF4-FFF2-40B4-BE49-F238E27FC236}">
                  <a16:creationId xmlns:a16="http://schemas.microsoft.com/office/drawing/2014/main" id="{A8F9F2D7-0F1C-43AF-87E1-3EB942BFDF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1156" y="3664273"/>
              <a:ext cx="346364" cy="346364"/>
            </a:xfrm>
            <a:prstGeom prst="rect">
              <a:avLst/>
            </a:prstGeom>
          </p:spPr>
        </p:pic>
      </p:grpSp>
    </p:spTree>
    <p:extLst>
      <p:ext uri="{BB962C8B-B14F-4D97-AF65-F5344CB8AC3E}">
        <p14:creationId xmlns:p14="http://schemas.microsoft.com/office/powerpoint/2010/main" val="803433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63" presetClass="path" presetSubtype="0" decel="100000" fill="hold" grpId="1" nodeType="withEffect">
                                  <p:stCondLst>
                                    <p:cond delay="0"/>
                                  </p:stCondLst>
                                  <p:childTnLst>
                                    <p:animMotion origin="layout" path="M 1.45833E-6 4.44444E-6 L -0.00052 0.07106 " pathEditMode="relative" rAng="0" ptsTypes="AA">
                                      <p:cBhvr>
                                        <p:cTn id="9" dur="500" spd="-100000" fill="hold"/>
                                        <p:tgtEl>
                                          <p:spTgt spid="109"/>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par>
                                <p:cTn id="13" presetID="63" presetClass="path" presetSubtype="0" decel="100000" fill="hold" nodeType="withEffect">
                                  <p:stCondLst>
                                    <p:cond delay="100"/>
                                  </p:stCondLst>
                                  <p:childTnLst>
                                    <p:animMotion origin="layout" path="M 1.45833E-6 4.44444E-6 L -0.00052 0.07106 " pathEditMode="relative" rAng="0" ptsTypes="AA">
                                      <p:cBhvr>
                                        <p:cTn id="14" dur="500" spd="-100000" fill="hold"/>
                                        <p:tgtEl>
                                          <p:spTgt spid="134"/>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63" presetClass="path" presetSubtype="0" decel="100000" fill="hold" grpId="1" nodeType="withEffect">
                                  <p:stCondLst>
                                    <p:cond delay="100"/>
                                  </p:stCondLst>
                                  <p:childTnLst>
                                    <p:animMotion origin="layout" path="M 1.45833E-6 4.44444E-6 L -0.00052 0.07106 " pathEditMode="relative" rAng="0" ptsTypes="AA">
                                      <p:cBhvr>
                                        <p:cTn id="19" dur="500" spd="-100000" fill="hold"/>
                                        <p:tgtEl>
                                          <p:spTgt spid="60"/>
                                        </p:tgtEl>
                                        <p:attrNameLst>
                                          <p:attrName>ppt_x</p:attrName>
                                          <p:attrName>ppt_y</p:attrName>
                                        </p:attrNameLst>
                                      </p:cBhvr>
                                      <p:rCtr x="-26" y="3542"/>
                                    </p:animMotion>
                                  </p:childTnLst>
                                </p:cTn>
                              </p:par>
                              <p:par>
                                <p:cTn id="20" presetID="10" presetClass="entr" presetSubtype="0" fill="hold" grpId="0" nodeType="withEffect">
                                  <p:stCondLst>
                                    <p:cond delay="1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63" presetClass="path" presetSubtype="0" decel="100000" fill="hold" grpId="1" nodeType="withEffect">
                                  <p:stCondLst>
                                    <p:cond delay="100"/>
                                  </p:stCondLst>
                                  <p:childTnLst>
                                    <p:animMotion origin="layout" path="M 1.45833E-6 4.44444E-6 L -0.00052 0.07106 " pathEditMode="relative" rAng="0" ptsTypes="AA">
                                      <p:cBhvr>
                                        <p:cTn id="24" dur="500" spd="-100000" fill="hold"/>
                                        <p:tgtEl>
                                          <p:spTgt spid="110"/>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3" presetClass="path" presetSubtype="0" decel="100000" fill="hold" nodeType="withEffect">
                                  <p:stCondLst>
                                    <p:cond delay="200"/>
                                  </p:stCondLst>
                                  <p:childTnLst>
                                    <p:animMotion origin="layout" path="M 1.45833E-6 4.44444E-6 L -0.00052 0.07106 " pathEditMode="relative" rAng="0" ptsTypes="AA">
                                      <p:cBhvr>
                                        <p:cTn id="29" dur="500" spd="-100000" fill="hold"/>
                                        <p:tgtEl>
                                          <p:spTgt spid="137"/>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63" presetClass="path" presetSubtype="0" decel="100000" fill="hold" grpId="1" nodeType="withEffect">
                                  <p:stCondLst>
                                    <p:cond delay="200"/>
                                  </p:stCondLst>
                                  <p:childTnLst>
                                    <p:animMotion origin="layout" path="M 1.45833E-6 4.44444E-6 L -0.00052 0.07106 " pathEditMode="relative" rAng="0" ptsTypes="AA">
                                      <p:cBhvr>
                                        <p:cTn id="34" dur="500" spd="-100000" fill="hold"/>
                                        <p:tgtEl>
                                          <p:spTgt spid="2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111"/>
                                        </p:tgtEl>
                                        <p:attrNameLst>
                                          <p:attrName>style.visibility</p:attrName>
                                        </p:attrNameLst>
                                      </p:cBhvr>
                                      <p:to>
                                        <p:strVal val="visible"/>
                                      </p:to>
                                    </p:set>
                                    <p:animEffect transition="in" filter="fade">
                                      <p:cBhvr>
                                        <p:cTn id="37" dur="500"/>
                                        <p:tgtEl>
                                          <p:spTgt spid="111"/>
                                        </p:tgtEl>
                                      </p:cBhvr>
                                    </p:animEffect>
                                  </p:childTnLst>
                                </p:cTn>
                              </p:par>
                              <p:par>
                                <p:cTn id="38" presetID="63" presetClass="path" presetSubtype="0" decel="100000" fill="hold" grpId="1" nodeType="withEffect">
                                  <p:stCondLst>
                                    <p:cond delay="200"/>
                                  </p:stCondLst>
                                  <p:childTnLst>
                                    <p:animMotion origin="layout" path="M 1.45833E-6 4.44444E-6 L -0.00052 0.07106 " pathEditMode="relative" rAng="0" ptsTypes="AA">
                                      <p:cBhvr>
                                        <p:cTn id="39" dur="500" spd="-100000" fill="hold"/>
                                        <p:tgtEl>
                                          <p:spTgt spid="111"/>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63" presetClass="path" presetSubtype="0" decel="100000" fill="hold" nodeType="withEffect">
                                  <p:stCondLst>
                                    <p:cond delay="300"/>
                                  </p:stCondLst>
                                  <p:childTnLst>
                                    <p:animMotion origin="layout" path="M 1.45833E-6 4.44444E-6 L -0.00052 0.07106 " pathEditMode="relative" rAng="0" ptsTypes="AA">
                                      <p:cBhvr>
                                        <p:cTn id="44" dur="500" spd="-100000" fill="hold"/>
                                        <p:tgtEl>
                                          <p:spTgt spid="131"/>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63" presetClass="path" presetSubtype="0" decel="100000" fill="hold" grpId="1" nodeType="withEffect">
                                  <p:stCondLst>
                                    <p:cond delay="300"/>
                                  </p:stCondLst>
                                  <p:childTnLst>
                                    <p:animMotion origin="layout" path="M 1.45833E-6 4.44444E-6 L -0.00052 0.07106 " pathEditMode="relative" rAng="0" ptsTypes="AA">
                                      <p:cBhvr>
                                        <p:cTn id="49" dur="500" spd="-100000" fill="hold"/>
                                        <p:tgtEl>
                                          <p:spTgt spid="27"/>
                                        </p:tgtEl>
                                        <p:attrNameLst>
                                          <p:attrName>ppt_x</p:attrName>
                                          <p:attrName>ppt_y</p:attrName>
                                        </p:attrNameLst>
                                      </p:cBhvr>
                                      <p:rCtr x="-26" y="3542"/>
                                    </p:animMotion>
                                  </p:childTnLst>
                                </p:cTn>
                              </p:par>
                              <p:par>
                                <p:cTn id="50" presetID="10" presetClass="entr" presetSubtype="0" fill="hold" grpId="0" nodeType="withEffect">
                                  <p:stCondLst>
                                    <p:cond delay="3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63" presetClass="path" presetSubtype="0" decel="100000" fill="hold" grpId="1" nodeType="withEffect">
                                  <p:stCondLst>
                                    <p:cond delay="300"/>
                                  </p:stCondLst>
                                  <p:childTnLst>
                                    <p:animMotion origin="layout" path="M 1.45833E-6 4.44444E-6 L -0.00052 0.07106 " pathEditMode="relative" rAng="0" ptsTypes="AA">
                                      <p:cBhvr>
                                        <p:cTn id="5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27" grpId="0"/>
      <p:bldP spid="27" grpId="1"/>
      <p:bldP spid="112" grpId="0"/>
      <p:bldP spid="112" grpId="1"/>
      <p:bldP spid="60" grpId="0"/>
      <p:bldP spid="60" grpId="1"/>
      <p:bldP spid="110" grpId="0"/>
      <p:bldP spid="110" grpId="1"/>
      <p:bldP spid="29" grpId="0"/>
      <p:bldP spid="29" grpId="1"/>
      <p:bldP spid="111" grpId="0"/>
      <p:bldP spid="111"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6B1DC6-6B22-4330-9558-02272B0E481F}"/>
              </a:ext>
            </a:extLst>
          </p:cNvPr>
          <p:cNvSpPr txBox="1"/>
          <p:nvPr/>
        </p:nvSpPr>
        <p:spPr>
          <a:xfrm>
            <a:off x="585216" y="5099355"/>
            <a:ext cx="6046399" cy="153888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Live website: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https://jfkfiles2.azurewebsites.net/</a:t>
            </a:r>
          </a:p>
          <a:p>
            <a:endParaRPr lang="en-US" sz="2000" dirty="0">
              <a:gradFill>
                <a:gsLst>
                  <a:gs pos="2917">
                    <a:schemeClr val="tx1"/>
                  </a:gs>
                  <a:gs pos="30000">
                    <a:schemeClr val="tx1"/>
                  </a:gs>
                </a:gsLst>
                <a:lin ang="5400000" scaled="0"/>
              </a:gradFill>
            </a:endParaRPr>
          </a:p>
          <a:p>
            <a:r>
              <a:rPr lang="en-US" sz="2000" dirty="0">
                <a:gradFill>
                  <a:gsLst>
                    <a:gs pos="2917">
                      <a:schemeClr val="tx1"/>
                    </a:gs>
                    <a:gs pos="30000">
                      <a:schemeClr val="tx1"/>
                    </a:gs>
                  </a:gsLst>
                  <a:lin ang="5400000" scaled="0"/>
                </a:gradFill>
              </a:rPr>
              <a:t>Solution code and description: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https://www.ailab.microsoft.com/experiments/jfk-files</a:t>
            </a:r>
          </a:p>
        </p:txBody>
      </p:sp>
      <p:sp>
        <p:nvSpPr>
          <p:cNvPr id="6" name="Title 1">
            <a:extLst>
              <a:ext uri="{FF2B5EF4-FFF2-40B4-BE49-F238E27FC236}">
                <a16:creationId xmlns:a16="http://schemas.microsoft.com/office/drawing/2014/main" id="{2A13A569-87A5-4A80-AF5B-9CE16E703E2B}"/>
              </a:ext>
            </a:extLst>
          </p:cNvPr>
          <p:cNvSpPr txBox="1">
            <a:spLocks/>
          </p:cNvSpPr>
          <p:nvPr/>
        </p:nvSpPr>
        <p:spPr>
          <a:xfrm>
            <a:off x="585216" y="1537429"/>
            <a:ext cx="9144000" cy="199439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dirty="0">
                <a:solidFill>
                  <a:schemeClr val="accent6">
                    <a:lumMod val="50000"/>
                  </a:schemeClr>
                </a:solidFill>
              </a:rPr>
              <a:t>Quick Look:</a:t>
            </a:r>
            <a:r>
              <a:rPr lang="en-US" dirty="0">
                <a:solidFill>
                  <a:schemeClr val="accent6">
                    <a:lumMod val="50000"/>
                  </a:schemeClr>
                </a:solidFill>
              </a:rPr>
              <a:t> </a:t>
            </a:r>
            <a:br>
              <a:rPr lang="en-US" dirty="0"/>
            </a:br>
            <a:r>
              <a:rPr lang="en-US" dirty="0"/>
              <a:t>The JFK Files</a:t>
            </a:r>
          </a:p>
          <a:p>
            <a:endParaRPr lang="en-US" dirty="0"/>
          </a:p>
          <a:p>
            <a:r>
              <a:rPr lang="en-US" sz="1800" dirty="0"/>
              <a:t>Enrich Data with Cognitive Services</a:t>
            </a:r>
          </a:p>
          <a:p>
            <a:endParaRPr lang="en-US" sz="1800" dirty="0"/>
          </a:p>
        </p:txBody>
      </p:sp>
      <p:pic>
        <p:nvPicPr>
          <p:cNvPr id="5" name="Picture 4">
            <a:extLst>
              <a:ext uri="{FF2B5EF4-FFF2-40B4-BE49-F238E27FC236}">
                <a16:creationId xmlns:a16="http://schemas.microsoft.com/office/drawing/2014/main" id="{9A12C962-50FD-418C-8B81-5B2EF727A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432" y="1326183"/>
            <a:ext cx="6930845" cy="4253806"/>
          </a:xfrm>
          <a:prstGeom prst="rect">
            <a:avLst/>
          </a:prstGeom>
        </p:spPr>
      </p:pic>
    </p:spTree>
    <p:extLst>
      <p:ext uri="{BB962C8B-B14F-4D97-AF65-F5344CB8AC3E}">
        <p14:creationId xmlns:p14="http://schemas.microsoft.com/office/powerpoint/2010/main" val="280093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2344C9CF-5E2A-4511-9AAA-556997AD0A4E}"/>
              </a:ext>
            </a:extLst>
          </p:cNvPr>
          <p:cNvSpPr txBox="1">
            <a:spLocks/>
          </p:cNvSpPr>
          <p:nvPr/>
        </p:nvSpPr>
        <p:spPr>
          <a:xfrm>
            <a:off x="156895" y="1459468"/>
            <a:ext cx="11878211" cy="4323263"/>
          </a:xfrm>
          <a:prstGeom prst="rect">
            <a:avLst/>
          </a:prstGeom>
        </p:spPr>
        <p:txBody>
          <a:bodyPr>
            <a:no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137" dirty="0">
                <a:solidFill>
                  <a:schemeClr val="tx2"/>
                </a:solidFill>
              </a:rPr>
              <a:t>Microsoft believes that AI technology should embody the following principles:</a:t>
            </a:r>
          </a:p>
          <a:p>
            <a:pPr marL="0" indent="0">
              <a:buNone/>
            </a:pPr>
            <a:endParaRPr lang="en-US" sz="980" dirty="0">
              <a:solidFill>
                <a:schemeClr val="tx2"/>
              </a:solidFill>
            </a:endParaRPr>
          </a:p>
          <a:p>
            <a:pPr marL="672290" lvl="1" indent="-448193">
              <a:buFont typeface="Arial" panose="020B0604020202020204" pitchFamily="34" charset="0"/>
              <a:buChar char="•"/>
            </a:pPr>
            <a:r>
              <a:rPr lang="en-US" sz="2745" dirty="0">
                <a:solidFill>
                  <a:schemeClr val="accent3"/>
                </a:solidFill>
              </a:rPr>
              <a:t>Fair - AI must maximize efficiencies without destroying dignity and guard against bias</a:t>
            </a:r>
          </a:p>
          <a:p>
            <a:pPr marL="672290" lvl="1" indent="-448193">
              <a:buFont typeface="Arial" panose="020B0604020202020204" pitchFamily="34" charset="0"/>
              <a:buChar char="•"/>
            </a:pPr>
            <a:r>
              <a:rPr lang="en-US" sz="2745" dirty="0">
                <a:solidFill>
                  <a:schemeClr val="accent3"/>
                </a:solidFill>
              </a:rPr>
              <a:t>Accountable - AI must have algorithmic accountability</a:t>
            </a:r>
          </a:p>
          <a:p>
            <a:pPr marL="672290" lvl="1" indent="-448193">
              <a:buFont typeface="Arial" panose="020B0604020202020204" pitchFamily="34" charset="0"/>
              <a:buChar char="•"/>
            </a:pPr>
            <a:r>
              <a:rPr lang="en-US" sz="2745" dirty="0">
                <a:solidFill>
                  <a:schemeClr val="accent3"/>
                </a:solidFill>
              </a:rPr>
              <a:t>Transparent - AI must be transparent</a:t>
            </a:r>
          </a:p>
          <a:p>
            <a:pPr marL="672290" lvl="1" indent="-448193">
              <a:buFont typeface="Arial" panose="020B0604020202020204" pitchFamily="34" charset="0"/>
              <a:buChar char="•"/>
            </a:pPr>
            <a:r>
              <a:rPr lang="en-US" sz="2745" dirty="0">
                <a:solidFill>
                  <a:schemeClr val="accent3"/>
                </a:solidFill>
              </a:rPr>
              <a:t>Ethical - AI must assist humanity and be designed for intelligent privacy</a:t>
            </a:r>
          </a:p>
        </p:txBody>
      </p:sp>
      <p:sp>
        <p:nvSpPr>
          <p:cNvPr id="5" name="Title 3">
            <a:extLst>
              <a:ext uri="{FF2B5EF4-FFF2-40B4-BE49-F238E27FC236}">
                <a16:creationId xmlns:a16="http://schemas.microsoft.com/office/drawing/2014/main" id="{B3C9D334-8421-45C4-9B2B-8D96D0B1F633}"/>
              </a:ext>
            </a:extLst>
          </p:cNvPr>
          <p:cNvSpPr txBox="1">
            <a:spLocks/>
          </p:cNvSpPr>
          <p:nvPr/>
        </p:nvSpPr>
        <p:spPr>
          <a:xfrm>
            <a:off x="243841" y="195533"/>
            <a:ext cx="11716512" cy="737193"/>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5294" dirty="0">
                <a:solidFill>
                  <a:schemeClr val="tx1"/>
                </a:solidFill>
                <a:latin typeface="+mn-lt"/>
              </a:rPr>
              <a:t>Start AI with Ethics</a:t>
            </a:r>
          </a:p>
        </p:txBody>
      </p:sp>
      <p:sp>
        <p:nvSpPr>
          <p:cNvPr id="6" name="Rectangle 5">
            <a:extLst>
              <a:ext uri="{FF2B5EF4-FFF2-40B4-BE49-F238E27FC236}">
                <a16:creationId xmlns:a16="http://schemas.microsoft.com/office/drawing/2014/main" id="{B9C38FE0-5F0E-4EA4-AEF2-99D2B9F96CB2}"/>
              </a:ext>
            </a:extLst>
          </p:cNvPr>
          <p:cNvSpPr/>
          <p:nvPr/>
        </p:nvSpPr>
        <p:spPr>
          <a:xfrm>
            <a:off x="156895" y="5850265"/>
            <a:ext cx="10792295" cy="663797"/>
          </a:xfrm>
          <a:prstGeom prst="rect">
            <a:avLst/>
          </a:prstGeom>
        </p:spPr>
        <p:txBody>
          <a:bodyPr vert="horz" wrap="square" lIns="0" tIns="0" rIns="0" bIns="0" rtlCol="0" anchor="t">
            <a:spAutoFit/>
          </a:bodyPr>
          <a:lstStyle/>
          <a:p>
            <a:pPr algn="ctr" defTabSz="932563">
              <a:spcBef>
                <a:spcPct val="0"/>
              </a:spcBef>
            </a:pPr>
            <a:r>
              <a:rPr lang="en-US" sz="4313" dirty="0"/>
              <a:t>https://</a:t>
            </a:r>
            <a:r>
              <a:rPr lang="en-US" sz="4313" dirty="0" err="1"/>
              <a:t>tinyurl.com</a:t>
            </a:r>
            <a:r>
              <a:rPr lang="en-US" sz="4313" dirty="0"/>
              <a:t>/</a:t>
            </a:r>
            <a:r>
              <a:rPr lang="en-US" sz="4313" dirty="0" err="1"/>
              <a:t>learnai-AIEthics</a:t>
            </a:r>
            <a:endParaRPr lang="en-US" sz="4313" spc="-50" dirty="0">
              <a:ln w="3175">
                <a:noFill/>
              </a:ln>
              <a:solidFill>
                <a:schemeClr val="accent2"/>
              </a:solidFill>
              <a:cs typeface="Segoe UI" pitchFamily="34" charset="0"/>
            </a:endParaRPr>
          </a:p>
        </p:txBody>
      </p:sp>
    </p:spTree>
    <p:extLst>
      <p:ext uri="{BB962C8B-B14F-4D97-AF65-F5344CB8AC3E}">
        <p14:creationId xmlns:p14="http://schemas.microsoft.com/office/powerpoint/2010/main" val="355895234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a:xfrm>
            <a:off x="584200" y="1093828"/>
            <a:ext cx="9144000" cy="553998"/>
          </a:xfrm>
        </p:spPr>
        <p:txBody>
          <a:bodyPr/>
          <a:lstStyle/>
          <a:p>
            <a:r>
              <a:rPr lang="en-US" dirty="0"/>
              <a:t>Additional Resources</a:t>
            </a:r>
          </a:p>
        </p:txBody>
      </p:sp>
      <p:sp>
        <p:nvSpPr>
          <p:cNvPr id="6" name="Text Placeholder 5">
            <a:extLst>
              <a:ext uri="{FF2B5EF4-FFF2-40B4-BE49-F238E27FC236}">
                <a16:creationId xmlns:a16="http://schemas.microsoft.com/office/drawing/2014/main" id="{3B578B8E-4D1B-4AFB-A06C-5121BC080DAC}"/>
              </a:ext>
            </a:extLst>
          </p:cNvPr>
          <p:cNvSpPr>
            <a:spLocks noGrp="1"/>
          </p:cNvSpPr>
          <p:nvPr>
            <p:ph type="body" sz="quarter" idx="12"/>
          </p:nvPr>
        </p:nvSpPr>
        <p:spPr>
          <a:xfrm>
            <a:off x="584200" y="1579245"/>
            <a:ext cx="11607800" cy="4308872"/>
          </a:xfrm>
        </p:spPr>
        <p:txBody>
          <a:bodyPr/>
          <a:lstStyle/>
          <a:p>
            <a:r>
              <a:rPr lang="en-US" dirty="0"/>
              <a:t>https://aischool.microsoft.com/en-us/home</a:t>
            </a:r>
          </a:p>
          <a:p>
            <a:r>
              <a:rPr lang="en-US" dirty="0"/>
              <a:t>https://azure.github.io/LearnAI-Bootcamp/</a:t>
            </a:r>
          </a:p>
          <a:p>
            <a:r>
              <a:rPr lang="en-US" dirty="0"/>
              <a:t>https://docs.microsoft.com/en-us/azure/architecture/</a:t>
            </a:r>
          </a:p>
          <a:p>
            <a:r>
              <a:rPr lang="en-US" dirty="0"/>
              <a:t>https://www.microsoft.com/en-us/TrustCenter/CloudServices/Azure</a:t>
            </a:r>
          </a:p>
          <a:p>
            <a:r>
              <a:rPr lang="en-US" dirty="0"/>
              <a:t>https://azure.microsoft.com/en-us/blog/running-cognitive-services-on-iot-edge/</a:t>
            </a:r>
          </a:p>
          <a:p>
            <a:r>
              <a:rPr lang="en-US" dirty="0"/>
              <a:t>https://gallery.azure.ai/Tutorial/Energy-Demand-Forecast-Template-with-SQL-Server-R-Services-1</a:t>
            </a:r>
          </a:p>
          <a:p>
            <a:endParaRPr lang="en-US" dirty="0"/>
          </a:p>
          <a:p>
            <a:r>
              <a:rPr lang="en-US" dirty="0"/>
              <a:t>Custom Vision: 	https://vi.microsoft.com/</a:t>
            </a:r>
          </a:p>
          <a:p>
            <a:r>
              <a:rPr lang="en-US" dirty="0"/>
              <a:t>Auto ML with Databricks notebook example: https://github.com/parasharshah/automl-handson</a:t>
            </a:r>
          </a:p>
          <a:p>
            <a:r>
              <a:rPr lang="en-US" dirty="0"/>
              <a:t>Machine Learning Studio: https://studio.azureml.net/</a:t>
            </a:r>
          </a:p>
          <a:p>
            <a:endParaRPr lang="en-US" dirty="0"/>
          </a:p>
          <a:p>
            <a:r>
              <a:rPr lang="en-US" dirty="0"/>
              <a:t>UPS Story (Bot)</a:t>
            </a:r>
          </a:p>
          <a:p>
            <a:r>
              <a:rPr lang="en-US" dirty="0"/>
              <a:t>https://customers.microsoft.com/en-us/story/ups</a:t>
            </a:r>
          </a:p>
          <a:p>
            <a:endParaRPr lang="en-US" dirty="0"/>
          </a:p>
        </p:txBody>
      </p:sp>
    </p:spTree>
    <p:extLst>
      <p:ext uri="{BB962C8B-B14F-4D97-AF65-F5344CB8AC3E}">
        <p14:creationId xmlns:p14="http://schemas.microsoft.com/office/powerpoint/2010/main" val="11958046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5942-16B4-45BF-9CB5-341514A058B6}"/>
              </a:ext>
            </a:extLst>
          </p:cNvPr>
          <p:cNvSpPr>
            <a:spLocks noGrp="1"/>
          </p:cNvSpPr>
          <p:nvPr>
            <p:ph type="title"/>
          </p:nvPr>
        </p:nvSpPr>
        <p:spPr/>
        <p:txBody>
          <a:bodyPr/>
          <a:lstStyle/>
          <a:p>
            <a:r>
              <a:rPr lang="en-US" dirty="0"/>
              <a:t>Contacts</a:t>
            </a:r>
          </a:p>
        </p:txBody>
      </p:sp>
      <p:sp>
        <p:nvSpPr>
          <p:cNvPr id="6" name="Text Placeholder 5">
            <a:extLst>
              <a:ext uri="{FF2B5EF4-FFF2-40B4-BE49-F238E27FC236}">
                <a16:creationId xmlns:a16="http://schemas.microsoft.com/office/drawing/2014/main" id="{3B578B8E-4D1B-4AFB-A06C-5121BC080DAC}"/>
              </a:ext>
            </a:extLst>
          </p:cNvPr>
          <p:cNvSpPr>
            <a:spLocks noGrp="1"/>
          </p:cNvSpPr>
          <p:nvPr>
            <p:ph type="body" sz="quarter" idx="12"/>
          </p:nvPr>
        </p:nvSpPr>
        <p:spPr>
          <a:xfrm>
            <a:off x="584200" y="3962400"/>
            <a:ext cx="9144000" cy="2769989"/>
          </a:xfrm>
        </p:spPr>
        <p:txBody>
          <a:bodyPr/>
          <a:lstStyle/>
          <a:p>
            <a:r>
              <a:rPr lang="en-US" dirty="0"/>
              <a:t>Andres Urrutia  |  andres.urrutia@microsoft.com</a:t>
            </a:r>
          </a:p>
          <a:p>
            <a:r>
              <a:rPr lang="en-US" dirty="0"/>
              <a:t>Cloud Solutions Architect</a:t>
            </a:r>
          </a:p>
          <a:p>
            <a:r>
              <a:rPr lang="en-US" dirty="0"/>
              <a:t>Applications and Infrastructure</a:t>
            </a:r>
          </a:p>
          <a:p>
            <a:endParaRPr lang="en-US" dirty="0"/>
          </a:p>
          <a:p>
            <a:r>
              <a:rPr lang="en-US" dirty="0"/>
              <a:t>Rodrigo Medeiros  |  rodrigo.Medeiros@microsoft.com</a:t>
            </a:r>
          </a:p>
          <a:p>
            <a:r>
              <a:rPr lang="en-US" dirty="0"/>
              <a:t>Cloud Solutions Architect</a:t>
            </a:r>
          </a:p>
          <a:p>
            <a:r>
              <a:rPr lang="en-US" dirty="0"/>
              <a:t>Data and AI</a:t>
            </a:r>
          </a:p>
          <a:p>
            <a:endParaRPr lang="en-US" dirty="0"/>
          </a:p>
          <a:p>
            <a:endParaRPr lang="en-US" dirty="0"/>
          </a:p>
        </p:txBody>
      </p:sp>
    </p:spTree>
    <p:extLst>
      <p:ext uri="{BB962C8B-B14F-4D97-AF65-F5344CB8AC3E}">
        <p14:creationId xmlns:p14="http://schemas.microsoft.com/office/powerpoint/2010/main" val="164842018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Rectangle 339">
            <a:extLst>
              <a:ext uri="{FF2B5EF4-FFF2-40B4-BE49-F238E27FC236}">
                <a16:creationId xmlns:a16="http://schemas.microsoft.com/office/drawing/2014/main" id="{3C9242F4-180B-7F44-AD7E-5DC4453099DE}"/>
              </a:ext>
            </a:extLst>
          </p:cNvPr>
          <p:cNvSpPr/>
          <p:nvPr/>
        </p:nvSpPr>
        <p:spPr bwMode="auto">
          <a:xfrm>
            <a:off x="2093436"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349" name="Rectangle 348">
            <a:extLst>
              <a:ext uri="{FF2B5EF4-FFF2-40B4-BE49-F238E27FC236}">
                <a16:creationId xmlns:a16="http://schemas.microsoft.com/office/drawing/2014/main" id="{7E541378-D280-FF40-9767-F9D4AB59097E}"/>
              </a:ext>
            </a:extLst>
          </p:cNvPr>
          <p:cNvSpPr/>
          <p:nvPr/>
        </p:nvSpPr>
        <p:spPr bwMode="auto">
          <a:xfrm>
            <a:off x="4212523"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350" name="Rectangle 349">
            <a:extLst>
              <a:ext uri="{FF2B5EF4-FFF2-40B4-BE49-F238E27FC236}">
                <a16:creationId xmlns:a16="http://schemas.microsoft.com/office/drawing/2014/main" id="{402BE62E-3FC1-5F4B-A369-D060BCBE4412}"/>
              </a:ext>
            </a:extLst>
          </p:cNvPr>
          <p:cNvSpPr/>
          <p:nvPr/>
        </p:nvSpPr>
        <p:spPr bwMode="auto">
          <a:xfrm>
            <a:off x="6331610"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351" name="Rectangle 350">
            <a:extLst>
              <a:ext uri="{FF2B5EF4-FFF2-40B4-BE49-F238E27FC236}">
                <a16:creationId xmlns:a16="http://schemas.microsoft.com/office/drawing/2014/main" id="{2B7B0EB9-5FD4-7C43-8564-69377726F057}"/>
              </a:ext>
            </a:extLst>
          </p:cNvPr>
          <p:cNvSpPr/>
          <p:nvPr/>
        </p:nvSpPr>
        <p:spPr bwMode="auto">
          <a:xfrm>
            <a:off x="8450697" y="1318724"/>
            <a:ext cx="3474720"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idx="4294967295"/>
          </p:nvPr>
        </p:nvSpPr>
        <p:spPr>
          <a:xfrm>
            <a:off x="536575" y="336550"/>
            <a:ext cx="11655425" cy="619125"/>
          </a:xfrm>
        </p:spPr>
        <p:txBody>
          <a:bodyPr/>
          <a:lstStyle/>
          <a:p>
            <a:pPr algn="l"/>
            <a:r>
              <a:rPr lang="en-US" sz="3600" b="1" cap="none" spc="0">
                <a:solidFill>
                  <a:srgbClr val="000000"/>
                </a:solidFill>
                <a:latin typeface="Segoe UI Semibold" panose="020B0502040204020203" pitchFamily="34" charset="0"/>
                <a:cs typeface="Segoe UI Semibold" panose="020B0502040204020203" pitchFamily="34" charset="0"/>
              </a:rPr>
              <a:t>Advanced analytics on big </a:t>
            </a:r>
            <a:r>
              <a:rPr lang="en-US"/>
              <a:t>d</a:t>
            </a:r>
            <a:r>
              <a:rPr lang="en-US" sz="3600" b="1" cap="none" spc="0">
                <a:solidFill>
                  <a:srgbClr val="000000"/>
                </a:solidFill>
                <a:latin typeface="Segoe UI Semibold" panose="020B0502040204020203" pitchFamily="34" charset="0"/>
                <a:cs typeface="Segoe UI Semibold" panose="020B0502040204020203" pitchFamily="34" charset="0"/>
              </a:rPr>
              <a:t>ata</a:t>
            </a:r>
            <a:endParaRPr lang="en-US" sz="3600" b="1" cap="none" spc="0" dirty="0">
              <a:solidFill>
                <a:srgbClr val="000000"/>
              </a:solidFill>
              <a:latin typeface="Segoe UI Semibold" panose="020B0502040204020203" pitchFamily="34" charset="0"/>
              <a:cs typeface="Segoe UI Semibold" panose="020B0502040204020203" pitchFamily="34" charset="0"/>
            </a:endParaRPr>
          </a:p>
        </p:txBody>
      </p:sp>
      <p:grpSp>
        <p:nvGrpSpPr>
          <p:cNvPr id="129" name="Group 128">
            <a:extLst>
              <a:ext uri="{FF2B5EF4-FFF2-40B4-BE49-F238E27FC236}">
                <a16:creationId xmlns:a16="http://schemas.microsoft.com/office/drawing/2014/main" id="{66DF57CA-2D3F-4A35-9B62-B02EDB473D32}"/>
              </a:ext>
            </a:extLst>
          </p:cNvPr>
          <p:cNvGrpSpPr/>
          <p:nvPr/>
        </p:nvGrpSpPr>
        <p:grpSpPr>
          <a:xfrm>
            <a:off x="9945014" y="2462197"/>
            <a:ext cx="486086" cy="418970"/>
            <a:chOff x="8376458" y="5925518"/>
            <a:chExt cx="1045926" cy="901512"/>
          </a:xfrm>
        </p:grpSpPr>
        <p:sp>
          <p:nvSpPr>
            <p:cNvPr id="130" name="Star: 4 Points 8">
              <a:extLst>
                <a:ext uri="{FF2B5EF4-FFF2-40B4-BE49-F238E27FC236}">
                  <a16:creationId xmlns:a16="http://schemas.microsoft.com/office/drawing/2014/main" id="{975CA868-A118-49CE-8430-8B384E98BC1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Star: 4 Points 8">
              <a:extLst>
                <a:ext uri="{FF2B5EF4-FFF2-40B4-BE49-F238E27FC236}">
                  <a16:creationId xmlns:a16="http://schemas.microsoft.com/office/drawing/2014/main" id="{EC12EAE5-FEA2-4C7E-A897-3C60DB001ACC}"/>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Oval 131">
              <a:extLst>
                <a:ext uri="{FF2B5EF4-FFF2-40B4-BE49-F238E27FC236}">
                  <a16:creationId xmlns:a16="http://schemas.microsoft.com/office/drawing/2014/main" id="{13ED3FEB-954C-4F34-BD07-8CD4CE11B5EC}"/>
                </a:ext>
              </a:extLst>
            </p:cNvPr>
            <p:cNvSpPr/>
            <p:nvPr/>
          </p:nvSpPr>
          <p:spPr bwMode="auto">
            <a:xfrm>
              <a:off x="8567675" y="6095745"/>
              <a:ext cx="647663" cy="647662"/>
            </a:xfrm>
            <a:prstGeom prst="ellipse">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Oval 9">
              <a:extLst>
                <a:ext uri="{FF2B5EF4-FFF2-40B4-BE49-F238E27FC236}">
                  <a16:creationId xmlns:a16="http://schemas.microsoft.com/office/drawing/2014/main" id="{5A369167-2ABD-4E73-9BD9-CCD943418C1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2" name="Rectangle 191">
            <a:extLst>
              <a:ext uri="{FF2B5EF4-FFF2-40B4-BE49-F238E27FC236}">
                <a16:creationId xmlns:a16="http://schemas.microsoft.com/office/drawing/2014/main" id="{449A4AAA-8E20-4C6C-A390-6D3E85291499}"/>
              </a:ext>
            </a:extLst>
          </p:cNvPr>
          <p:cNvSpPr/>
          <p:nvPr/>
        </p:nvSpPr>
        <p:spPr>
          <a:xfrm>
            <a:off x="9609431" y="2918940"/>
            <a:ext cx="1403113"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Cosmos DB</a:t>
            </a:r>
          </a:p>
        </p:txBody>
      </p:sp>
      <p:cxnSp>
        <p:nvCxnSpPr>
          <p:cNvPr id="11" name="Straight Connector 10">
            <a:extLst>
              <a:ext uri="{FF2B5EF4-FFF2-40B4-BE49-F238E27FC236}">
                <a16:creationId xmlns:a16="http://schemas.microsoft.com/office/drawing/2014/main" id="{E74046D5-B6B9-4576-BFB5-28FC27E4879A}"/>
              </a:ext>
            </a:extLst>
          </p:cNvPr>
          <p:cNvCxnSpPr>
            <a:cxnSpLocks/>
          </p:cNvCxnSpPr>
          <p:nvPr/>
        </p:nvCxnSpPr>
        <p:spPr>
          <a:xfrm>
            <a:off x="7864501" y="2864980"/>
            <a:ext cx="1809586" cy="0"/>
          </a:xfrm>
          <a:prstGeom prst="line">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C63093A8-6707-4C71-928B-0D2BB9FD37C5}"/>
              </a:ext>
            </a:extLst>
          </p:cNvPr>
          <p:cNvSpPr/>
          <p:nvPr/>
        </p:nvSpPr>
        <p:spPr>
          <a:xfrm>
            <a:off x="10692961" y="2909059"/>
            <a:ext cx="1082518"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Apps</a:t>
            </a:r>
          </a:p>
        </p:txBody>
      </p:sp>
      <p:cxnSp>
        <p:nvCxnSpPr>
          <p:cNvPr id="137" name="Straight Arrow Connector 136">
            <a:extLst>
              <a:ext uri="{FF2B5EF4-FFF2-40B4-BE49-F238E27FC236}">
                <a16:creationId xmlns:a16="http://schemas.microsoft.com/office/drawing/2014/main" id="{240B2B63-8482-4CB6-BDFC-4E7F3A46FA0E}"/>
              </a:ext>
            </a:extLst>
          </p:cNvPr>
          <p:cNvCxnSpPr>
            <a:cxnSpLocks/>
          </p:cNvCxnSpPr>
          <p:nvPr/>
        </p:nvCxnSpPr>
        <p:spPr>
          <a:xfrm>
            <a:off x="10584908" y="2863518"/>
            <a:ext cx="247960"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59" name="Rectangle 258">
            <a:extLst>
              <a:ext uri="{FF2B5EF4-FFF2-40B4-BE49-F238E27FC236}">
                <a16:creationId xmlns:a16="http://schemas.microsoft.com/office/drawing/2014/main" id="{AAE0BD43-6D28-014B-B97E-2F38FF373AA2}"/>
              </a:ext>
            </a:extLst>
          </p:cNvPr>
          <p:cNvSpPr/>
          <p:nvPr/>
        </p:nvSpPr>
        <p:spPr>
          <a:xfrm>
            <a:off x="4588408" y="4501001"/>
            <a:ext cx="13131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Blob Storage</a:t>
            </a:r>
          </a:p>
        </p:txBody>
      </p:sp>
      <p:sp>
        <p:nvSpPr>
          <p:cNvPr id="260" name="TextBox 259">
            <a:extLst>
              <a:ext uri="{FF2B5EF4-FFF2-40B4-BE49-F238E27FC236}">
                <a16:creationId xmlns:a16="http://schemas.microsoft.com/office/drawing/2014/main" id="{23B15837-4C61-A844-8BA7-3FC2957C8C36}"/>
              </a:ext>
            </a:extLst>
          </p:cNvPr>
          <p:cNvSpPr txBox="1"/>
          <p:nvPr/>
        </p:nvSpPr>
        <p:spPr>
          <a:xfrm>
            <a:off x="345532" y="2281008"/>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Logs (unstructured)</a:t>
            </a:r>
          </a:p>
        </p:txBody>
      </p:sp>
      <p:sp>
        <p:nvSpPr>
          <p:cNvPr id="261" name="Rectangle 260">
            <a:extLst>
              <a:ext uri="{FF2B5EF4-FFF2-40B4-BE49-F238E27FC236}">
                <a16:creationId xmlns:a16="http://schemas.microsoft.com/office/drawing/2014/main" id="{AC8D601B-78F1-7045-9B01-F438C27BCC16}"/>
              </a:ext>
            </a:extLst>
          </p:cNvPr>
          <p:cNvSpPr/>
          <p:nvPr/>
        </p:nvSpPr>
        <p:spPr>
          <a:xfrm>
            <a:off x="2460504" y="4501001"/>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Data Factory </a:t>
            </a:r>
          </a:p>
        </p:txBody>
      </p:sp>
      <p:grpSp>
        <p:nvGrpSpPr>
          <p:cNvPr id="262" name="Group 261">
            <a:extLst>
              <a:ext uri="{FF2B5EF4-FFF2-40B4-BE49-F238E27FC236}">
                <a16:creationId xmlns:a16="http://schemas.microsoft.com/office/drawing/2014/main" id="{C1164C15-EAFF-A546-8E48-10E8DAFA1F19}"/>
              </a:ext>
            </a:extLst>
          </p:cNvPr>
          <p:cNvGrpSpPr/>
          <p:nvPr/>
        </p:nvGrpSpPr>
        <p:grpSpPr>
          <a:xfrm>
            <a:off x="2875970" y="4020173"/>
            <a:ext cx="423284" cy="416651"/>
            <a:chOff x="5279190" y="5401430"/>
            <a:chExt cx="1101836" cy="1106637"/>
          </a:xfrm>
        </p:grpSpPr>
        <p:sp>
          <p:nvSpPr>
            <p:cNvPr id="263" name="Freeform: Shape 818">
              <a:extLst>
                <a:ext uri="{FF2B5EF4-FFF2-40B4-BE49-F238E27FC236}">
                  <a16:creationId xmlns:a16="http://schemas.microsoft.com/office/drawing/2014/main" id="{32EDAA7A-3F9D-8745-878B-ED8B93FD27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solidFill>
              <a:srgbClr val="0078D7"/>
            </a:solid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4" name="Freeform: Shape 815">
              <a:extLst>
                <a:ext uri="{FF2B5EF4-FFF2-40B4-BE49-F238E27FC236}">
                  <a16:creationId xmlns:a16="http://schemas.microsoft.com/office/drawing/2014/main" id="{5A5B9919-6F64-C14E-A74B-78CAC8FFE4C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5" name="Freeform: Shape 816">
              <a:extLst>
                <a:ext uri="{FF2B5EF4-FFF2-40B4-BE49-F238E27FC236}">
                  <a16:creationId xmlns:a16="http://schemas.microsoft.com/office/drawing/2014/main" id="{B902C897-0ED8-584F-B0C6-E26329D8C71A}"/>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6" name="Freeform: Shape 817">
              <a:extLst>
                <a:ext uri="{FF2B5EF4-FFF2-40B4-BE49-F238E27FC236}">
                  <a16:creationId xmlns:a16="http://schemas.microsoft.com/office/drawing/2014/main" id="{6DB9A5DD-98E7-944B-B543-6379F9E43347}"/>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67" name="Freeform: Shape 819">
              <a:extLst>
                <a:ext uri="{FF2B5EF4-FFF2-40B4-BE49-F238E27FC236}">
                  <a16:creationId xmlns:a16="http://schemas.microsoft.com/office/drawing/2014/main" id="{C652212F-2338-C343-A2F0-CAF995E130ED}"/>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EBEBEB"/>
            </a:solid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68" name="Straight Arrow Connector 267">
            <a:extLst>
              <a:ext uri="{FF2B5EF4-FFF2-40B4-BE49-F238E27FC236}">
                <a16:creationId xmlns:a16="http://schemas.microsoft.com/office/drawing/2014/main" id="{4A82867A-C7CE-AA44-9748-CEF53F03589A}"/>
              </a:ext>
            </a:extLst>
          </p:cNvPr>
          <p:cNvCxnSpPr>
            <a:cxnSpLocks/>
          </p:cNvCxnSpPr>
          <p:nvPr/>
        </p:nvCxnSpPr>
        <p:spPr>
          <a:xfrm>
            <a:off x="1852206" y="4237723"/>
            <a:ext cx="802185"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69" name="Right Bracket 268">
            <a:extLst>
              <a:ext uri="{FF2B5EF4-FFF2-40B4-BE49-F238E27FC236}">
                <a16:creationId xmlns:a16="http://schemas.microsoft.com/office/drawing/2014/main" id="{04D83E69-5C88-474D-8944-B4FE03396B64}"/>
              </a:ext>
            </a:extLst>
          </p:cNvPr>
          <p:cNvSpPr/>
          <p:nvPr/>
        </p:nvSpPr>
        <p:spPr>
          <a:xfrm>
            <a:off x="1760895" y="1759727"/>
            <a:ext cx="91311" cy="4258525"/>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F3912B4-FD78-624E-BCC3-3C0F4A13DE03}"/>
              </a:ext>
            </a:extLst>
          </p:cNvPr>
          <p:cNvSpPr/>
          <p:nvPr/>
        </p:nvSpPr>
        <p:spPr>
          <a:xfrm>
            <a:off x="6648266" y="2880557"/>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Databricks</a:t>
            </a:r>
          </a:p>
        </p:txBody>
      </p:sp>
      <p:cxnSp>
        <p:nvCxnSpPr>
          <p:cNvPr id="271" name="Straight Arrow Connector 270">
            <a:extLst>
              <a:ext uri="{FF2B5EF4-FFF2-40B4-BE49-F238E27FC236}">
                <a16:creationId xmlns:a16="http://schemas.microsoft.com/office/drawing/2014/main" id="{E9821A08-BD1C-AF42-83F3-037D5150C64C}"/>
              </a:ext>
            </a:extLst>
          </p:cNvPr>
          <p:cNvCxnSpPr>
            <a:cxnSpLocks/>
          </p:cNvCxnSpPr>
          <p:nvPr/>
        </p:nvCxnSpPr>
        <p:spPr>
          <a:xfrm>
            <a:off x="9068317" y="2863518"/>
            <a:ext cx="0" cy="1002577"/>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FEE58D5E-4CCF-FD44-9FDF-2A9063F5AF9E}"/>
              </a:ext>
            </a:extLst>
          </p:cNvPr>
          <p:cNvSpPr txBox="1"/>
          <p:nvPr/>
        </p:nvSpPr>
        <p:spPr>
          <a:xfrm>
            <a:off x="289876" y="3370659"/>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Media (unstructured)</a:t>
            </a:r>
          </a:p>
        </p:txBody>
      </p:sp>
      <p:sp>
        <p:nvSpPr>
          <p:cNvPr id="274" name="TextBox 273">
            <a:extLst>
              <a:ext uri="{FF2B5EF4-FFF2-40B4-BE49-F238E27FC236}">
                <a16:creationId xmlns:a16="http://schemas.microsoft.com/office/drawing/2014/main" id="{E8107AEC-7A8A-6242-969E-76B0A2D8A511}"/>
              </a:ext>
            </a:extLst>
          </p:cNvPr>
          <p:cNvSpPr txBox="1"/>
          <p:nvPr/>
        </p:nvSpPr>
        <p:spPr>
          <a:xfrm>
            <a:off x="345532" y="446031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Files (unstructured)</a:t>
            </a:r>
          </a:p>
        </p:txBody>
      </p:sp>
      <p:cxnSp>
        <p:nvCxnSpPr>
          <p:cNvPr id="275" name="Straight Arrow Connector 274">
            <a:extLst>
              <a:ext uri="{FF2B5EF4-FFF2-40B4-BE49-F238E27FC236}">
                <a16:creationId xmlns:a16="http://schemas.microsoft.com/office/drawing/2014/main" id="{D25DB3C3-8133-3940-A1DF-FEB0891B9FB6}"/>
              </a:ext>
            </a:extLst>
          </p:cNvPr>
          <p:cNvCxnSpPr>
            <a:cxnSpLocks/>
          </p:cNvCxnSpPr>
          <p:nvPr/>
        </p:nvCxnSpPr>
        <p:spPr>
          <a:xfrm>
            <a:off x="3625283" y="4237723"/>
            <a:ext cx="1174479"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7" name="Rectangle 276">
            <a:extLst>
              <a:ext uri="{FF2B5EF4-FFF2-40B4-BE49-F238E27FC236}">
                <a16:creationId xmlns:a16="http://schemas.microsoft.com/office/drawing/2014/main" id="{86437965-16F2-AD42-A680-0AA4B6A785A2}"/>
              </a:ext>
            </a:extLst>
          </p:cNvPr>
          <p:cNvSpPr/>
          <p:nvPr/>
        </p:nvSpPr>
        <p:spPr>
          <a:xfrm>
            <a:off x="7010545" y="3983347"/>
            <a:ext cx="70404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p>
        </p:txBody>
      </p:sp>
      <p:cxnSp>
        <p:nvCxnSpPr>
          <p:cNvPr id="278" name="Connector: Elbow 185">
            <a:extLst>
              <a:ext uri="{FF2B5EF4-FFF2-40B4-BE49-F238E27FC236}">
                <a16:creationId xmlns:a16="http://schemas.microsoft.com/office/drawing/2014/main" id="{6589ED53-4C79-FF44-ADA2-4F49BA110095}"/>
              </a:ext>
            </a:extLst>
          </p:cNvPr>
          <p:cNvCxnSpPr>
            <a:cxnSpLocks/>
          </p:cNvCxnSpPr>
          <p:nvPr/>
        </p:nvCxnSpPr>
        <p:spPr>
          <a:xfrm rot="5400000" flipH="1" flipV="1">
            <a:off x="5996193" y="3367911"/>
            <a:ext cx="1364588" cy="358727"/>
          </a:xfrm>
          <a:prstGeom prst="bentConnector3">
            <a:avLst>
              <a:gd name="adj1" fmla="val 99974"/>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D5B7CF55-BB51-384B-A855-ECFF6E915202}"/>
              </a:ext>
            </a:extLst>
          </p:cNvPr>
          <p:cNvSpPr txBox="1"/>
          <p:nvPr/>
        </p:nvSpPr>
        <p:spPr>
          <a:xfrm>
            <a:off x="263649" y="5560356"/>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(structured)</a:t>
            </a:r>
          </a:p>
        </p:txBody>
      </p:sp>
      <p:cxnSp>
        <p:nvCxnSpPr>
          <p:cNvPr id="280" name="Straight Arrow Connector 279">
            <a:extLst>
              <a:ext uri="{FF2B5EF4-FFF2-40B4-BE49-F238E27FC236}">
                <a16:creationId xmlns:a16="http://schemas.microsoft.com/office/drawing/2014/main" id="{24B0B0D6-2AE2-2A4B-A71D-814524982EAE}"/>
              </a:ext>
            </a:extLst>
          </p:cNvPr>
          <p:cNvCxnSpPr>
            <a:cxnSpLocks/>
          </p:cNvCxnSpPr>
          <p:nvPr/>
        </p:nvCxnSpPr>
        <p:spPr>
          <a:xfrm>
            <a:off x="9483034" y="4237723"/>
            <a:ext cx="409375"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81" name="Rectangle 280">
            <a:extLst>
              <a:ext uri="{FF2B5EF4-FFF2-40B4-BE49-F238E27FC236}">
                <a16:creationId xmlns:a16="http://schemas.microsoft.com/office/drawing/2014/main" id="{B88C7034-3F84-1140-AA18-D61379D72BCD}"/>
              </a:ext>
            </a:extLst>
          </p:cNvPr>
          <p:cNvSpPr/>
          <p:nvPr/>
        </p:nvSpPr>
        <p:spPr>
          <a:xfrm>
            <a:off x="8505550" y="4501001"/>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SQL Data Warehouse</a:t>
            </a:r>
          </a:p>
        </p:txBody>
      </p:sp>
      <p:sp>
        <p:nvSpPr>
          <p:cNvPr id="282" name="Rectangle 281">
            <a:extLst>
              <a:ext uri="{FF2B5EF4-FFF2-40B4-BE49-F238E27FC236}">
                <a16:creationId xmlns:a16="http://schemas.microsoft.com/office/drawing/2014/main" id="{37955D23-CBAE-474F-B008-8898AC917E44}"/>
              </a:ext>
            </a:extLst>
          </p:cNvPr>
          <p:cNvSpPr/>
          <p:nvPr/>
        </p:nvSpPr>
        <p:spPr>
          <a:xfrm>
            <a:off x="9760595" y="4501001"/>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Analysis Services</a:t>
            </a:r>
          </a:p>
        </p:txBody>
      </p:sp>
      <p:sp>
        <p:nvSpPr>
          <p:cNvPr id="283" name="Rectangle 282">
            <a:extLst>
              <a:ext uri="{FF2B5EF4-FFF2-40B4-BE49-F238E27FC236}">
                <a16:creationId xmlns:a16="http://schemas.microsoft.com/office/drawing/2014/main" id="{799A6898-1E95-CA48-9CB4-BFFFBF3E20D3}"/>
              </a:ext>
            </a:extLst>
          </p:cNvPr>
          <p:cNvSpPr/>
          <p:nvPr/>
        </p:nvSpPr>
        <p:spPr>
          <a:xfrm>
            <a:off x="10832868" y="4501001"/>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Power BI</a:t>
            </a:r>
          </a:p>
        </p:txBody>
      </p:sp>
      <p:cxnSp>
        <p:nvCxnSpPr>
          <p:cNvPr id="284" name="Straight Arrow Connector 283">
            <a:extLst>
              <a:ext uri="{FF2B5EF4-FFF2-40B4-BE49-F238E27FC236}">
                <a16:creationId xmlns:a16="http://schemas.microsoft.com/office/drawing/2014/main" id="{E8ED4EF9-BDCF-7248-9665-89529EBB9C12}"/>
              </a:ext>
            </a:extLst>
          </p:cNvPr>
          <p:cNvCxnSpPr>
            <a:cxnSpLocks/>
          </p:cNvCxnSpPr>
          <p:nvPr/>
        </p:nvCxnSpPr>
        <p:spPr>
          <a:xfrm>
            <a:off x="10666345" y="4237723"/>
            <a:ext cx="306674"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85" name="Group 284">
            <a:extLst>
              <a:ext uri="{FF2B5EF4-FFF2-40B4-BE49-F238E27FC236}">
                <a16:creationId xmlns:a16="http://schemas.microsoft.com/office/drawing/2014/main" id="{450F8279-08FF-8745-A821-5E501CA54A1E}"/>
              </a:ext>
            </a:extLst>
          </p:cNvPr>
          <p:cNvGrpSpPr/>
          <p:nvPr/>
        </p:nvGrpSpPr>
        <p:grpSpPr>
          <a:xfrm>
            <a:off x="11123153" y="4095879"/>
            <a:ext cx="398140" cy="303090"/>
            <a:chOff x="2502877" y="2643553"/>
            <a:chExt cx="3651737" cy="2779942"/>
          </a:xfrm>
        </p:grpSpPr>
        <p:cxnSp>
          <p:nvCxnSpPr>
            <p:cNvPr id="286" name="Straight Connector 285">
              <a:extLst>
                <a:ext uri="{FF2B5EF4-FFF2-40B4-BE49-F238E27FC236}">
                  <a16:creationId xmlns:a16="http://schemas.microsoft.com/office/drawing/2014/main" id="{A679C80B-A7DD-C44F-85BB-DD1C18408AE4}"/>
                </a:ext>
              </a:extLst>
            </p:cNvPr>
            <p:cNvCxnSpPr>
              <a:cxnSpLocks/>
            </p:cNvCxnSpPr>
            <p:nvPr/>
          </p:nvCxnSpPr>
          <p:spPr>
            <a:xfrm>
              <a:off x="3303655" y="4505747"/>
              <a:ext cx="0" cy="917748"/>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2AB6B9A6-364A-D74F-9C31-BE2DF68457B0}"/>
                </a:ext>
              </a:extLst>
            </p:cNvPr>
            <p:cNvCxnSpPr>
              <a:cxnSpLocks/>
            </p:cNvCxnSpPr>
            <p:nvPr/>
          </p:nvCxnSpPr>
          <p:spPr>
            <a:xfrm>
              <a:off x="3983069" y="3734649"/>
              <a:ext cx="0" cy="1688846"/>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5C73750C-3A47-8E4C-8D89-4B4A84C84839}"/>
                </a:ext>
              </a:extLst>
            </p:cNvPr>
            <p:cNvCxnSpPr>
              <a:cxnSpLocks/>
            </p:cNvCxnSpPr>
            <p:nvPr/>
          </p:nvCxnSpPr>
          <p:spPr>
            <a:xfrm>
              <a:off x="4662482" y="4051603"/>
              <a:ext cx="0" cy="1371892"/>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3C90E6D-8DA4-7049-8875-65D5CBD424E8}"/>
                </a:ext>
              </a:extLst>
            </p:cNvPr>
            <p:cNvCxnSpPr>
              <a:cxnSpLocks/>
            </p:cNvCxnSpPr>
            <p:nvPr/>
          </p:nvCxnSpPr>
          <p:spPr>
            <a:xfrm>
              <a:off x="5330632" y="3185667"/>
              <a:ext cx="0" cy="2237828"/>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Freeform: Shape 581">
              <a:extLst>
                <a:ext uri="{FF2B5EF4-FFF2-40B4-BE49-F238E27FC236}">
                  <a16:creationId xmlns:a16="http://schemas.microsoft.com/office/drawing/2014/main" id="{0F68A7B1-73FC-7E45-919F-CA1AC24C7610}"/>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254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91" name="Straight Arrow Connector 290">
            <a:extLst>
              <a:ext uri="{FF2B5EF4-FFF2-40B4-BE49-F238E27FC236}">
                <a16:creationId xmlns:a16="http://schemas.microsoft.com/office/drawing/2014/main" id="{C17B978D-5DE8-A24F-8BE5-4F320F598ADA}"/>
              </a:ext>
            </a:extLst>
          </p:cNvPr>
          <p:cNvCxnSpPr>
            <a:cxnSpLocks/>
          </p:cNvCxnSpPr>
          <p:nvPr/>
        </p:nvCxnSpPr>
        <p:spPr>
          <a:xfrm>
            <a:off x="5690234" y="4237723"/>
            <a:ext cx="3127195" cy="0"/>
          </a:xfrm>
          <a:prstGeom prst="straightConnector1">
            <a:avLst/>
          </a:prstGeom>
          <a:ln w="12700">
            <a:solidFill>
              <a:schemeClr val="tx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3" name="Group 292">
            <a:extLst>
              <a:ext uri="{FF2B5EF4-FFF2-40B4-BE49-F238E27FC236}">
                <a16:creationId xmlns:a16="http://schemas.microsoft.com/office/drawing/2014/main" id="{F5B95F70-EBD5-D34C-9D7A-8537B9CEA2ED}"/>
              </a:ext>
            </a:extLst>
          </p:cNvPr>
          <p:cNvGrpSpPr/>
          <p:nvPr/>
        </p:nvGrpSpPr>
        <p:grpSpPr>
          <a:xfrm>
            <a:off x="844541" y="3917708"/>
            <a:ext cx="360051" cy="492068"/>
            <a:chOff x="7264761" y="118465"/>
            <a:chExt cx="365202" cy="499109"/>
          </a:xfrm>
        </p:grpSpPr>
        <p:sp>
          <p:nvSpPr>
            <p:cNvPr id="294" name="document">
              <a:extLst>
                <a:ext uri="{FF2B5EF4-FFF2-40B4-BE49-F238E27FC236}">
                  <a16:creationId xmlns:a16="http://schemas.microsoft.com/office/drawing/2014/main" id="{A6C98005-22A0-B84C-A952-872DF640051E}"/>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Right Triangle 294">
              <a:extLst>
                <a:ext uri="{FF2B5EF4-FFF2-40B4-BE49-F238E27FC236}">
                  <a16:creationId xmlns:a16="http://schemas.microsoft.com/office/drawing/2014/main" id="{4D807961-C511-4B4B-8310-C39867E4AAFE}"/>
                </a:ext>
              </a:extLst>
            </p:cNvPr>
            <p:cNvSpPr/>
            <p:nvPr/>
          </p:nvSpPr>
          <p:spPr bwMode="auto">
            <a:xfrm>
              <a:off x="7456155" y="118465"/>
              <a:ext cx="173808" cy="175543"/>
            </a:xfrm>
            <a:prstGeom prst="r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6" name="Group 295">
            <a:extLst>
              <a:ext uri="{FF2B5EF4-FFF2-40B4-BE49-F238E27FC236}">
                <a16:creationId xmlns:a16="http://schemas.microsoft.com/office/drawing/2014/main" id="{22678579-0D0B-F046-BFBF-C7CD4C73A57A}"/>
              </a:ext>
            </a:extLst>
          </p:cNvPr>
          <p:cNvGrpSpPr/>
          <p:nvPr/>
        </p:nvGrpSpPr>
        <p:grpSpPr>
          <a:xfrm>
            <a:off x="773443" y="5098151"/>
            <a:ext cx="483857" cy="458802"/>
            <a:chOff x="8301667" y="2334125"/>
            <a:chExt cx="586815" cy="556429"/>
          </a:xfrm>
        </p:grpSpPr>
        <p:sp>
          <p:nvSpPr>
            <p:cNvPr id="297" name="Freeform 296">
              <a:extLst>
                <a:ext uri="{FF2B5EF4-FFF2-40B4-BE49-F238E27FC236}">
                  <a16:creationId xmlns:a16="http://schemas.microsoft.com/office/drawing/2014/main" id="{E69A6F07-3014-F645-B948-BAB9CCD75A06}"/>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8" name="Rectangle 297">
              <a:extLst>
                <a:ext uri="{FF2B5EF4-FFF2-40B4-BE49-F238E27FC236}">
                  <a16:creationId xmlns:a16="http://schemas.microsoft.com/office/drawing/2014/main" id="{A441A76D-ABC7-674D-A41F-4F2F9945E51B}"/>
                </a:ext>
              </a:extLst>
            </p:cNvPr>
            <p:cNvSpPr/>
            <p:nvPr/>
          </p:nvSpPr>
          <p:spPr>
            <a:xfrm>
              <a:off x="8334531" y="2359341"/>
              <a:ext cx="522038" cy="376103"/>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9" name="Pie 298">
              <a:extLst>
                <a:ext uri="{FF2B5EF4-FFF2-40B4-BE49-F238E27FC236}">
                  <a16:creationId xmlns:a16="http://schemas.microsoft.com/office/drawing/2014/main" id="{4B826DB9-8E6E-B445-9A7D-FD92C62EA7EE}"/>
                </a:ext>
              </a:extLst>
            </p:cNvPr>
            <p:cNvSpPr/>
            <p:nvPr/>
          </p:nvSpPr>
          <p:spPr>
            <a:xfrm>
              <a:off x="8372155" y="2452694"/>
              <a:ext cx="198620" cy="198620"/>
            </a:xfrm>
            <a:prstGeom prst="pie">
              <a:avLst>
                <a:gd name="adj1" fmla="val 21510717"/>
                <a:gd name="adj2" fmla="val 1620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0" name="Pie 299">
              <a:extLst>
                <a:ext uri="{FF2B5EF4-FFF2-40B4-BE49-F238E27FC236}">
                  <a16:creationId xmlns:a16="http://schemas.microsoft.com/office/drawing/2014/main" id="{F1FBAC94-8786-694E-87BC-FFA05C6FA608}"/>
                </a:ext>
              </a:extLst>
            </p:cNvPr>
            <p:cNvSpPr/>
            <p:nvPr/>
          </p:nvSpPr>
          <p:spPr>
            <a:xfrm rot="20135223">
              <a:off x="8395688" y="2456956"/>
              <a:ext cx="167996" cy="167996"/>
            </a:xfrm>
            <a:prstGeom prst="pie">
              <a:avLst>
                <a:gd name="adj1" fmla="val 17759983"/>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1" name="Pie 300">
              <a:extLst>
                <a:ext uri="{FF2B5EF4-FFF2-40B4-BE49-F238E27FC236}">
                  <a16:creationId xmlns:a16="http://schemas.microsoft.com/office/drawing/2014/main" id="{48581B97-2531-3840-A97D-4513B517C942}"/>
                </a:ext>
              </a:extLst>
            </p:cNvPr>
            <p:cNvSpPr/>
            <p:nvPr/>
          </p:nvSpPr>
          <p:spPr>
            <a:xfrm>
              <a:off x="8396802" y="2463844"/>
              <a:ext cx="167996" cy="167996"/>
            </a:xfrm>
            <a:prstGeom prst="pie">
              <a:avLst>
                <a:gd name="adj1" fmla="val 19893257"/>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2" name="Rounded Rectangle 301">
              <a:extLst>
                <a:ext uri="{FF2B5EF4-FFF2-40B4-BE49-F238E27FC236}">
                  <a16:creationId xmlns:a16="http://schemas.microsoft.com/office/drawing/2014/main" id="{2D01E3FD-1F76-784E-92E7-FDBA7DC5DF61}"/>
                </a:ext>
              </a:extLst>
            </p:cNvPr>
            <p:cNvSpPr/>
            <p:nvPr/>
          </p:nvSpPr>
          <p:spPr>
            <a:xfrm>
              <a:off x="8608662" y="2469349"/>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3" name="Rounded Rectangle 302">
              <a:extLst>
                <a:ext uri="{FF2B5EF4-FFF2-40B4-BE49-F238E27FC236}">
                  <a16:creationId xmlns:a16="http://schemas.microsoft.com/office/drawing/2014/main" id="{95ACD9C5-19AD-DB43-AED8-7ACB8079B847}"/>
                </a:ext>
              </a:extLst>
            </p:cNvPr>
            <p:cNvSpPr/>
            <p:nvPr/>
          </p:nvSpPr>
          <p:spPr>
            <a:xfrm>
              <a:off x="8608662" y="2529856"/>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4" name="Rounded Rectangle 303">
              <a:extLst>
                <a:ext uri="{FF2B5EF4-FFF2-40B4-BE49-F238E27FC236}">
                  <a16:creationId xmlns:a16="http://schemas.microsoft.com/office/drawing/2014/main" id="{D5945BCE-0C3C-B349-8F8C-EBA4483F763C}"/>
                </a:ext>
              </a:extLst>
            </p:cNvPr>
            <p:cNvSpPr/>
            <p:nvPr/>
          </p:nvSpPr>
          <p:spPr>
            <a:xfrm>
              <a:off x="8607108" y="2590363"/>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05" name="Group 304">
            <a:extLst>
              <a:ext uri="{FF2B5EF4-FFF2-40B4-BE49-F238E27FC236}">
                <a16:creationId xmlns:a16="http://schemas.microsoft.com/office/drawing/2014/main" id="{EB086AB5-E014-594E-B04E-ED6728B5F076}"/>
              </a:ext>
            </a:extLst>
          </p:cNvPr>
          <p:cNvGrpSpPr/>
          <p:nvPr/>
        </p:nvGrpSpPr>
        <p:grpSpPr>
          <a:xfrm>
            <a:off x="855264" y="2984246"/>
            <a:ext cx="302217" cy="302217"/>
            <a:chOff x="8035871" y="3099661"/>
            <a:chExt cx="302217" cy="302217"/>
          </a:xfrm>
        </p:grpSpPr>
        <p:sp>
          <p:nvSpPr>
            <p:cNvPr id="306" name="Oval 305">
              <a:extLst>
                <a:ext uri="{FF2B5EF4-FFF2-40B4-BE49-F238E27FC236}">
                  <a16:creationId xmlns:a16="http://schemas.microsoft.com/office/drawing/2014/main" id="{6D09860D-A85B-3A49-9818-6E752AE4F2B9}"/>
                </a:ext>
              </a:extLst>
            </p:cNvPr>
            <p:cNvSpPr/>
            <p:nvPr/>
          </p:nvSpPr>
          <p:spPr bwMode="auto">
            <a:xfrm>
              <a:off x="8035871" y="3099661"/>
              <a:ext cx="302217" cy="3022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Triangle 306">
              <a:extLst>
                <a:ext uri="{FF2B5EF4-FFF2-40B4-BE49-F238E27FC236}">
                  <a16:creationId xmlns:a16="http://schemas.microsoft.com/office/drawing/2014/main" id="{C228C829-1991-EE4D-BE46-2D408CC40B1B}"/>
                </a:ext>
              </a:extLst>
            </p:cNvPr>
            <p:cNvSpPr/>
            <p:nvPr/>
          </p:nvSpPr>
          <p:spPr bwMode="auto">
            <a:xfrm rot="5400000">
              <a:off x="8138793" y="3190791"/>
              <a:ext cx="139149" cy="119956"/>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8" name="Group 307">
            <a:extLst>
              <a:ext uri="{FF2B5EF4-FFF2-40B4-BE49-F238E27FC236}">
                <a16:creationId xmlns:a16="http://schemas.microsoft.com/office/drawing/2014/main" id="{E4D2FF1F-D05B-9342-ADA0-AAE3BDEFEB52}"/>
              </a:ext>
            </a:extLst>
          </p:cNvPr>
          <p:cNvGrpSpPr/>
          <p:nvPr/>
        </p:nvGrpSpPr>
        <p:grpSpPr>
          <a:xfrm>
            <a:off x="761413" y="1820581"/>
            <a:ext cx="483187" cy="360985"/>
            <a:chOff x="710613" y="918881"/>
            <a:chExt cx="2781877" cy="2078318"/>
          </a:xfrm>
        </p:grpSpPr>
        <p:grpSp>
          <p:nvGrpSpPr>
            <p:cNvPr id="309" name="Group 308">
              <a:extLst>
                <a:ext uri="{FF2B5EF4-FFF2-40B4-BE49-F238E27FC236}">
                  <a16:creationId xmlns:a16="http://schemas.microsoft.com/office/drawing/2014/main" id="{538DFFEE-A77B-3545-B002-5536C247307F}"/>
                </a:ext>
              </a:extLst>
            </p:cNvPr>
            <p:cNvGrpSpPr/>
            <p:nvPr/>
          </p:nvGrpSpPr>
          <p:grpSpPr>
            <a:xfrm>
              <a:off x="710613" y="918881"/>
              <a:ext cx="2781877" cy="2078318"/>
              <a:chOff x="9531457" y="2208508"/>
              <a:chExt cx="503695" cy="376306"/>
            </a:xfrm>
          </p:grpSpPr>
          <p:sp>
            <p:nvSpPr>
              <p:cNvPr id="327" name="Rectangle 326">
                <a:extLst>
                  <a:ext uri="{FF2B5EF4-FFF2-40B4-BE49-F238E27FC236}">
                    <a16:creationId xmlns:a16="http://schemas.microsoft.com/office/drawing/2014/main" id="{F9E2B812-EB33-8C4B-8B5D-B1EDA54CC496}"/>
                  </a:ext>
                </a:extLst>
              </p:cNvPr>
              <p:cNvSpPr/>
              <p:nvPr/>
            </p:nvSpPr>
            <p:spPr bwMode="auto">
              <a:xfrm>
                <a:off x="9531457" y="2208508"/>
                <a:ext cx="503695" cy="37630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8" name="Group 327">
                <a:extLst>
                  <a:ext uri="{FF2B5EF4-FFF2-40B4-BE49-F238E27FC236}">
                    <a16:creationId xmlns:a16="http://schemas.microsoft.com/office/drawing/2014/main" id="{A9AE5046-5B72-5D4F-AF8A-D07FE29195DF}"/>
                  </a:ext>
                </a:extLst>
              </p:cNvPr>
              <p:cNvGrpSpPr/>
              <p:nvPr/>
            </p:nvGrpSpPr>
            <p:grpSpPr>
              <a:xfrm>
                <a:off x="9813643" y="2248546"/>
                <a:ext cx="187245" cy="46420"/>
                <a:chOff x="9747337" y="2248545"/>
                <a:chExt cx="249070" cy="61747"/>
              </a:xfrm>
            </p:grpSpPr>
            <p:sp>
              <p:nvSpPr>
                <p:cNvPr id="329" name="Oval 328">
                  <a:extLst>
                    <a:ext uri="{FF2B5EF4-FFF2-40B4-BE49-F238E27FC236}">
                      <a16:creationId xmlns:a16="http://schemas.microsoft.com/office/drawing/2014/main" id="{6EE2B866-4C7A-9043-9656-2762091AF5FC}"/>
                    </a:ext>
                  </a:extLst>
                </p:cNvPr>
                <p:cNvSpPr/>
                <p:nvPr/>
              </p:nvSpPr>
              <p:spPr bwMode="auto">
                <a:xfrm>
                  <a:off x="9934660"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Oval 329">
                  <a:extLst>
                    <a:ext uri="{FF2B5EF4-FFF2-40B4-BE49-F238E27FC236}">
                      <a16:creationId xmlns:a16="http://schemas.microsoft.com/office/drawing/2014/main" id="{5DB8F1F9-7D3C-E248-A003-E8A6B7BA1208}"/>
                    </a:ext>
                  </a:extLst>
                </p:cNvPr>
                <p:cNvSpPr/>
                <p:nvPr/>
              </p:nvSpPr>
              <p:spPr bwMode="auto">
                <a:xfrm>
                  <a:off x="9840998"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Oval 330">
                  <a:extLst>
                    <a:ext uri="{FF2B5EF4-FFF2-40B4-BE49-F238E27FC236}">
                      <a16:creationId xmlns:a16="http://schemas.microsoft.com/office/drawing/2014/main" id="{D35590EB-92D3-E34C-BE0B-1F695568016D}"/>
                    </a:ext>
                  </a:extLst>
                </p:cNvPr>
                <p:cNvSpPr/>
                <p:nvPr/>
              </p:nvSpPr>
              <p:spPr bwMode="auto">
                <a:xfrm>
                  <a:off x="9747337"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24" name="Rectangle 323">
              <a:extLst>
                <a:ext uri="{FF2B5EF4-FFF2-40B4-BE49-F238E27FC236}">
                  <a16:creationId xmlns:a16="http://schemas.microsoft.com/office/drawing/2014/main" id="{6332AB57-CDB5-CD44-B7C2-CC743BF961A1}"/>
                </a:ext>
              </a:extLst>
            </p:cNvPr>
            <p:cNvSpPr/>
            <p:nvPr/>
          </p:nvSpPr>
          <p:spPr bwMode="auto">
            <a:xfrm>
              <a:off x="901700" y="16002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Rectangle 324">
              <a:extLst>
                <a:ext uri="{FF2B5EF4-FFF2-40B4-BE49-F238E27FC236}">
                  <a16:creationId xmlns:a16="http://schemas.microsoft.com/office/drawing/2014/main" id="{DF936907-9A4F-F34C-8DD7-13B3504B8867}"/>
                </a:ext>
              </a:extLst>
            </p:cNvPr>
            <p:cNvSpPr/>
            <p:nvPr/>
          </p:nvSpPr>
          <p:spPr bwMode="auto">
            <a:xfrm>
              <a:off x="901700" y="20574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Rectangle 325">
              <a:extLst>
                <a:ext uri="{FF2B5EF4-FFF2-40B4-BE49-F238E27FC236}">
                  <a16:creationId xmlns:a16="http://schemas.microsoft.com/office/drawing/2014/main" id="{34BFF493-335E-E848-A0EE-922BAC071110}"/>
                </a:ext>
              </a:extLst>
            </p:cNvPr>
            <p:cNvSpPr/>
            <p:nvPr/>
          </p:nvSpPr>
          <p:spPr bwMode="auto">
            <a:xfrm>
              <a:off x="901700" y="25019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2" name="Group 331">
            <a:extLst>
              <a:ext uri="{FF2B5EF4-FFF2-40B4-BE49-F238E27FC236}">
                <a16:creationId xmlns:a16="http://schemas.microsoft.com/office/drawing/2014/main" id="{53163818-7037-7C4A-B72C-20DE241ED7F0}"/>
              </a:ext>
            </a:extLst>
          </p:cNvPr>
          <p:cNvGrpSpPr/>
          <p:nvPr/>
        </p:nvGrpSpPr>
        <p:grpSpPr>
          <a:xfrm>
            <a:off x="7171674" y="2464904"/>
            <a:ext cx="390511" cy="398037"/>
            <a:chOff x="7158422" y="1607015"/>
            <a:chExt cx="2726357" cy="2778897"/>
          </a:xfrm>
        </p:grpSpPr>
        <p:sp>
          <p:nvSpPr>
            <p:cNvPr id="333" name="Freeform 332">
              <a:extLst>
                <a:ext uri="{FF2B5EF4-FFF2-40B4-BE49-F238E27FC236}">
                  <a16:creationId xmlns:a16="http://schemas.microsoft.com/office/drawing/2014/main" id="{1916F7FF-8BAD-AB4E-8F14-A39B058EB101}"/>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34" name="Diamond 333">
              <a:extLst>
                <a:ext uri="{FF2B5EF4-FFF2-40B4-BE49-F238E27FC236}">
                  <a16:creationId xmlns:a16="http://schemas.microsoft.com/office/drawing/2014/main" id="{E8F14C6E-CB1A-C447-8118-85595DA80CBB}"/>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5" name="Freeform 334">
              <a:extLst>
                <a:ext uri="{FF2B5EF4-FFF2-40B4-BE49-F238E27FC236}">
                  <a16:creationId xmlns:a16="http://schemas.microsoft.com/office/drawing/2014/main" id="{CFF95F01-4DC4-DE46-9AAE-CEA6E981F36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36" name="Diamond 335">
              <a:extLst>
                <a:ext uri="{FF2B5EF4-FFF2-40B4-BE49-F238E27FC236}">
                  <a16:creationId xmlns:a16="http://schemas.microsoft.com/office/drawing/2014/main" id="{EB4A8B33-2738-DD4F-B10F-AC5694D8EBAF}"/>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37" name="Freeform 336">
            <a:extLst>
              <a:ext uri="{FF2B5EF4-FFF2-40B4-BE49-F238E27FC236}">
                <a16:creationId xmlns:a16="http://schemas.microsoft.com/office/drawing/2014/main" id="{42E4B7CD-E62D-124B-8618-90E1BAE97B66}"/>
              </a:ext>
            </a:extLst>
          </p:cNvPr>
          <p:cNvSpPr/>
          <p:nvPr/>
        </p:nvSpPr>
        <p:spPr bwMode="auto">
          <a:xfrm>
            <a:off x="4970473" y="4015402"/>
            <a:ext cx="521209" cy="450582"/>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Freeform 337">
            <a:extLst>
              <a:ext uri="{FF2B5EF4-FFF2-40B4-BE49-F238E27FC236}">
                <a16:creationId xmlns:a16="http://schemas.microsoft.com/office/drawing/2014/main" id="{534A2DE6-3AC3-8C45-8497-6D22FFACAC41}"/>
              </a:ext>
            </a:extLst>
          </p:cNvPr>
          <p:cNvSpPr/>
          <p:nvPr/>
        </p:nvSpPr>
        <p:spPr bwMode="auto">
          <a:xfrm flipH="1">
            <a:off x="8886007" y="4040383"/>
            <a:ext cx="476514" cy="438852"/>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Light"/>
              <a:ea typeface="Segoe UI" pitchFamily="34" charset="0"/>
              <a:cs typeface="Segoe UI" pitchFamily="34" charset="0"/>
            </a:endParaRPr>
          </a:p>
        </p:txBody>
      </p:sp>
      <p:sp>
        <p:nvSpPr>
          <p:cNvPr id="339" name="Freeform: Shape 282">
            <a:extLst>
              <a:ext uri="{FF2B5EF4-FFF2-40B4-BE49-F238E27FC236}">
                <a16:creationId xmlns:a16="http://schemas.microsoft.com/office/drawing/2014/main" id="{ADEC5C77-E7C8-A643-89B7-BCD2609452D9}"/>
              </a:ext>
            </a:extLst>
          </p:cNvPr>
          <p:cNvSpPr/>
          <p:nvPr/>
        </p:nvSpPr>
        <p:spPr>
          <a:xfrm>
            <a:off x="10045147" y="4038121"/>
            <a:ext cx="515506" cy="401358"/>
          </a:xfrm>
          <a:custGeom>
            <a:avLst/>
            <a:gdLst>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101797 w 1425158"/>
              <a:gd name="connsiteY5" fmla="*/ 651501 h 1109587"/>
              <a:gd name="connsiteX6" fmla="*/ 316855 w 1425158"/>
              <a:gd name="connsiteY6" fmla="*/ 651501 h 1109587"/>
              <a:gd name="connsiteX7" fmla="*/ 332901 w 1425158"/>
              <a:gd name="connsiteY7" fmla="*/ 759660 h 1109587"/>
              <a:gd name="connsiteX8" fmla="*/ 159058 w 1425158"/>
              <a:gd name="connsiteY8" fmla="*/ 759660 h 1109587"/>
              <a:gd name="connsiteX9" fmla="*/ 159058 w 1425158"/>
              <a:gd name="connsiteY9" fmla="*/ 1052327 h 1109587"/>
              <a:gd name="connsiteX10" fmla="*/ 631566 w 1425158"/>
              <a:gd name="connsiteY10" fmla="*/ 1052327 h 1109587"/>
              <a:gd name="connsiteX11" fmla="*/ 631566 w 1425158"/>
              <a:gd name="connsiteY11" fmla="*/ 824189 h 1109587"/>
              <a:gd name="connsiteX12" fmla="*/ 688826 w 1425158"/>
              <a:gd name="connsiteY12" fmla="*/ 793443 h 1109587"/>
              <a:gd name="connsiteX13" fmla="*/ 688826 w 1425158"/>
              <a:gd name="connsiteY13" fmla="*/ 1109587 h 1109587"/>
              <a:gd name="connsiteX14" fmla="*/ 101797 w 1425158"/>
              <a:gd name="connsiteY14" fmla="*/ 1109587 h 1109587"/>
              <a:gd name="connsiteX15" fmla="*/ 838129 w 1425158"/>
              <a:gd name="connsiteY15" fmla="*/ 464948 h 1109587"/>
              <a:gd name="connsiteX16" fmla="*/ 895390 w 1425158"/>
              <a:gd name="connsiteY16" fmla="*/ 484141 h 1109587"/>
              <a:gd name="connsiteX17" fmla="*/ 895390 w 1425158"/>
              <a:gd name="connsiteY17" fmla="*/ 600562 h 1109587"/>
              <a:gd name="connsiteX18" fmla="*/ 838129 w 1425158"/>
              <a:gd name="connsiteY18" fmla="*/ 631309 h 1109587"/>
              <a:gd name="connsiteX19" fmla="*/ 529769 w 1425158"/>
              <a:gd name="connsiteY19" fmla="*/ 361593 h 1109587"/>
              <a:gd name="connsiteX20" fmla="*/ 587029 w 1425158"/>
              <a:gd name="connsiteY20" fmla="*/ 380785 h 1109587"/>
              <a:gd name="connsiteX21" fmla="*/ 587029 w 1425158"/>
              <a:gd name="connsiteY21" fmla="*/ 458086 h 1109587"/>
              <a:gd name="connsiteX22" fmla="*/ 361165 w 1425158"/>
              <a:gd name="connsiteY22" fmla="*/ 458086 h 1109587"/>
              <a:gd name="connsiteX23" fmla="*/ 352670 w 1425158"/>
              <a:gd name="connsiteY23" fmla="*/ 400826 h 1109587"/>
              <a:gd name="connsiteX24" fmla="*/ 529769 w 1425158"/>
              <a:gd name="connsiteY24" fmla="*/ 400826 h 1109587"/>
              <a:gd name="connsiteX25" fmla="*/ 359677 w 1425158"/>
              <a:gd name="connsiteY25" fmla="*/ 290886 h 1109587"/>
              <a:gd name="connsiteX26" fmla="*/ 347006 w 1425158"/>
              <a:gd name="connsiteY26" fmla="*/ 309679 h 1109587"/>
              <a:gd name="connsiteX27" fmla="*/ 326542 w 1425158"/>
              <a:gd name="connsiteY27" fmla="*/ 323477 h 1109587"/>
              <a:gd name="connsiteX28" fmla="*/ 402143 w 1425158"/>
              <a:gd name="connsiteY28" fmla="*/ 833064 h 1109587"/>
              <a:gd name="connsiteX29" fmla="*/ 423996 w 1425158"/>
              <a:gd name="connsiteY29" fmla="*/ 837475 h 1109587"/>
              <a:gd name="connsiteX30" fmla="*/ 448803 w 1425158"/>
              <a:gd name="connsiteY30" fmla="*/ 854201 h 1109587"/>
              <a:gd name="connsiteX31" fmla="*/ 450445 w 1425158"/>
              <a:gd name="connsiteY31" fmla="*/ 856636 h 1109587"/>
              <a:gd name="connsiteX32" fmla="*/ 1055784 w 1425158"/>
              <a:gd name="connsiteY32" fmla="*/ 531601 h 1109587"/>
              <a:gd name="connsiteX33" fmla="*/ 1054183 w 1425158"/>
              <a:gd name="connsiteY33" fmla="*/ 523670 h 1109587"/>
              <a:gd name="connsiteX34" fmla="*/ 838129 w 1425158"/>
              <a:gd name="connsiteY34" fmla="*/ 254492 h 1109587"/>
              <a:gd name="connsiteX35" fmla="*/ 1425158 w 1425158"/>
              <a:gd name="connsiteY35" fmla="*/ 254492 h 1109587"/>
              <a:gd name="connsiteX36" fmla="*/ 1425158 w 1425158"/>
              <a:gd name="connsiteY36" fmla="*/ 712578 h 1109587"/>
              <a:gd name="connsiteX37" fmla="*/ 839428 w 1425158"/>
              <a:gd name="connsiteY37" fmla="*/ 712578 h 1109587"/>
              <a:gd name="connsiteX38" fmla="*/ 946067 w 1425158"/>
              <a:gd name="connsiteY38" fmla="*/ 655318 h 1109587"/>
              <a:gd name="connsiteX39" fmla="*/ 1367898 w 1425158"/>
              <a:gd name="connsiteY39" fmla="*/ 655318 h 1109587"/>
              <a:gd name="connsiteX40" fmla="*/ 1367898 w 1425158"/>
              <a:gd name="connsiteY40" fmla="*/ 362651 h 1109587"/>
              <a:gd name="connsiteX41" fmla="*/ 895390 w 1425158"/>
              <a:gd name="connsiteY41" fmla="*/ 362651 h 1109587"/>
              <a:gd name="connsiteX42" fmla="*/ 895390 w 1425158"/>
              <a:gd name="connsiteY42" fmla="*/ 407978 h 1109587"/>
              <a:gd name="connsiteX43" fmla="*/ 838129 w 1425158"/>
              <a:gd name="connsiteY43" fmla="*/ 388785 h 1109587"/>
              <a:gd name="connsiteX44" fmla="*/ 291820 w 1425158"/>
              <a:gd name="connsiteY44" fmla="*/ 176448 h 1109587"/>
              <a:gd name="connsiteX45" fmla="*/ 363732 w 1425158"/>
              <a:gd name="connsiteY45" fmla="*/ 224115 h 1109587"/>
              <a:gd name="connsiteX46" fmla="*/ 368177 w 1425158"/>
              <a:gd name="connsiteY46" fmla="*/ 246133 h 1109587"/>
              <a:gd name="connsiteX47" fmla="*/ 710036 w 1425158"/>
              <a:gd name="connsiteY47" fmla="*/ 360717 h 1109587"/>
              <a:gd name="connsiteX48" fmla="*/ 1060589 w 1425158"/>
              <a:gd name="connsiteY48" fmla="*/ 478215 h 1109587"/>
              <a:gd name="connsiteX49" fmla="*/ 1074762 w 1425158"/>
              <a:gd name="connsiteY49" fmla="*/ 457193 h 1109587"/>
              <a:gd name="connsiteX50" fmla="*/ 1129948 w 1425158"/>
              <a:gd name="connsiteY50" fmla="*/ 434334 h 1109587"/>
              <a:gd name="connsiteX51" fmla="*/ 1207993 w 1425158"/>
              <a:gd name="connsiteY51" fmla="*/ 512379 h 1109587"/>
              <a:gd name="connsiteX52" fmla="*/ 1129948 w 1425158"/>
              <a:gd name="connsiteY52" fmla="*/ 590424 h 1109587"/>
              <a:gd name="connsiteX53" fmla="*/ 1099570 w 1425158"/>
              <a:gd name="connsiteY53" fmla="*/ 584291 h 1109587"/>
              <a:gd name="connsiteX54" fmla="*/ 1078951 w 1425158"/>
              <a:gd name="connsiteY54" fmla="*/ 570390 h 1109587"/>
              <a:gd name="connsiteX55" fmla="*/ 469310 w 1425158"/>
              <a:gd name="connsiteY55" fmla="*/ 897736 h 1109587"/>
              <a:gd name="connsiteX56" fmla="*/ 471662 w 1425158"/>
              <a:gd name="connsiteY56" fmla="*/ 909387 h 1109587"/>
              <a:gd name="connsiteX57" fmla="*/ 393617 w 1425158"/>
              <a:gd name="connsiteY57" fmla="*/ 987432 h 1109587"/>
              <a:gd name="connsiteX58" fmla="*/ 315572 w 1425158"/>
              <a:gd name="connsiteY58" fmla="*/ 909387 h 1109587"/>
              <a:gd name="connsiteX59" fmla="*/ 338431 w 1425158"/>
              <a:gd name="connsiteY59" fmla="*/ 854201 h 1109587"/>
              <a:gd name="connsiteX60" fmla="*/ 357722 w 1425158"/>
              <a:gd name="connsiteY60" fmla="*/ 841195 h 1109587"/>
              <a:gd name="connsiteX61" fmla="*/ 281963 w 1425158"/>
              <a:gd name="connsiteY61" fmla="*/ 330548 h 1109587"/>
              <a:gd name="connsiteX62" fmla="*/ 261442 w 1425158"/>
              <a:gd name="connsiteY62" fmla="*/ 326405 h 1109587"/>
              <a:gd name="connsiteX63" fmla="*/ 213775 w 1425158"/>
              <a:gd name="connsiteY63" fmla="*/ 254493 h 1109587"/>
              <a:gd name="connsiteX64" fmla="*/ 291820 w 1425158"/>
              <a:gd name="connsiteY64" fmla="*/ 176448 h 1109587"/>
              <a:gd name="connsiteX65" fmla="*/ 0 w 1425158"/>
              <a:gd name="connsiteY65" fmla="*/ 0 h 1109587"/>
              <a:gd name="connsiteX66" fmla="*/ 587029 w 1425158"/>
              <a:gd name="connsiteY66" fmla="*/ 0 h 1109587"/>
              <a:gd name="connsiteX67" fmla="*/ 587029 w 1425158"/>
              <a:gd name="connsiteY67" fmla="*/ 304622 h 1109587"/>
              <a:gd name="connsiteX68" fmla="*/ 529769 w 1425158"/>
              <a:gd name="connsiteY68" fmla="*/ 285430 h 1109587"/>
              <a:gd name="connsiteX69" fmla="*/ 529769 w 1425158"/>
              <a:gd name="connsiteY69" fmla="*/ 108159 h 1109587"/>
              <a:gd name="connsiteX70" fmla="*/ 57261 w 1425158"/>
              <a:gd name="connsiteY70" fmla="*/ 108159 h 1109587"/>
              <a:gd name="connsiteX71" fmla="*/ 57261 w 1425158"/>
              <a:gd name="connsiteY71" fmla="*/ 400826 h 1109587"/>
              <a:gd name="connsiteX72" fmla="*/ 279666 w 1425158"/>
              <a:gd name="connsiteY72" fmla="*/ 400826 h 1109587"/>
              <a:gd name="connsiteX73" fmla="*/ 288160 w 1425158"/>
              <a:gd name="connsiteY73" fmla="*/ 458086 h 1109587"/>
              <a:gd name="connsiteX74" fmla="*/ 0 w 1425158"/>
              <a:gd name="connsiteY74" fmla="*/ 458086 h 1109587"/>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389860 w 1425158"/>
              <a:gd name="connsiteY5" fmla="*/ 651501 h 1109587"/>
              <a:gd name="connsiteX6" fmla="*/ 101797 w 1425158"/>
              <a:gd name="connsiteY6" fmla="*/ 651501 h 1109587"/>
              <a:gd name="connsiteX7" fmla="*/ 316855 w 1425158"/>
              <a:gd name="connsiteY7" fmla="*/ 651501 h 1109587"/>
              <a:gd name="connsiteX8" fmla="*/ 332901 w 1425158"/>
              <a:gd name="connsiteY8" fmla="*/ 759660 h 1109587"/>
              <a:gd name="connsiteX9" fmla="*/ 159058 w 1425158"/>
              <a:gd name="connsiteY9" fmla="*/ 759660 h 1109587"/>
              <a:gd name="connsiteX10" fmla="*/ 159058 w 1425158"/>
              <a:gd name="connsiteY10" fmla="*/ 1052327 h 1109587"/>
              <a:gd name="connsiteX11" fmla="*/ 631566 w 1425158"/>
              <a:gd name="connsiteY11" fmla="*/ 1052327 h 1109587"/>
              <a:gd name="connsiteX12" fmla="*/ 631566 w 1425158"/>
              <a:gd name="connsiteY12" fmla="*/ 824189 h 1109587"/>
              <a:gd name="connsiteX13" fmla="*/ 688826 w 1425158"/>
              <a:gd name="connsiteY13" fmla="*/ 793443 h 1109587"/>
              <a:gd name="connsiteX14" fmla="*/ 688826 w 1425158"/>
              <a:gd name="connsiteY14" fmla="*/ 1109587 h 1109587"/>
              <a:gd name="connsiteX15" fmla="*/ 101797 w 1425158"/>
              <a:gd name="connsiteY15" fmla="*/ 1109587 h 1109587"/>
              <a:gd name="connsiteX16" fmla="*/ 101797 w 1425158"/>
              <a:gd name="connsiteY16" fmla="*/ 651501 h 1109587"/>
              <a:gd name="connsiteX17" fmla="*/ 838129 w 1425158"/>
              <a:gd name="connsiteY17" fmla="*/ 464948 h 1109587"/>
              <a:gd name="connsiteX18" fmla="*/ 895390 w 1425158"/>
              <a:gd name="connsiteY18" fmla="*/ 484141 h 1109587"/>
              <a:gd name="connsiteX19" fmla="*/ 895390 w 1425158"/>
              <a:gd name="connsiteY19" fmla="*/ 600562 h 1109587"/>
              <a:gd name="connsiteX20" fmla="*/ 838129 w 1425158"/>
              <a:gd name="connsiteY20" fmla="*/ 631309 h 1109587"/>
              <a:gd name="connsiteX21" fmla="*/ 838129 w 1425158"/>
              <a:gd name="connsiteY21" fmla="*/ 464948 h 1109587"/>
              <a:gd name="connsiteX22" fmla="*/ 529769 w 1425158"/>
              <a:gd name="connsiteY22" fmla="*/ 361593 h 1109587"/>
              <a:gd name="connsiteX23" fmla="*/ 587029 w 1425158"/>
              <a:gd name="connsiteY23" fmla="*/ 380785 h 1109587"/>
              <a:gd name="connsiteX24" fmla="*/ 587029 w 1425158"/>
              <a:gd name="connsiteY24" fmla="*/ 458086 h 1109587"/>
              <a:gd name="connsiteX25" fmla="*/ 361165 w 1425158"/>
              <a:gd name="connsiteY25" fmla="*/ 458086 h 1109587"/>
              <a:gd name="connsiteX26" fmla="*/ 352670 w 1425158"/>
              <a:gd name="connsiteY26" fmla="*/ 400826 h 1109587"/>
              <a:gd name="connsiteX27" fmla="*/ 529769 w 1425158"/>
              <a:gd name="connsiteY27" fmla="*/ 400826 h 1109587"/>
              <a:gd name="connsiteX28" fmla="*/ 529769 w 1425158"/>
              <a:gd name="connsiteY28" fmla="*/ 361593 h 1109587"/>
              <a:gd name="connsiteX29" fmla="*/ 359677 w 1425158"/>
              <a:gd name="connsiteY29" fmla="*/ 290886 h 1109587"/>
              <a:gd name="connsiteX30" fmla="*/ 347006 w 1425158"/>
              <a:gd name="connsiteY30" fmla="*/ 309679 h 1109587"/>
              <a:gd name="connsiteX31" fmla="*/ 326542 w 1425158"/>
              <a:gd name="connsiteY31" fmla="*/ 323477 h 1109587"/>
              <a:gd name="connsiteX32" fmla="*/ 402143 w 1425158"/>
              <a:gd name="connsiteY32" fmla="*/ 833064 h 1109587"/>
              <a:gd name="connsiteX33" fmla="*/ 423996 w 1425158"/>
              <a:gd name="connsiteY33" fmla="*/ 837475 h 1109587"/>
              <a:gd name="connsiteX34" fmla="*/ 448803 w 1425158"/>
              <a:gd name="connsiteY34" fmla="*/ 854201 h 1109587"/>
              <a:gd name="connsiteX35" fmla="*/ 450445 w 1425158"/>
              <a:gd name="connsiteY35" fmla="*/ 856636 h 1109587"/>
              <a:gd name="connsiteX36" fmla="*/ 1055784 w 1425158"/>
              <a:gd name="connsiteY36" fmla="*/ 531601 h 1109587"/>
              <a:gd name="connsiteX37" fmla="*/ 1054183 w 1425158"/>
              <a:gd name="connsiteY37" fmla="*/ 523670 h 1109587"/>
              <a:gd name="connsiteX38" fmla="*/ 359677 w 1425158"/>
              <a:gd name="connsiteY38" fmla="*/ 290886 h 1109587"/>
              <a:gd name="connsiteX39" fmla="*/ 838129 w 1425158"/>
              <a:gd name="connsiteY39" fmla="*/ 254492 h 1109587"/>
              <a:gd name="connsiteX40" fmla="*/ 1425158 w 1425158"/>
              <a:gd name="connsiteY40" fmla="*/ 254492 h 1109587"/>
              <a:gd name="connsiteX41" fmla="*/ 1425158 w 1425158"/>
              <a:gd name="connsiteY41" fmla="*/ 712578 h 1109587"/>
              <a:gd name="connsiteX42" fmla="*/ 839428 w 1425158"/>
              <a:gd name="connsiteY42" fmla="*/ 712578 h 1109587"/>
              <a:gd name="connsiteX43" fmla="*/ 946067 w 1425158"/>
              <a:gd name="connsiteY43" fmla="*/ 655318 h 1109587"/>
              <a:gd name="connsiteX44" fmla="*/ 1367898 w 1425158"/>
              <a:gd name="connsiteY44" fmla="*/ 655318 h 1109587"/>
              <a:gd name="connsiteX45" fmla="*/ 1367898 w 1425158"/>
              <a:gd name="connsiteY45" fmla="*/ 362651 h 1109587"/>
              <a:gd name="connsiteX46" fmla="*/ 895390 w 1425158"/>
              <a:gd name="connsiteY46" fmla="*/ 362651 h 1109587"/>
              <a:gd name="connsiteX47" fmla="*/ 895390 w 1425158"/>
              <a:gd name="connsiteY47" fmla="*/ 407978 h 1109587"/>
              <a:gd name="connsiteX48" fmla="*/ 838129 w 1425158"/>
              <a:gd name="connsiteY48" fmla="*/ 388785 h 1109587"/>
              <a:gd name="connsiteX49" fmla="*/ 838129 w 1425158"/>
              <a:gd name="connsiteY49" fmla="*/ 254492 h 1109587"/>
              <a:gd name="connsiteX50" fmla="*/ 291820 w 1425158"/>
              <a:gd name="connsiteY50" fmla="*/ 176448 h 1109587"/>
              <a:gd name="connsiteX51" fmla="*/ 363732 w 1425158"/>
              <a:gd name="connsiteY51" fmla="*/ 224115 h 1109587"/>
              <a:gd name="connsiteX52" fmla="*/ 368177 w 1425158"/>
              <a:gd name="connsiteY52" fmla="*/ 246133 h 1109587"/>
              <a:gd name="connsiteX53" fmla="*/ 1060589 w 1425158"/>
              <a:gd name="connsiteY53" fmla="*/ 478215 h 1109587"/>
              <a:gd name="connsiteX54" fmla="*/ 1074762 w 1425158"/>
              <a:gd name="connsiteY54" fmla="*/ 457193 h 1109587"/>
              <a:gd name="connsiteX55" fmla="*/ 1129948 w 1425158"/>
              <a:gd name="connsiteY55" fmla="*/ 434334 h 1109587"/>
              <a:gd name="connsiteX56" fmla="*/ 1207993 w 1425158"/>
              <a:gd name="connsiteY56" fmla="*/ 512379 h 1109587"/>
              <a:gd name="connsiteX57" fmla="*/ 1129948 w 1425158"/>
              <a:gd name="connsiteY57" fmla="*/ 590424 h 1109587"/>
              <a:gd name="connsiteX58" fmla="*/ 1099570 w 1425158"/>
              <a:gd name="connsiteY58" fmla="*/ 584291 h 1109587"/>
              <a:gd name="connsiteX59" fmla="*/ 1078951 w 1425158"/>
              <a:gd name="connsiteY59" fmla="*/ 570390 h 1109587"/>
              <a:gd name="connsiteX60" fmla="*/ 469310 w 1425158"/>
              <a:gd name="connsiteY60" fmla="*/ 897736 h 1109587"/>
              <a:gd name="connsiteX61" fmla="*/ 471662 w 1425158"/>
              <a:gd name="connsiteY61" fmla="*/ 909387 h 1109587"/>
              <a:gd name="connsiteX62" fmla="*/ 393617 w 1425158"/>
              <a:gd name="connsiteY62" fmla="*/ 987432 h 1109587"/>
              <a:gd name="connsiteX63" fmla="*/ 315572 w 1425158"/>
              <a:gd name="connsiteY63" fmla="*/ 909387 h 1109587"/>
              <a:gd name="connsiteX64" fmla="*/ 338431 w 1425158"/>
              <a:gd name="connsiteY64" fmla="*/ 854201 h 1109587"/>
              <a:gd name="connsiteX65" fmla="*/ 357722 w 1425158"/>
              <a:gd name="connsiteY65" fmla="*/ 841195 h 1109587"/>
              <a:gd name="connsiteX66" fmla="*/ 281963 w 1425158"/>
              <a:gd name="connsiteY66" fmla="*/ 330548 h 1109587"/>
              <a:gd name="connsiteX67" fmla="*/ 261442 w 1425158"/>
              <a:gd name="connsiteY67" fmla="*/ 326405 h 1109587"/>
              <a:gd name="connsiteX68" fmla="*/ 213775 w 1425158"/>
              <a:gd name="connsiteY68" fmla="*/ 254493 h 1109587"/>
              <a:gd name="connsiteX69" fmla="*/ 291820 w 1425158"/>
              <a:gd name="connsiteY69" fmla="*/ 176448 h 1109587"/>
              <a:gd name="connsiteX70" fmla="*/ 0 w 1425158"/>
              <a:gd name="connsiteY70" fmla="*/ 0 h 1109587"/>
              <a:gd name="connsiteX71" fmla="*/ 587029 w 1425158"/>
              <a:gd name="connsiteY71" fmla="*/ 0 h 1109587"/>
              <a:gd name="connsiteX72" fmla="*/ 587029 w 1425158"/>
              <a:gd name="connsiteY72" fmla="*/ 304622 h 1109587"/>
              <a:gd name="connsiteX73" fmla="*/ 529769 w 1425158"/>
              <a:gd name="connsiteY73" fmla="*/ 285430 h 1109587"/>
              <a:gd name="connsiteX74" fmla="*/ 529769 w 1425158"/>
              <a:gd name="connsiteY74" fmla="*/ 108159 h 1109587"/>
              <a:gd name="connsiteX75" fmla="*/ 57261 w 1425158"/>
              <a:gd name="connsiteY75" fmla="*/ 108159 h 1109587"/>
              <a:gd name="connsiteX76" fmla="*/ 57261 w 1425158"/>
              <a:gd name="connsiteY76" fmla="*/ 400826 h 1109587"/>
              <a:gd name="connsiteX77" fmla="*/ 279666 w 1425158"/>
              <a:gd name="connsiteY77" fmla="*/ 400826 h 1109587"/>
              <a:gd name="connsiteX78" fmla="*/ 288160 w 1425158"/>
              <a:gd name="connsiteY78" fmla="*/ 458086 h 1109587"/>
              <a:gd name="connsiteX79" fmla="*/ 0 w 1425158"/>
              <a:gd name="connsiteY79" fmla="*/ 458086 h 1109587"/>
              <a:gd name="connsiteX80" fmla="*/ 0 w 1425158"/>
              <a:gd name="connsiteY80" fmla="*/ 0 h 110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25158" h="1109587">
                <a:moveTo>
                  <a:pt x="389860" y="651501"/>
                </a:moveTo>
                <a:lnTo>
                  <a:pt x="688826" y="651501"/>
                </a:lnTo>
                <a:lnTo>
                  <a:pt x="688826" y="711477"/>
                </a:lnTo>
                <a:lnTo>
                  <a:pt x="599090" y="759660"/>
                </a:lnTo>
                <a:lnTo>
                  <a:pt x="405906" y="759660"/>
                </a:lnTo>
                <a:lnTo>
                  <a:pt x="389860" y="651501"/>
                </a:lnTo>
                <a:close/>
                <a:moveTo>
                  <a:pt x="101797" y="651501"/>
                </a:moveTo>
                <a:lnTo>
                  <a:pt x="316855" y="651501"/>
                </a:lnTo>
                <a:lnTo>
                  <a:pt x="332901" y="759660"/>
                </a:lnTo>
                <a:lnTo>
                  <a:pt x="159058" y="759660"/>
                </a:lnTo>
                <a:lnTo>
                  <a:pt x="159058" y="1052327"/>
                </a:lnTo>
                <a:lnTo>
                  <a:pt x="631566" y="1052327"/>
                </a:lnTo>
                <a:lnTo>
                  <a:pt x="631566" y="824189"/>
                </a:lnTo>
                <a:lnTo>
                  <a:pt x="688826" y="793443"/>
                </a:lnTo>
                <a:lnTo>
                  <a:pt x="688826" y="1109587"/>
                </a:lnTo>
                <a:lnTo>
                  <a:pt x="101797" y="1109587"/>
                </a:lnTo>
                <a:lnTo>
                  <a:pt x="101797" y="651501"/>
                </a:lnTo>
                <a:close/>
                <a:moveTo>
                  <a:pt x="838129" y="464948"/>
                </a:moveTo>
                <a:lnTo>
                  <a:pt x="895390" y="484141"/>
                </a:lnTo>
                <a:lnTo>
                  <a:pt x="895390" y="600562"/>
                </a:lnTo>
                <a:lnTo>
                  <a:pt x="838129" y="631309"/>
                </a:lnTo>
                <a:lnTo>
                  <a:pt x="838129" y="464948"/>
                </a:lnTo>
                <a:close/>
                <a:moveTo>
                  <a:pt x="529769" y="361593"/>
                </a:moveTo>
                <a:lnTo>
                  <a:pt x="587029" y="380785"/>
                </a:lnTo>
                <a:lnTo>
                  <a:pt x="587029" y="458086"/>
                </a:lnTo>
                <a:lnTo>
                  <a:pt x="361165" y="458086"/>
                </a:lnTo>
                <a:lnTo>
                  <a:pt x="352670" y="400826"/>
                </a:lnTo>
                <a:lnTo>
                  <a:pt x="529769" y="400826"/>
                </a:lnTo>
                <a:lnTo>
                  <a:pt x="529769" y="361593"/>
                </a:lnTo>
                <a:close/>
                <a:moveTo>
                  <a:pt x="359677" y="290886"/>
                </a:moveTo>
                <a:lnTo>
                  <a:pt x="347006" y="309679"/>
                </a:lnTo>
                <a:lnTo>
                  <a:pt x="326542" y="323477"/>
                </a:lnTo>
                <a:lnTo>
                  <a:pt x="402143" y="833064"/>
                </a:lnTo>
                <a:lnTo>
                  <a:pt x="423996" y="837475"/>
                </a:lnTo>
                <a:cubicBezTo>
                  <a:pt x="433333" y="841425"/>
                  <a:pt x="441742" y="847139"/>
                  <a:pt x="448803" y="854201"/>
                </a:cubicBezTo>
                <a:lnTo>
                  <a:pt x="450445" y="856636"/>
                </a:lnTo>
                <a:lnTo>
                  <a:pt x="1055784" y="531601"/>
                </a:lnTo>
                <a:lnTo>
                  <a:pt x="1054183" y="523670"/>
                </a:lnTo>
                <a:lnTo>
                  <a:pt x="359677" y="290886"/>
                </a:lnTo>
                <a:close/>
                <a:moveTo>
                  <a:pt x="838129" y="254492"/>
                </a:moveTo>
                <a:lnTo>
                  <a:pt x="1425158" y="254492"/>
                </a:lnTo>
                <a:lnTo>
                  <a:pt x="1425158" y="712578"/>
                </a:lnTo>
                <a:lnTo>
                  <a:pt x="839428" y="712578"/>
                </a:lnTo>
                <a:lnTo>
                  <a:pt x="946067" y="655318"/>
                </a:lnTo>
                <a:lnTo>
                  <a:pt x="1367898" y="655318"/>
                </a:lnTo>
                <a:lnTo>
                  <a:pt x="1367898" y="362651"/>
                </a:lnTo>
                <a:lnTo>
                  <a:pt x="895390" y="362651"/>
                </a:lnTo>
                <a:lnTo>
                  <a:pt x="895390" y="407978"/>
                </a:lnTo>
                <a:lnTo>
                  <a:pt x="838129" y="388785"/>
                </a:lnTo>
                <a:lnTo>
                  <a:pt x="838129" y="254492"/>
                </a:lnTo>
                <a:close/>
                <a:moveTo>
                  <a:pt x="291820" y="176448"/>
                </a:moveTo>
                <a:cubicBezTo>
                  <a:pt x="324147" y="176448"/>
                  <a:pt x="351884" y="196103"/>
                  <a:pt x="363732" y="224115"/>
                </a:cubicBezTo>
                <a:lnTo>
                  <a:pt x="368177" y="246133"/>
                </a:lnTo>
                <a:lnTo>
                  <a:pt x="1060589" y="478215"/>
                </a:lnTo>
                <a:lnTo>
                  <a:pt x="1074762" y="457193"/>
                </a:lnTo>
                <a:cubicBezTo>
                  <a:pt x="1088885" y="443070"/>
                  <a:pt x="1108397" y="434334"/>
                  <a:pt x="1129948" y="434334"/>
                </a:cubicBezTo>
                <a:cubicBezTo>
                  <a:pt x="1173051" y="434334"/>
                  <a:pt x="1207993" y="469276"/>
                  <a:pt x="1207993" y="512379"/>
                </a:cubicBezTo>
                <a:cubicBezTo>
                  <a:pt x="1207993" y="555482"/>
                  <a:pt x="1173051" y="590424"/>
                  <a:pt x="1129948" y="590424"/>
                </a:cubicBezTo>
                <a:cubicBezTo>
                  <a:pt x="1119172" y="590424"/>
                  <a:pt x="1108907" y="588240"/>
                  <a:pt x="1099570" y="584291"/>
                </a:cubicBezTo>
                <a:lnTo>
                  <a:pt x="1078951" y="570390"/>
                </a:lnTo>
                <a:lnTo>
                  <a:pt x="469310" y="897736"/>
                </a:lnTo>
                <a:lnTo>
                  <a:pt x="471662" y="909387"/>
                </a:lnTo>
                <a:cubicBezTo>
                  <a:pt x="471662" y="952490"/>
                  <a:pt x="436720" y="987432"/>
                  <a:pt x="393617" y="987432"/>
                </a:cubicBezTo>
                <a:cubicBezTo>
                  <a:pt x="350514" y="987432"/>
                  <a:pt x="315572" y="952490"/>
                  <a:pt x="315572" y="909387"/>
                </a:cubicBezTo>
                <a:cubicBezTo>
                  <a:pt x="315572" y="887836"/>
                  <a:pt x="324308" y="868324"/>
                  <a:pt x="338431" y="854201"/>
                </a:cubicBezTo>
                <a:lnTo>
                  <a:pt x="357722" y="841195"/>
                </a:lnTo>
                <a:lnTo>
                  <a:pt x="281963" y="330548"/>
                </a:lnTo>
                <a:lnTo>
                  <a:pt x="261442" y="326405"/>
                </a:lnTo>
                <a:cubicBezTo>
                  <a:pt x="233430" y="314557"/>
                  <a:pt x="213775" y="286821"/>
                  <a:pt x="213775" y="254493"/>
                </a:cubicBezTo>
                <a:cubicBezTo>
                  <a:pt x="213775" y="211390"/>
                  <a:pt x="248717" y="176448"/>
                  <a:pt x="291820" y="176448"/>
                </a:cubicBezTo>
                <a:close/>
                <a:moveTo>
                  <a:pt x="0" y="0"/>
                </a:moveTo>
                <a:lnTo>
                  <a:pt x="587029" y="0"/>
                </a:lnTo>
                <a:lnTo>
                  <a:pt x="587029" y="304622"/>
                </a:lnTo>
                <a:lnTo>
                  <a:pt x="529769" y="285430"/>
                </a:lnTo>
                <a:lnTo>
                  <a:pt x="529769" y="108159"/>
                </a:lnTo>
                <a:lnTo>
                  <a:pt x="57261" y="108159"/>
                </a:lnTo>
                <a:lnTo>
                  <a:pt x="57261" y="400826"/>
                </a:lnTo>
                <a:lnTo>
                  <a:pt x="279666" y="400826"/>
                </a:lnTo>
                <a:lnTo>
                  <a:pt x="288160" y="458086"/>
                </a:lnTo>
                <a:lnTo>
                  <a:pt x="0" y="458086"/>
                </a:lnTo>
                <a:lnTo>
                  <a:pt x="0" y="0"/>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52" name="Group 351">
            <a:extLst>
              <a:ext uri="{FF2B5EF4-FFF2-40B4-BE49-F238E27FC236}">
                <a16:creationId xmlns:a16="http://schemas.microsoft.com/office/drawing/2014/main" id="{881CEA1C-879B-AE44-AA41-A9FCEFD0F5BC}"/>
              </a:ext>
            </a:extLst>
          </p:cNvPr>
          <p:cNvGrpSpPr/>
          <p:nvPr/>
        </p:nvGrpSpPr>
        <p:grpSpPr>
          <a:xfrm>
            <a:off x="11043865" y="2408957"/>
            <a:ext cx="373436" cy="484724"/>
            <a:chOff x="11147068" y="4619278"/>
            <a:chExt cx="406312" cy="527397"/>
          </a:xfrm>
        </p:grpSpPr>
        <p:sp>
          <p:nvSpPr>
            <p:cNvPr id="353" name="Rectangular Callout 352">
              <a:extLst>
                <a:ext uri="{FF2B5EF4-FFF2-40B4-BE49-F238E27FC236}">
                  <a16:creationId xmlns:a16="http://schemas.microsoft.com/office/drawing/2014/main" id="{DDDF9236-3CD9-4540-91E2-F1B7738A5E8E}"/>
                </a:ext>
              </a:extLst>
            </p:cNvPr>
            <p:cNvSpPr/>
            <p:nvPr/>
          </p:nvSpPr>
          <p:spPr bwMode="auto">
            <a:xfrm>
              <a:off x="11147068" y="4619278"/>
              <a:ext cx="160908" cy="91802"/>
            </a:xfrm>
            <a:prstGeom prst="wedgeRectCallout">
              <a:avLst>
                <a:gd name="adj1" fmla="val -30344"/>
                <a:gd name="adj2" fmla="val 91673"/>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54" name="Straight Connector 353">
              <a:extLst>
                <a:ext uri="{FF2B5EF4-FFF2-40B4-BE49-F238E27FC236}">
                  <a16:creationId xmlns:a16="http://schemas.microsoft.com/office/drawing/2014/main" id="{84FC022D-6643-CD44-BE4E-3702F376B3EB}"/>
                </a:ext>
              </a:extLst>
            </p:cNvPr>
            <p:cNvCxnSpPr>
              <a:cxnSpLocks/>
            </p:cNvCxnSpPr>
            <p:nvPr/>
          </p:nvCxnSpPr>
          <p:spPr>
            <a:xfrm>
              <a:off x="11378245" y="4634582"/>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F7C0F148-170B-8D4E-A9CB-38054548B081}"/>
                </a:ext>
              </a:extLst>
            </p:cNvPr>
            <p:cNvCxnSpPr>
              <a:cxnSpLocks/>
            </p:cNvCxnSpPr>
            <p:nvPr/>
          </p:nvCxnSpPr>
          <p:spPr>
            <a:xfrm>
              <a:off x="11378245" y="4679693"/>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0601783-4684-7645-A927-7E470C8B680A}"/>
                </a:ext>
              </a:extLst>
            </p:cNvPr>
            <p:cNvCxnSpPr>
              <a:cxnSpLocks/>
            </p:cNvCxnSpPr>
            <p:nvPr/>
          </p:nvCxnSpPr>
          <p:spPr>
            <a:xfrm>
              <a:off x="11378986" y="4721140"/>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2628E3D4-A855-1149-8A2F-3146448E89EA}"/>
                </a:ext>
              </a:extLst>
            </p:cNvPr>
            <p:cNvCxnSpPr>
              <a:cxnSpLocks/>
            </p:cNvCxnSpPr>
            <p:nvPr/>
          </p:nvCxnSpPr>
          <p:spPr>
            <a:xfrm>
              <a:off x="11154692" y="4800473"/>
              <a:ext cx="9256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CB77F75-CE1C-A245-BCFA-9E935EEA2A8F}"/>
                </a:ext>
              </a:extLst>
            </p:cNvPr>
            <p:cNvCxnSpPr>
              <a:cxnSpLocks/>
            </p:cNvCxnSpPr>
            <p:nvPr/>
          </p:nvCxnSpPr>
          <p:spPr>
            <a:xfrm>
              <a:off x="11154692" y="4895322"/>
              <a:ext cx="9256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0B20E30C-7076-9145-A697-70A438E309CF}"/>
                </a:ext>
              </a:extLst>
            </p:cNvPr>
            <p:cNvCxnSpPr>
              <a:cxnSpLocks/>
            </p:cNvCxnSpPr>
            <p:nvPr/>
          </p:nvCxnSpPr>
          <p:spPr>
            <a:xfrm>
              <a:off x="11155433" y="4980157"/>
              <a:ext cx="95650"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1" name="Rectangle 360">
              <a:extLst>
                <a:ext uri="{FF2B5EF4-FFF2-40B4-BE49-F238E27FC236}">
                  <a16:creationId xmlns:a16="http://schemas.microsoft.com/office/drawing/2014/main" id="{069EFD90-16D0-0C48-BFEE-D062E7E9C3C3}"/>
                </a:ext>
              </a:extLst>
            </p:cNvPr>
            <p:cNvSpPr/>
            <p:nvPr/>
          </p:nvSpPr>
          <p:spPr bwMode="auto">
            <a:xfrm>
              <a:off x="11311802" y="4785543"/>
              <a:ext cx="241578" cy="211931"/>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2" name="Triangle 361">
              <a:extLst>
                <a:ext uri="{FF2B5EF4-FFF2-40B4-BE49-F238E27FC236}">
                  <a16:creationId xmlns:a16="http://schemas.microsoft.com/office/drawing/2014/main" id="{678C8A21-1F76-DC42-918E-8283D1A7B435}"/>
                </a:ext>
              </a:extLst>
            </p:cNvPr>
            <p:cNvSpPr/>
            <p:nvPr/>
          </p:nvSpPr>
          <p:spPr bwMode="auto">
            <a:xfrm>
              <a:off x="11311802" y="4858946"/>
              <a:ext cx="167482" cy="138528"/>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3" name="Triangle 362">
              <a:extLst>
                <a:ext uri="{FF2B5EF4-FFF2-40B4-BE49-F238E27FC236}">
                  <a16:creationId xmlns:a16="http://schemas.microsoft.com/office/drawing/2014/main" id="{1B8F4210-D464-3A47-87CB-90B4C4EA6ECA}"/>
                </a:ext>
              </a:extLst>
            </p:cNvPr>
            <p:cNvSpPr/>
            <p:nvPr/>
          </p:nvSpPr>
          <p:spPr bwMode="auto">
            <a:xfrm>
              <a:off x="11450575" y="4906289"/>
              <a:ext cx="98979" cy="91185"/>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4" name="Oval 363">
              <a:extLst>
                <a:ext uri="{FF2B5EF4-FFF2-40B4-BE49-F238E27FC236}">
                  <a16:creationId xmlns:a16="http://schemas.microsoft.com/office/drawing/2014/main" id="{07C65978-3E75-8241-B52F-E9CEF24F4656}"/>
                </a:ext>
              </a:extLst>
            </p:cNvPr>
            <p:cNvSpPr/>
            <p:nvPr/>
          </p:nvSpPr>
          <p:spPr bwMode="auto">
            <a:xfrm>
              <a:off x="11463359" y="4804593"/>
              <a:ext cx="58229" cy="55298"/>
            </a:xfrm>
            <a:prstGeom prst="ellips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65" name="Straight Connector 364">
              <a:extLst>
                <a:ext uri="{FF2B5EF4-FFF2-40B4-BE49-F238E27FC236}">
                  <a16:creationId xmlns:a16="http://schemas.microsoft.com/office/drawing/2014/main" id="{20081DA4-C95E-3940-BB0A-22C220460C9C}"/>
                </a:ext>
              </a:extLst>
            </p:cNvPr>
            <p:cNvCxnSpPr>
              <a:cxnSpLocks/>
            </p:cNvCxnSpPr>
            <p:nvPr/>
          </p:nvCxnSpPr>
          <p:spPr>
            <a:xfrm>
              <a:off x="11369469" y="5058747"/>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FD5040B7-C8D9-5144-88C8-02AA0970A48D}"/>
                </a:ext>
              </a:extLst>
            </p:cNvPr>
            <p:cNvSpPr/>
            <p:nvPr/>
          </p:nvSpPr>
          <p:spPr bwMode="auto">
            <a:xfrm>
              <a:off x="11154692" y="5058747"/>
              <a:ext cx="153284" cy="87928"/>
            </a:xfrm>
            <a:prstGeom prst="rect">
              <a:avLst/>
            </a:prstGeom>
            <a:solidFill>
              <a:schemeClr val="tx2"/>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67" name="Rectangle 366">
            <a:extLst>
              <a:ext uri="{FF2B5EF4-FFF2-40B4-BE49-F238E27FC236}">
                <a16:creationId xmlns:a16="http://schemas.microsoft.com/office/drawing/2014/main" id="{DAC449B1-7864-A043-A1C8-BD116F88076C}"/>
              </a:ext>
            </a:extLst>
          </p:cNvPr>
          <p:cNvSpPr/>
          <p:nvPr/>
        </p:nvSpPr>
        <p:spPr>
          <a:xfrm>
            <a:off x="143801" y="6304431"/>
            <a:ext cx="1190439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a:t>
            </a:r>
            <a:b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to allow customers to tailor the above architecture to meet their unique needs.</a:t>
            </a:r>
          </a:p>
        </p:txBody>
      </p:sp>
    </p:spTree>
    <p:extLst>
      <p:ext uri="{BB962C8B-B14F-4D97-AF65-F5344CB8AC3E}">
        <p14:creationId xmlns:p14="http://schemas.microsoft.com/office/powerpoint/2010/main" val="37334998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D7BB4-5811-4C8B-AB25-88F0BD45AC1E}"/>
              </a:ext>
            </a:extLst>
          </p:cNvPr>
          <p:cNvSpPr>
            <a:spLocks noGrp="1"/>
          </p:cNvSpPr>
          <p:nvPr>
            <p:ph type="title" idx="4294967295"/>
          </p:nvPr>
        </p:nvSpPr>
        <p:spPr>
          <a:xfrm>
            <a:off x="534988" y="342900"/>
            <a:ext cx="11657012" cy="619125"/>
          </a:xfrm>
        </p:spPr>
        <p:txBody>
          <a:bodyPr/>
          <a:lstStyle/>
          <a:p>
            <a:pPr algn="l"/>
            <a:r>
              <a:rPr lang="en-US" sz="3600" b="1" cap="none" spc="0">
                <a:solidFill>
                  <a:srgbClr val="000000"/>
                </a:solidFill>
                <a:latin typeface="Segoe UI Semibold" panose="020B0502040204020203" pitchFamily="34" charset="0"/>
                <a:cs typeface="Segoe UI Semibold" panose="020B0502040204020203" pitchFamily="34" charset="0"/>
              </a:rPr>
              <a:t>Real-time analytics</a:t>
            </a:r>
            <a:endParaRPr lang="en-US" sz="3600" b="1" cap="none" spc="0" dirty="0">
              <a:solidFill>
                <a:srgbClr val="000000"/>
              </a:solidFill>
              <a:latin typeface="Segoe UI Semibold" panose="020B0502040204020203" pitchFamily="34" charset="0"/>
              <a:cs typeface="Segoe UI Semibold" panose="020B0502040204020203" pitchFamily="34" charset="0"/>
            </a:endParaRPr>
          </a:p>
        </p:txBody>
      </p:sp>
      <p:sp>
        <p:nvSpPr>
          <p:cNvPr id="427" name="TextBox 426">
            <a:extLst>
              <a:ext uri="{FF2B5EF4-FFF2-40B4-BE49-F238E27FC236}">
                <a16:creationId xmlns:a16="http://schemas.microsoft.com/office/drawing/2014/main" id="{44133919-F6A4-4907-AE4E-98A5D5DE908E}"/>
              </a:ext>
            </a:extLst>
          </p:cNvPr>
          <p:cNvSpPr txBox="1"/>
          <p:nvPr/>
        </p:nvSpPr>
        <p:spPr>
          <a:xfrm>
            <a:off x="429474" y="2053736"/>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(unstructured)</a:t>
            </a:r>
          </a:p>
        </p:txBody>
      </p:sp>
      <p:sp>
        <p:nvSpPr>
          <p:cNvPr id="188" name="Rectangle 187">
            <a:extLst>
              <a:ext uri="{FF2B5EF4-FFF2-40B4-BE49-F238E27FC236}">
                <a16:creationId xmlns:a16="http://schemas.microsoft.com/office/drawing/2014/main" id="{5C15CE68-2FFC-2645-952E-417907F15B35}"/>
              </a:ext>
            </a:extLst>
          </p:cNvPr>
          <p:cNvSpPr/>
          <p:nvPr/>
        </p:nvSpPr>
        <p:spPr bwMode="auto">
          <a:xfrm>
            <a:off x="2093436"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91" name="Rectangle 190">
            <a:extLst>
              <a:ext uri="{FF2B5EF4-FFF2-40B4-BE49-F238E27FC236}">
                <a16:creationId xmlns:a16="http://schemas.microsoft.com/office/drawing/2014/main" id="{A47FDDEE-AF7F-CF4E-A985-F177552D3B64}"/>
              </a:ext>
            </a:extLst>
          </p:cNvPr>
          <p:cNvSpPr/>
          <p:nvPr/>
        </p:nvSpPr>
        <p:spPr bwMode="auto">
          <a:xfrm>
            <a:off x="4212523"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92" name="Rectangle 191">
            <a:extLst>
              <a:ext uri="{FF2B5EF4-FFF2-40B4-BE49-F238E27FC236}">
                <a16:creationId xmlns:a16="http://schemas.microsoft.com/office/drawing/2014/main" id="{25F630F5-2D94-AE48-9702-47461C221A75}"/>
              </a:ext>
            </a:extLst>
          </p:cNvPr>
          <p:cNvSpPr/>
          <p:nvPr/>
        </p:nvSpPr>
        <p:spPr bwMode="auto">
          <a:xfrm>
            <a:off x="6331610" y="1318724"/>
            <a:ext cx="2064951"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93" name="Rectangle 192">
            <a:extLst>
              <a:ext uri="{FF2B5EF4-FFF2-40B4-BE49-F238E27FC236}">
                <a16:creationId xmlns:a16="http://schemas.microsoft.com/office/drawing/2014/main" id="{6A10D9E6-9C17-4D44-9989-12E57046C6A5}"/>
              </a:ext>
            </a:extLst>
          </p:cNvPr>
          <p:cNvSpPr/>
          <p:nvPr/>
        </p:nvSpPr>
        <p:spPr bwMode="auto">
          <a:xfrm>
            <a:off x="8450697" y="1318724"/>
            <a:ext cx="3474720" cy="4822416"/>
          </a:xfrm>
          <a:prstGeom prst="rect">
            <a:avLst/>
          </a:prstGeom>
          <a:noFill/>
          <a:ln w="12700">
            <a:solidFill>
              <a:srgbClr val="D2D2D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grpSp>
        <p:nvGrpSpPr>
          <p:cNvPr id="194" name="Group 193">
            <a:extLst>
              <a:ext uri="{FF2B5EF4-FFF2-40B4-BE49-F238E27FC236}">
                <a16:creationId xmlns:a16="http://schemas.microsoft.com/office/drawing/2014/main" id="{A32ED000-E3EE-0B43-81B8-8351BE7398F6}"/>
              </a:ext>
            </a:extLst>
          </p:cNvPr>
          <p:cNvGrpSpPr/>
          <p:nvPr/>
        </p:nvGrpSpPr>
        <p:grpSpPr>
          <a:xfrm>
            <a:off x="9945014" y="2462197"/>
            <a:ext cx="486086" cy="418970"/>
            <a:chOff x="8376458" y="5925518"/>
            <a:chExt cx="1045926" cy="901512"/>
          </a:xfrm>
        </p:grpSpPr>
        <p:sp>
          <p:nvSpPr>
            <p:cNvPr id="195" name="Star: 4 Points 8">
              <a:extLst>
                <a:ext uri="{FF2B5EF4-FFF2-40B4-BE49-F238E27FC236}">
                  <a16:creationId xmlns:a16="http://schemas.microsoft.com/office/drawing/2014/main" id="{F0CD8A30-7202-2645-8B57-C1CCFB963E79}"/>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Star: 4 Points 8">
              <a:extLst>
                <a:ext uri="{FF2B5EF4-FFF2-40B4-BE49-F238E27FC236}">
                  <a16:creationId xmlns:a16="http://schemas.microsoft.com/office/drawing/2014/main" id="{3624161B-E4A5-C449-827B-D28EC13B9AF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5DFDC833-7CA4-A34D-9C06-A530A1F577EC}"/>
                </a:ext>
              </a:extLst>
            </p:cNvPr>
            <p:cNvSpPr/>
            <p:nvPr/>
          </p:nvSpPr>
          <p:spPr bwMode="auto">
            <a:xfrm>
              <a:off x="8567675" y="6095745"/>
              <a:ext cx="647663" cy="647662"/>
            </a:xfrm>
            <a:prstGeom prst="ellipse">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Oval 9">
              <a:extLst>
                <a:ext uri="{FF2B5EF4-FFF2-40B4-BE49-F238E27FC236}">
                  <a16:creationId xmlns:a16="http://schemas.microsoft.com/office/drawing/2014/main" id="{CB48BCFA-0429-7644-86CA-14B7163614D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00" name="Straight Connector 199">
            <a:extLst>
              <a:ext uri="{FF2B5EF4-FFF2-40B4-BE49-F238E27FC236}">
                <a16:creationId xmlns:a16="http://schemas.microsoft.com/office/drawing/2014/main" id="{779E1586-3C27-394D-B869-0CB545B6E6F6}"/>
              </a:ext>
            </a:extLst>
          </p:cNvPr>
          <p:cNvCxnSpPr>
            <a:cxnSpLocks/>
          </p:cNvCxnSpPr>
          <p:nvPr/>
        </p:nvCxnSpPr>
        <p:spPr>
          <a:xfrm>
            <a:off x="7864501" y="2864980"/>
            <a:ext cx="1809586" cy="0"/>
          </a:xfrm>
          <a:prstGeom prst="line">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AE19965E-ED1B-AF49-94A6-EC7E16DF1F21}"/>
              </a:ext>
            </a:extLst>
          </p:cNvPr>
          <p:cNvSpPr/>
          <p:nvPr/>
        </p:nvSpPr>
        <p:spPr>
          <a:xfrm>
            <a:off x="10692961" y="2909059"/>
            <a:ext cx="1082518"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Apps</a:t>
            </a:r>
          </a:p>
        </p:txBody>
      </p:sp>
      <p:cxnSp>
        <p:nvCxnSpPr>
          <p:cNvPr id="202" name="Straight Arrow Connector 201">
            <a:extLst>
              <a:ext uri="{FF2B5EF4-FFF2-40B4-BE49-F238E27FC236}">
                <a16:creationId xmlns:a16="http://schemas.microsoft.com/office/drawing/2014/main" id="{42B1D120-85DB-874D-BB96-FD8D29663ED3}"/>
              </a:ext>
            </a:extLst>
          </p:cNvPr>
          <p:cNvCxnSpPr>
            <a:cxnSpLocks/>
          </p:cNvCxnSpPr>
          <p:nvPr/>
        </p:nvCxnSpPr>
        <p:spPr>
          <a:xfrm>
            <a:off x="10584908" y="2863518"/>
            <a:ext cx="247960" cy="0"/>
          </a:xfrm>
          <a:prstGeom prst="straightConnector1">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DF8510C9-1E13-FA41-8CCD-A3BD672B30CF}"/>
              </a:ext>
            </a:extLst>
          </p:cNvPr>
          <p:cNvSpPr/>
          <p:nvPr/>
        </p:nvSpPr>
        <p:spPr>
          <a:xfrm>
            <a:off x="4588408" y="5041328"/>
            <a:ext cx="13131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Blob Storage</a:t>
            </a:r>
          </a:p>
        </p:txBody>
      </p:sp>
      <p:sp>
        <p:nvSpPr>
          <p:cNvPr id="235" name="TextBox 234">
            <a:extLst>
              <a:ext uri="{FF2B5EF4-FFF2-40B4-BE49-F238E27FC236}">
                <a16:creationId xmlns:a16="http://schemas.microsoft.com/office/drawing/2014/main" id="{6AE6879F-F0DC-D84D-B10E-47152FE5B9BE}"/>
              </a:ext>
            </a:extLst>
          </p:cNvPr>
          <p:cNvSpPr txBox="1"/>
          <p:nvPr/>
        </p:nvSpPr>
        <p:spPr>
          <a:xfrm>
            <a:off x="345532" y="3189858"/>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Logs (unstructured)</a:t>
            </a:r>
          </a:p>
        </p:txBody>
      </p:sp>
      <p:sp>
        <p:nvSpPr>
          <p:cNvPr id="236" name="Rectangle 235">
            <a:extLst>
              <a:ext uri="{FF2B5EF4-FFF2-40B4-BE49-F238E27FC236}">
                <a16:creationId xmlns:a16="http://schemas.microsoft.com/office/drawing/2014/main" id="{D5B2360F-1055-1447-96EA-FF281E022848}"/>
              </a:ext>
            </a:extLst>
          </p:cNvPr>
          <p:cNvSpPr/>
          <p:nvPr/>
        </p:nvSpPr>
        <p:spPr>
          <a:xfrm>
            <a:off x="2460504" y="5041328"/>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Data Factory </a:t>
            </a:r>
          </a:p>
        </p:txBody>
      </p:sp>
      <p:grpSp>
        <p:nvGrpSpPr>
          <p:cNvPr id="237" name="Group 236">
            <a:extLst>
              <a:ext uri="{FF2B5EF4-FFF2-40B4-BE49-F238E27FC236}">
                <a16:creationId xmlns:a16="http://schemas.microsoft.com/office/drawing/2014/main" id="{E7D37901-D9E1-F04E-B7D9-23845F9BC945}"/>
              </a:ext>
            </a:extLst>
          </p:cNvPr>
          <p:cNvGrpSpPr/>
          <p:nvPr/>
        </p:nvGrpSpPr>
        <p:grpSpPr>
          <a:xfrm>
            <a:off x="2875970" y="4560500"/>
            <a:ext cx="423284" cy="416651"/>
            <a:chOff x="5279190" y="5401430"/>
            <a:chExt cx="1101836" cy="1106637"/>
          </a:xfrm>
        </p:grpSpPr>
        <p:sp>
          <p:nvSpPr>
            <p:cNvPr id="238" name="Freeform: Shape 818">
              <a:extLst>
                <a:ext uri="{FF2B5EF4-FFF2-40B4-BE49-F238E27FC236}">
                  <a16:creationId xmlns:a16="http://schemas.microsoft.com/office/drawing/2014/main" id="{91987DBE-F738-5A46-BC76-423E435520F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solidFill>
              <a:srgbClr val="0078D7"/>
            </a:solid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1" name="Freeform: Shape 815">
              <a:extLst>
                <a:ext uri="{FF2B5EF4-FFF2-40B4-BE49-F238E27FC236}">
                  <a16:creationId xmlns:a16="http://schemas.microsoft.com/office/drawing/2014/main" id="{B7908F3A-4929-2941-BAC8-F30C51CE0164}"/>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5" name="Freeform: Shape 816">
              <a:extLst>
                <a:ext uri="{FF2B5EF4-FFF2-40B4-BE49-F238E27FC236}">
                  <a16:creationId xmlns:a16="http://schemas.microsoft.com/office/drawing/2014/main" id="{6561B2BA-1012-7D4F-8928-FA436B17CC27}"/>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49" name="Freeform: Shape 817">
              <a:extLst>
                <a:ext uri="{FF2B5EF4-FFF2-40B4-BE49-F238E27FC236}">
                  <a16:creationId xmlns:a16="http://schemas.microsoft.com/office/drawing/2014/main" id="{D6FFBA35-02B5-7B40-A3CC-CF9ECF50C77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solidFill>
              <a:schemeClr val="bg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50" name="Freeform: Shape 819">
              <a:extLst>
                <a:ext uri="{FF2B5EF4-FFF2-40B4-BE49-F238E27FC236}">
                  <a16:creationId xmlns:a16="http://schemas.microsoft.com/office/drawing/2014/main" id="{E6AD9045-461F-1548-92DA-529434B3444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EBEBEB"/>
            </a:solid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51" name="Straight Arrow Connector 250">
            <a:extLst>
              <a:ext uri="{FF2B5EF4-FFF2-40B4-BE49-F238E27FC236}">
                <a16:creationId xmlns:a16="http://schemas.microsoft.com/office/drawing/2014/main" id="{2580DE93-BBC1-3745-9998-C75670475DCB}"/>
              </a:ext>
            </a:extLst>
          </p:cNvPr>
          <p:cNvCxnSpPr>
            <a:cxnSpLocks/>
          </p:cNvCxnSpPr>
          <p:nvPr/>
        </p:nvCxnSpPr>
        <p:spPr>
          <a:xfrm>
            <a:off x="1852206" y="4861177"/>
            <a:ext cx="802185"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52" name="Right Bracket 251">
            <a:extLst>
              <a:ext uri="{FF2B5EF4-FFF2-40B4-BE49-F238E27FC236}">
                <a16:creationId xmlns:a16="http://schemas.microsoft.com/office/drawing/2014/main" id="{7F22F625-1673-C443-9592-F7473642CD46}"/>
              </a:ext>
            </a:extLst>
          </p:cNvPr>
          <p:cNvSpPr/>
          <p:nvPr/>
        </p:nvSpPr>
        <p:spPr>
          <a:xfrm>
            <a:off x="1759527" y="2654299"/>
            <a:ext cx="92679" cy="3469016"/>
          </a:xfrm>
          <a:prstGeom prst="rightBracket">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Rectangle 252">
            <a:extLst>
              <a:ext uri="{FF2B5EF4-FFF2-40B4-BE49-F238E27FC236}">
                <a16:creationId xmlns:a16="http://schemas.microsoft.com/office/drawing/2014/main" id="{6A0EB9F6-9493-314C-8AFD-1E6C51A269FC}"/>
              </a:ext>
            </a:extLst>
          </p:cNvPr>
          <p:cNvSpPr/>
          <p:nvPr/>
        </p:nvSpPr>
        <p:spPr>
          <a:xfrm>
            <a:off x="6648266" y="2880557"/>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Databricks</a:t>
            </a:r>
          </a:p>
        </p:txBody>
      </p:sp>
      <p:cxnSp>
        <p:nvCxnSpPr>
          <p:cNvPr id="260" name="Straight Arrow Connector 259">
            <a:extLst>
              <a:ext uri="{FF2B5EF4-FFF2-40B4-BE49-F238E27FC236}">
                <a16:creationId xmlns:a16="http://schemas.microsoft.com/office/drawing/2014/main" id="{E1FC3F31-2A78-8743-B044-4545122AA90D}"/>
              </a:ext>
            </a:extLst>
          </p:cNvPr>
          <p:cNvCxnSpPr>
            <a:cxnSpLocks/>
          </p:cNvCxnSpPr>
          <p:nvPr/>
        </p:nvCxnSpPr>
        <p:spPr>
          <a:xfrm flipV="1">
            <a:off x="7391917" y="3517900"/>
            <a:ext cx="0" cy="1262596"/>
          </a:xfrm>
          <a:prstGeom prst="straightConnector1">
            <a:avLst/>
          </a:prstGeom>
          <a:ln w="12700">
            <a:solidFill>
              <a:schemeClr val="tx2"/>
            </a:solidFill>
            <a:prstDash val="soli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5BB1A1FE-1C5D-B345-B743-07C531C75447}"/>
              </a:ext>
            </a:extLst>
          </p:cNvPr>
          <p:cNvSpPr txBox="1"/>
          <p:nvPr/>
        </p:nvSpPr>
        <p:spPr>
          <a:xfrm>
            <a:off x="289876" y="4087780"/>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Media (unstructured)</a:t>
            </a:r>
          </a:p>
        </p:txBody>
      </p:sp>
      <p:sp>
        <p:nvSpPr>
          <p:cNvPr id="263" name="TextBox 262">
            <a:extLst>
              <a:ext uri="{FF2B5EF4-FFF2-40B4-BE49-F238E27FC236}">
                <a16:creationId xmlns:a16="http://schemas.microsoft.com/office/drawing/2014/main" id="{77827D07-568F-5C4B-9830-87FE95608BC4}"/>
              </a:ext>
            </a:extLst>
          </p:cNvPr>
          <p:cNvSpPr txBox="1"/>
          <p:nvPr/>
        </p:nvSpPr>
        <p:spPr>
          <a:xfrm>
            <a:off x="345532" y="4985701"/>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Files (unstructured)</a:t>
            </a:r>
          </a:p>
        </p:txBody>
      </p:sp>
      <p:cxnSp>
        <p:nvCxnSpPr>
          <p:cNvPr id="294" name="Straight Arrow Connector 293">
            <a:extLst>
              <a:ext uri="{FF2B5EF4-FFF2-40B4-BE49-F238E27FC236}">
                <a16:creationId xmlns:a16="http://schemas.microsoft.com/office/drawing/2014/main" id="{1EE31A16-8254-E54E-AF41-A96B2339C248}"/>
              </a:ext>
            </a:extLst>
          </p:cNvPr>
          <p:cNvCxnSpPr>
            <a:cxnSpLocks/>
          </p:cNvCxnSpPr>
          <p:nvPr/>
        </p:nvCxnSpPr>
        <p:spPr>
          <a:xfrm>
            <a:off x="3625283" y="4778050"/>
            <a:ext cx="1174479"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35" name="TextBox 334">
            <a:extLst>
              <a:ext uri="{FF2B5EF4-FFF2-40B4-BE49-F238E27FC236}">
                <a16:creationId xmlns:a16="http://schemas.microsoft.com/office/drawing/2014/main" id="{2F7B913B-CE5C-094C-A122-5965A922C350}"/>
              </a:ext>
            </a:extLst>
          </p:cNvPr>
          <p:cNvSpPr txBox="1"/>
          <p:nvPr/>
        </p:nvSpPr>
        <p:spPr>
          <a:xfrm>
            <a:off x="263649" y="5783406"/>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(structured)</a:t>
            </a:r>
          </a:p>
        </p:txBody>
      </p:sp>
      <p:cxnSp>
        <p:nvCxnSpPr>
          <p:cNvPr id="336" name="Straight Arrow Connector 335">
            <a:extLst>
              <a:ext uri="{FF2B5EF4-FFF2-40B4-BE49-F238E27FC236}">
                <a16:creationId xmlns:a16="http://schemas.microsoft.com/office/drawing/2014/main" id="{4B4B8D5A-2AF3-4245-B05F-9F3FA6C6C67B}"/>
              </a:ext>
            </a:extLst>
          </p:cNvPr>
          <p:cNvCxnSpPr>
            <a:cxnSpLocks/>
          </p:cNvCxnSpPr>
          <p:nvPr/>
        </p:nvCxnSpPr>
        <p:spPr>
          <a:xfrm>
            <a:off x="9483034" y="4778050"/>
            <a:ext cx="409375"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337" name="Rectangle 336">
            <a:extLst>
              <a:ext uri="{FF2B5EF4-FFF2-40B4-BE49-F238E27FC236}">
                <a16:creationId xmlns:a16="http://schemas.microsoft.com/office/drawing/2014/main" id="{8E15D8D0-C135-C04C-829B-90EE4F57DECC}"/>
              </a:ext>
            </a:extLst>
          </p:cNvPr>
          <p:cNvSpPr/>
          <p:nvPr/>
        </p:nvSpPr>
        <p:spPr>
          <a:xfrm>
            <a:off x="8505550" y="5041328"/>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SQL Data Warehouse</a:t>
            </a:r>
          </a:p>
        </p:txBody>
      </p:sp>
      <p:sp>
        <p:nvSpPr>
          <p:cNvPr id="338" name="Rectangle 337">
            <a:extLst>
              <a:ext uri="{FF2B5EF4-FFF2-40B4-BE49-F238E27FC236}">
                <a16:creationId xmlns:a16="http://schemas.microsoft.com/office/drawing/2014/main" id="{3E90E314-3CD7-E743-850D-3DB70D075544}"/>
              </a:ext>
            </a:extLst>
          </p:cNvPr>
          <p:cNvSpPr/>
          <p:nvPr/>
        </p:nvSpPr>
        <p:spPr>
          <a:xfrm>
            <a:off x="9760595" y="5041328"/>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Analysis Services</a:t>
            </a:r>
          </a:p>
        </p:txBody>
      </p:sp>
      <p:sp>
        <p:nvSpPr>
          <p:cNvPr id="339" name="Rectangle 338">
            <a:extLst>
              <a:ext uri="{FF2B5EF4-FFF2-40B4-BE49-F238E27FC236}">
                <a16:creationId xmlns:a16="http://schemas.microsoft.com/office/drawing/2014/main" id="{D3D971DA-8F69-CD4B-8A82-367C5AE8E81E}"/>
              </a:ext>
            </a:extLst>
          </p:cNvPr>
          <p:cNvSpPr/>
          <p:nvPr/>
        </p:nvSpPr>
        <p:spPr>
          <a:xfrm>
            <a:off x="10832868" y="5041328"/>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Power BI</a:t>
            </a:r>
          </a:p>
        </p:txBody>
      </p:sp>
      <p:cxnSp>
        <p:nvCxnSpPr>
          <p:cNvPr id="340" name="Straight Arrow Connector 339">
            <a:extLst>
              <a:ext uri="{FF2B5EF4-FFF2-40B4-BE49-F238E27FC236}">
                <a16:creationId xmlns:a16="http://schemas.microsoft.com/office/drawing/2014/main" id="{656379D0-8879-304B-BA48-36BEA3A122D0}"/>
              </a:ext>
            </a:extLst>
          </p:cNvPr>
          <p:cNvCxnSpPr>
            <a:cxnSpLocks/>
          </p:cNvCxnSpPr>
          <p:nvPr/>
        </p:nvCxnSpPr>
        <p:spPr>
          <a:xfrm>
            <a:off x="10666345" y="4778050"/>
            <a:ext cx="306674" cy="0"/>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F797332C-976A-5341-B4C6-3C20DAE4AB67}"/>
              </a:ext>
            </a:extLst>
          </p:cNvPr>
          <p:cNvGrpSpPr/>
          <p:nvPr/>
        </p:nvGrpSpPr>
        <p:grpSpPr>
          <a:xfrm>
            <a:off x="11123153" y="4636206"/>
            <a:ext cx="398140" cy="303090"/>
            <a:chOff x="2502877" y="2643553"/>
            <a:chExt cx="3651737" cy="2779942"/>
          </a:xfrm>
        </p:grpSpPr>
        <p:cxnSp>
          <p:nvCxnSpPr>
            <p:cNvPr id="342" name="Straight Connector 341">
              <a:extLst>
                <a:ext uri="{FF2B5EF4-FFF2-40B4-BE49-F238E27FC236}">
                  <a16:creationId xmlns:a16="http://schemas.microsoft.com/office/drawing/2014/main" id="{44867CAE-DBED-4943-BD5F-627EFD44D370}"/>
                </a:ext>
              </a:extLst>
            </p:cNvPr>
            <p:cNvCxnSpPr>
              <a:cxnSpLocks/>
            </p:cNvCxnSpPr>
            <p:nvPr/>
          </p:nvCxnSpPr>
          <p:spPr>
            <a:xfrm>
              <a:off x="3303655" y="4505747"/>
              <a:ext cx="0" cy="917748"/>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B064AFF1-AF19-9D4B-BD88-501203CDAAC3}"/>
                </a:ext>
              </a:extLst>
            </p:cNvPr>
            <p:cNvCxnSpPr>
              <a:cxnSpLocks/>
            </p:cNvCxnSpPr>
            <p:nvPr/>
          </p:nvCxnSpPr>
          <p:spPr>
            <a:xfrm>
              <a:off x="3983069" y="3734649"/>
              <a:ext cx="0" cy="1688846"/>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932C017-84E9-5847-AA38-FAF006BF0214}"/>
                </a:ext>
              </a:extLst>
            </p:cNvPr>
            <p:cNvCxnSpPr>
              <a:cxnSpLocks/>
            </p:cNvCxnSpPr>
            <p:nvPr/>
          </p:nvCxnSpPr>
          <p:spPr>
            <a:xfrm>
              <a:off x="4662482" y="4051603"/>
              <a:ext cx="0" cy="1371892"/>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4D963110-6A52-854E-B939-2782E3EE0FAD}"/>
                </a:ext>
              </a:extLst>
            </p:cNvPr>
            <p:cNvCxnSpPr>
              <a:cxnSpLocks/>
            </p:cNvCxnSpPr>
            <p:nvPr/>
          </p:nvCxnSpPr>
          <p:spPr>
            <a:xfrm>
              <a:off x="5330632" y="3185667"/>
              <a:ext cx="0" cy="2237828"/>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7" name="Freeform: Shape 581">
              <a:extLst>
                <a:ext uri="{FF2B5EF4-FFF2-40B4-BE49-F238E27FC236}">
                  <a16:creationId xmlns:a16="http://schemas.microsoft.com/office/drawing/2014/main" id="{1DB68B1F-F9C0-A249-B812-AE6C9BFDCBE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254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348" name="Straight Arrow Connector 347">
            <a:extLst>
              <a:ext uri="{FF2B5EF4-FFF2-40B4-BE49-F238E27FC236}">
                <a16:creationId xmlns:a16="http://schemas.microsoft.com/office/drawing/2014/main" id="{09CECE01-842F-0D48-AD05-CF51E334E023}"/>
              </a:ext>
            </a:extLst>
          </p:cNvPr>
          <p:cNvCxnSpPr>
            <a:cxnSpLocks/>
          </p:cNvCxnSpPr>
          <p:nvPr/>
        </p:nvCxnSpPr>
        <p:spPr>
          <a:xfrm>
            <a:off x="5690234" y="4778050"/>
            <a:ext cx="3127195" cy="0"/>
          </a:xfrm>
          <a:prstGeom prst="straightConnector1">
            <a:avLst/>
          </a:prstGeom>
          <a:ln w="12700">
            <a:solidFill>
              <a:schemeClr val="tx2"/>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9" name="Group 348">
            <a:extLst>
              <a:ext uri="{FF2B5EF4-FFF2-40B4-BE49-F238E27FC236}">
                <a16:creationId xmlns:a16="http://schemas.microsoft.com/office/drawing/2014/main" id="{2A5408AB-D70A-644F-9440-176270C612A2}"/>
              </a:ext>
            </a:extLst>
          </p:cNvPr>
          <p:cNvGrpSpPr/>
          <p:nvPr/>
        </p:nvGrpSpPr>
        <p:grpSpPr>
          <a:xfrm>
            <a:off x="910909" y="4587741"/>
            <a:ext cx="254214" cy="347425"/>
            <a:chOff x="7264761" y="118465"/>
            <a:chExt cx="365202" cy="499109"/>
          </a:xfrm>
        </p:grpSpPr>
        <p:sp>
          <p:nvSpPr>
            <p:cNvPr id="350" name="document">
              <a:extLst>
                <a:ext uri="{FF2B5EF4-FFF2-40B4-BE49-F238E27FC236}">
                  <a16:creationId xmlns:a16="http://schemas.microsoft.com/office/drawing/2014/main" id="{F16C85BE-7A26-EE49-B750-638ED1B078B5}"/>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51" name="Right Triangle 350">
              <a:extLst>
                <a:ext uri="{FF2B5EF4-FFF2-40B4-BE49-F238E27FC236}">
                  <a16:creationId xmlns:a16="http://schemas.microsoft.com/office/drawing/2014/main" id="{0D5B689D-D014-E84F-A165-D49BC81974DA}"/>
                </a:ext>
              </a:extLst>
            </p:cNvPr>
            <p:cNvSpPr/>
            <p:nvPr/>
          </p:nvSpPr>
          <p:spPr bwMode="auto">
            <a:xfrm>
              <a:off x="7456155" y="118465"/>
              <a:ext cx="173808" cy="175543"/>
            </a:xfrm>
            <a:prstGeom prst="r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52" name="Group 351">
            <a:extLst>
              <a:ext uri="{FF2B5EF4-FFF2-40B4-BE49-F238E27FC236}">
                <a16:creationId xmlns:a16="http://schemas.microsoft.com/office/drawing/2014/main" id="{89819150-0F86-9942-AC0D-FAC5C98D5837}"/>
              </a:ext>
            </a:extLst>
          </p:cNvPr>
          <p:cNvGrpSpPr/>
          <p:nvPr/>
        </p:nvGrpSpPr>
        <p:grpSpPr>
          <a:xfrm>
            <a:off x="832437" y="5407107"/>
            <a:ext cx="393259" cy="372895"/>
            <a:chOff x="8301667" y="2334125"/>
            <a:chExt cx="586815" cy="556429"/>
          </a:xfrm>
        </p:grpSpPr>
        <p:sp>
          <p:nvSpPr>
            <p:cNvPr id="353" name="Freeform 352">
              <a:extLst>
                <a:ext uri="{FF2B5EF4-FFF2-40B4-BE49-F238E27FC236}">
                  <a16:creationId xmlns:a16="http://schemas.microsoft.com/office/drawing/2014/main" id="{43BB50E1-7365-164C-B126-7EBCA2934C15}"/>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4" name="Rectangle 353">
              <a:extLst>
                <a:ext uri="{FF2B5EF4-FFF2-40B4-BE49-F238E27FC236}">
                  <a16:creationId xmlns:a16="http://schemas.microsoft.com/office/drawing/2014/main" id="{2F4BD0EF-E653-804E-AE6F-3FB34CE722ED}"/>
                </a:ext>
              </a:extLst>
            </p:cNvPr>
            <p:cNvSpPr/>
            <p:nvPr/>
          </p:nvSpPr>
          <p:spPr>
            <a:xfrm>
              <a:off x="8334531" y="2359341"/>
              <a:ext cx="522038" cy="376103"/>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5" name="Pie 354">
              <a:extLst>
                <a:ext uri="{FF2B5EF4-FFF2-40B4-BE49-F238E27FC236}">
                  <a16:creationId xmlns:a16="http://schemas.microsoft.com/office/drawing/2014/main" id="{68B92F70-4E48-5D46-9E82-C1CC2EF53B05}"/>
                </a:ext>
              </a:extLst>
            </p:cNvPr>
            <p:cNvSpPr/>
            <p:nvPr/>
          </p:nvSpPr>
          <p:spPr>
            <a:xfrm>
              <a:off x="8372155" y="2452694"/>
              <a:ext cx="198620" cy="198620"/>
            </a:xfrm>
            <a:prstGeom prst="pie">
              <a:avLst>
                <a:gd name="adj1" fmla="val 21510717"/>
                <a:gd name="adj2" fmla="val 1620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7" name="Pie 356">
              <a:extLst>
                <a:ext uri="{FF2B5EF4-FFF2-40B4-BE49-F238E27FC236}">
                  <a16:creationId xmlns:a16="http://schemas.microsoft.com/office/drawing/2014/main" id="{DFBFA585-03B0-084F-8AB9-CA19AA317C8E}"/>
                </a:ext>
              </a:extLst>
            </p:cNvPr>
            <p:cNvSpPr/>
            <p:nvPr/>
          </p:nvSpPr>
          <p:spPr>
            <a:xfrm rot="20135223">
              <a:off x="8395688" y="2456956"/>
              <a:ext cx="167996" cy="167996"/>
            </a:xfrm>
            <a:prstGeom prst="pie">
              <a:avLst>
                <a:gd name="adj1" fmla="val 17759983"/>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6" name="Pie 365">
              <a:extLst>
                <a:ext uri="{FF2B5EF4-FFF2-40B4-BE49-F238E27FC236}">
                  <a16:creationId xmlns:a16="http://schemas.microsoft.com/office/drawing/2014/main" id="{B2301230-B7C1-6941-96BF-960EEE59AADA}"/>
                </a:ext>
              </a:extLst>
            </p:cNvPr>
            <p:cNvSpPr/>
            <p:nvPr/>
          </p:nvSpPr>
          <p:spPr>
            <a:xfrm>
              <a:off x="8396802" y="2463844"/>
              <a:ext cx="167996" cy="167996"/>
            </a:xfrm>
            <a:prstGeom prst="pie">
              <a:avLst>
                <a:gd name="adj1" fmla="val 19893257"/>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7" name="Rounded Rectangle 366">
              <a:extLst>
                <a:ext uri="{FF2B5EF4-FFF2-40B4-BE49-F238E27FC236}">
                  <a16:creationId xmlns:a16="http://schemas.microsoft.com/office/drawing/2014/main" id="{94B741EC-6E92-8640-A1BB-9D01CF1B9DC7}"/>
                </a:ext>
              </a:extLst>
            </p:cNvPr>
            <p:cNvSpPr/>
            <p:nvPr/>
          </p:nvSpPr>
          <p:spPr>
            <a:xfrm>
              <a:off x="8608662" y="2469349"/>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8" name="Rounded Rectangle 367">
              <a:extLst>
                <a:ext uri="{FF2B5EF4-FFF2-40B4-BE49-F238E27FC236}">
                  <a16:creationId xmlns:a16="http://schemas.microsoft.com/office/drawing/2014/main" id="{497C4316-9C49-B741-9032-C96F860E9483}"/>
                </a:ext>
              </a:extLst>
            </p:cNvPr>
            <p:cNvSpPr/>
            <p:nvPr/>
          </p:nvSpPr>
          <p:spPr>
            <a:xfrm>
              <a:off x="8608662" y="2529856"/>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9" name="Rounded Rectangle 368">
              <a:extLst>
                <a:ext uri="{FF2B5EF4-FFF2-40B4-BE49-F238E27FC236}">
                  <a16:creationId xmlns:a16="http://schemas.microsoft.com/office/drawing/2014/main" id="{51B8D252-0A6B-FD4B-9699-814C4D72D4E5}"/>
                </a:ext>
              </a:extLst>
            </p:cNvPr>
            <p:cNvSpPr/>
            <p:nvPr/>
          </p:nvSpPr>
          <p:spPr>
            <a:xfrm>
              <a:off x="8607108" y="2590363"/>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370" name="Group 369">
            <a:extLst>
              <a:ext uri="{FF2B5EF4-FFF2-40B4-BE49-F238E27FC236}">
                <a16:creationId xmlns:a16="http://schemas.microsoft.com/office/drawing/2014/main" id="{838FF273-EB47-F04B-9D60-DF4DD3C3F582}"/>
              </a:ext>
            </a:extLst>
          </p:cNvPr>
          <p:cNvGrpSpPr/>
          <p:nvPr/>
        </p:nvGrpSpPr>
        <p:grpSpPr>
          <a:xfrm>
            <a:off x="855264" y="3701367"/>
            <a:ext cx="302217" cy="302217"/>
            <a:chOff x="8035871" y="3099661"/>
            <a:chExt cx="302217" cy="302217"/>
          </a:xfrm>
        </p:grpSpPr>
        <p:sp>
          <p:nvSpPr>
            <p:cNvPr id="371" name="Oval 370">
              <a:extLst>
                <a:ext uri="{FF2B5EF4-FFF2-40B4-BE49-F238E27FC236}">
                  <a16:creationId xmlns:a16="http://schemas.microsoft.com/office/drawing/2014/main" id="{117132E9-5CC9-F14C-8519-262C1B7C7CBB}"/>
                </a:ext>
              </a:extLst>
            </p:cNvPr>
            <p:cNvSpPr/>
            <p:nvPr/>
          </p:nvSpPr>
          <p:spPr bwMode="auto">
            <a:xfrm>
              <a:off x="8035871" y="3099661"/>
              <a:ext cx="302217" cy="3022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Triangle 371">
              <a:extLst>
                <a:ext uri="{FF2B5EF4-FFF2-40B4-BE49-F238E27FC236}">
                  <a16:creationId xmlns:a16="http://schemas.microsoft.com/office/drawing/2014/main" id="{0B2FD96F-50B4-1A4B-BA58-050A26CB2B76}"/>
                </a:ext>
              </a:extLst>
            </p:cNvPr>
            <p:cNvSpPr/>
            <p:nvPr/>
          </p:nvSpPr>
          <p:spPr bwMode="auto">
            <a:xfrm rot="5400000">
              <a:off x="8138793" y="3190791"/>
              <a:ext cx="139149" cy="119956"/>
            </a:xfrm>
            <a:prstGeom prst="triangl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3" name="Group 372">
            <a:extLst>
              <a:ext uri="{FF2B5EF4-FFF2-40B4-BE49-F238E27FC236}">
                <a16:creationId xmlns:a16="http://schemas.microsoft.com/office/drawing/2014/main" id="{4DCD76A4-C91E-0442-AC3C-D37757A3814A}"/>
              </a:ext>
            </a:extLst>
          </p:cNvPr>
          <p:cNvGrpSpPr/>
          <p:nvPr/>
        </p:nvGrpSpPr>
        <p:grpSpPr>
          <a:xfrm>
            <a:off x="761413" y="2729431"/>
            <a:ext cx="483187" cy="360985"/>
            <a:chOff x="710613" y="918881"/>
            <a:chExt cx="2781877" cy="2078318"/>
          </a:xfrm>
        </p:grpSpPr>
        <p:grpSp>
          <p:nvGrpSpPr>
            <p:cNvPr id="374" name="Group 373">
              <a:extLst>
                <a:ext uri="{FF2B5EF4-FFF2-40B4-BE49-F238E27FC236}">
                  <a16:creationId xmlns:a16="http://schemas.microsoft.com/office/drawing/2014/main" id="{822C2E7B-40CC-3A4D-84EF-8193FB1277FC}"/>
                </a:ext>
              </a:extLst>
            </p:cNvPr>
            <p:cNvGrpSpPr/>
            <p:nvPr/>
          </p:nvGrpSpPr>
          <p:grpSpPr>
            <a:xfrm>
              <a:off x="710613" y="918881"/>
              <a:ext cx="2781877" cy="2078318"/>
              <a:chOff x="9531457" y="2208508"/>
              <a:chExt cx="503695" cy="376306"/>
            </a:xfrm>
          </p:grpSpPr>
          <p:sp>
            <p:nvSpPr>
              <p:cNvPr id="387" name="Rectangle 386">
                <a:extLst>
                  <a:ext uri="{FF2B5EF4-FFF2-40B4-BE49-F238E27FC236}">
                    <a16:creationId xmlns:a16="http://schemas.microsoft.com/office/drawing/2014/main" id="{ECD56195-43FC-4A40-A86E-E834F8FB671D}"/>
                  </a:ext>
                </a:extLst>
              </p:cNvPr>
              <p:cNvSpPr/>
              <p:nvPr/>
            </p:nvSpPr>
            <p:spPr bwMode="auto">
              <a:xfrm>
                <a:off x="9531457" y="2208508"/>
                <a:ext cx="503695" cy="37630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8" name="Group 387">
                <a:extLst>
                  <a:ext uri="{FF2B5EF4-FFF2-40B4-BE49-F238E27FC236}">
                    <a16:creationId xmlns:a16="http://schemas.microsoft.com/office/drawing/2014/main" id="{0B394BD8-E9D0-D647-B063-3BA4238F06FC}"/>
                  </a:ext>
                </a:extLst>
              </p:cNvPr>
              <p:cNvGrpSpPr/>
              <p:nvPr/>
            </p:nvGrpSpPr>
            <p:grpSpPr>
              <a:xfrm>
                <a:off x="9813643" y="2248546"/>
                <a:ext cx="187245" cy="46420"/>
                <a:chOff x="9747337" y="2248545"/>
                <a:chExt cx="249070" cy="61747"/>
              </a:xfrm>
            </p:grpSpPr>
            <p:sp>
              <p:nvSpPr>
                <p:cNvPr id="389" name="Oval 388">
                  <a:extLst>
                    <a:ext uri="{FF2B5EF4-FFF2-40B4-BE49-F238E27FC236}">
                      <a16:creationId xmlns:a16="http://schemas.microsoft.com/office/drawing/2014/main" id="{49D00C08-AE04-2040-B4F7-A947066EF1DF}"/>
                    </a:ext>
                  </a:extLst>
                </p:cNvPr>
                <p:cNvSpPr/>
                <p:nvPr/>
              </p:nvSpPr>
              <p:spPr bwMode="auto">
                <a:xfrm>
                  <a:off x="9934660"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Oval 389">
                  <a:extLst>
                    <a:ext uri="{FF2B5EF4-FFF2-40B4-BE49-F238E27FC236}">
                      <a16:creationId xmlns:a16="http://schemas.microsoft.com/office/drawing/2014/main" id="{E5A7BA80-B79C-CE41-88C0-23091C4A6169}"/>
                    </a:ext>
                  </a:extLst>
                </p:cNvPr>
                <p:cNvSpPr/>
                <p:nvPr/>
              </p:nvSpPr>
              <p:spPr bwMode="auto">
                <a:xfrm>
                  <a:off x="9840998"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Oval 390">
                  <a:extLst>
                    <a:ext uri="{FF2B5EF4-FFF2-40B4-BE49-F238E27FC236}">
                      <a16:creationId xmlns:a16="http://schemas.microsoft.com/office/drawing/2014/main" id="{B923AB2C-89C8-A04C-8072-C58A420CB131}"/>
                    </a:ext>
                  </a:extLst>
                </p:cNvPr>
                <p:cNvSpPr/>
                <p:nvPr/>
              </p:nvSpPr>
              <p:spPr bwMode="auto">
                <a:xfrm>
                  <a:off x="9747337" y="2248545"/>
                  <a:ext cx="61747" cy="6174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75" name="Rectangle 374">
              <a:extLst>
                <a:ext uri="{FF2B5EF4-FFF2-40B4-BE49-F238E27FC236}">
                  <a16:creationId xmlns:a16="http://schemas.microsoft.com/office/drawing/2014/main" id="{B7C0A106-5753-7B4F-9B98-9D7EC7B21254}"/>
                </a:ext>
              </a:extLst>
            </p:cNvPr>
            <p:cNvSpPr/>
            <p:nvPr/>
          </p:nvSpPr>
          <p:spPr bwMode="auto">
            <a:xfrm>
              <a:off x="901700" y="16002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Rectangle 383">
              <a:extLst>
                <a:ext uri="{FF2B5EF4-FFF2-40B4-BE49-F238E27FC236}">
                  <a16:creationId xmlns:a16="http://schemas.microsoft.com/office/drawing/2014/main" id="{BF4F1920-F2E0-7B44-85BA-524965789AC9}"/>
                </a:ext>
              </a:extLst>
            </p:cNvPr>
            <p:cNvSpPr/>
            <p:nvPr/>
          </p:nvSpPr>
          <p:spPr bwMode="auto">
            <a:xfrm>
              <a:off x="901700" y="20574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Rectangle 385">
              <a:extLst>
                <a:ext uri="{FF2B5EF4-FFF2-40B4-BE49-F238E27FC236}">
                  <a16:creationId xmlns:a16="http://schemas.microsoft.com/office/drawing/2014/main" id="{1FF21788-8FF2-B745-A37C-067F318BB75B}"/>
                </a:ext>
              </a:extLst>
            </p:cNvPr>
            <p:cNvSpPr/>
            <p:nvPr/>
          </p:nvSpPr>
          <p:spPr bwMode="auto">
            <a:xfrm>
              <a:off x="901700" y="2501900"/>
              <a:ext cx="2413000" cy="26670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2" name="Group 391">
            <a:extLst>
              <a:ext uri="{FF2B5EF4-FFF2-40B4-BE49-F238E27FC236}">
                <a16:creationId xmlns:a16="http://schemas.microsoft.com/office/drawing/2014/main" id="{668AC160-98D7-FB4D-BFB1-E67497504BD0}"/>
              </a:ext>
            </a:extLst>
          </p:cNvPr>
          <p:cNvGrpSpPr/>
          <p:nvPr/>
        </p:nvGrpSpPr>
        <p:grpSpPr>
          <a:xfrm>
            <a:off x="7171674" y="2464904"/>
            <a:ext cx="390511" cy="398037"/>
            <a:chOff x="7158422" y="1607015"/>
            <a:chExt cx="2726357" cy="2778897"/>
          </a:xfrm>
        </p:grpSpPr>
        <p:sp>
          <p:nvSpPr>
            <p:cNvPr id="393" name="Freeform 392">
              <a:extLst>
                <a:ext uri="{FF2B5EF4-FFF2-40B4-BE49-F238E27FC236}">
                  <a16:creationId xmlns:a16="http://schemas.microsoft.com/office/drawing/2014/main" id="{58CFBC85-EFEC-3F43-81A8-C80F30050733}"/>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4" name="Diamond 393">
              <a:extLst>
                <a:ext uri="{FF2B5EF4-FFF2-40B4-BE49-F238E27FC236}">
                  <a16:creationId xmlns:a16="http://schemas.microsoft.com/office/drawing/2014/main" id="{3E74F416-28E0-BC45-B902-1AC13690CB64}"/>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5" name="Freeform 394">
              <a:extLst>
                <a:ext uri="{FF2B5EF4-FFF2-40B4-BE49-F238E27FC236}">
                  <a16:creationId xmlns:a16="http://schemas.microsoft.com/office/drawing/2014/main" id="{4898A7A6-9747-C84C-A1C0-7C3E07AD81AF}"/>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6" name="Diamond 395">
              <a:extLst>
                <a:ext uri="{FF2B5EF4-FFF2-40B4-BE49-F238E27FC236}">
                  <a16:creationId xmlns:a16="http://schemas.microsoft.com/office/drawing/2014/main" id="{3F3757BD-7E83-4541-A5EE-B841F902CAAF}"/>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97" name="Freeform 396">
            <a:extLst>
              <a:ext uri="{FF2B5EF4-FFF2-40B4-BE49-F238E27FC236}">
                <a16:creationId xmlns:a16="http://schemas.microsoft.com/office/drawing/2014/main" id="{745C96A9-D552-8D42-9BA6-7B411388FF8B}"/>
              </a:ext>
            </a:extLst>
          </p:cNvPr>
          <p:cNvSpPr/>
          <p:nvPr/>
        </p:nvSpPr>
        <p:spPr bwMode="auto">
          <a:xfrm>
            <a:off x="4970473" y="4555729"/>
            <a:ext cx="521209" cy="450582"/>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Freeform 397">
            <a:extLst>
              <a:ext uri="{FF2B5EF4-FFF2-40B4-BE49-F238E27FC236}">
                <a16:creationId xmlns:a16="http://schemas.microsoft.com/office/drawing/2014/main" id="{919E1A57-1DE5-354F-BA03-AA4B12E31EC0}"/>
              </a:ext>
            </a:extLst>
          </p:cNvPr>
          <p:cNvSpPr/>
          <p:nvPr/>
        </p:nvSpPr>
        <p:spPr bwMode="auto">
          <a:xfrm flipH="1">
            <a:off x="8886007" y="4580710"/>
            <a:ext cx="476514" cy="438852"/>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Segoe UI Light"/>
              <a:ea typeface="Segoe UI" pitchFamily="34" charset="0"/>
              <a:cs typeface="Segoe UI" pitchFamily="34" charset="0"/>
            </a:endParaRPr>
          </a:p>
        </p:txBody>
      </p:sp>
      <p:sp>
        <p:nvSpPr>
          <p:cNvPr id="399" name="Freeform: Shape 282">
            <a:extLst>
              <a:ext uri="{FF2B5EF4-FFF2-40B4-BE49-F238E27FC236}">
                <a16:creationId xmlns:a16="http://schemas.microsoft.com/office/drawing/2014/main" id="{FCFEC977-206D-194A-9BF9-6C94264FE575}"/>
              </a:ext>
            </a:extLst>
          </p:cNvPr>
          <p:cNvSpPr/>
          <p:nvPr/>
        </p:nvSpPr>
        <p:spPr>
          <a:xfrm>
            <a:off x="10045147" y="4578448"/>
            <a:ext cx="515506" cy="401358"/>
          </a:xfrm>
          <a:custGeom>
            <a:avLst/>
            <a:gdLst>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101797 w 1425158"/>
              <a:gd name="connsiteY5" fmla="*/ 651501 h 1109587"/>
              <a:gd name="connsiteX6" fmla="*/ 316855 w 1425158"/>
              <a:gd name="connsiteY6" fmla="*/ 651501 h 1109587"/>
              <a:gd name="connsiteX7" fmla="*/ 332901 w 1425158"/>
              <a:gd name="connsiteY7" fmla="*/ 759660 h 1109587"/>
              <a:gd name="connsiteX8" fmla="*/ 159058 w 1425158"/>
              <a:gd name="connsiteY8" fmla="*/ 759660 h 1109587"/>
              <a:gd name="connsiteX9" fmla="*/ 159058 w 1425158"/>
              <a:gd name="connsiteY9" fmla="*/ 1052327 h 1109587"/>
              <a:gd name="connsiteX10" fmla="*/ 631566 w 1425158"/>
              <a:gd name="connsiteY10" fmla="*/ 1052327 h 1109587"/>
              <a:gd name="connsiteX11" fmla="*/ 631566 w 1425158"/>
              <a:gd name="connsiteY11" fmla="*/ 824189 h 1109587"/>
              <a:gd name="connsiteX12" fmla="*/ 688826 w 1425158"/>
              <a:gd name="connsiteY12" fmla="*/ 793443 h 1109587"/>
              <a:gd name="connsiteX13" fmla="*/ 688826 w 1425158"/>
              <a:gd name="connsiteY13" fmla="*/ 1109587 h 1109587"/>
              <a:gd name="connsiteX14" fmla="*/ 101797 w 1425158"/>
              <a:gd name="connsiteY14" fmla="*/ 1109587 h 1109587"/>
              <a:gd name="connsiteX15" fmla="*/ 838129 w 1425158"/>
              <a:gd name="connsiteY15" fmla="*/ 464948 h 1109587"/>
              <a:gd name="connsiteX16" fmla="*/ 895390 w 1425158"/>
              <a:gd name="connsiteY16" fmla="*/ 484141 h 1109587"/>
              <a:gd name="connsiteX17" fmla="*/ 895390 w 1425158"/>
              <a:gd name="connsiteY17" fmla="*/ 600562 h 1109587"/>
              <a:gd name="connsiteX18" fmla="*/ 838129 w 1425158"/>
              <a:gd name="connsiteY18" fmla="*/ 631309 h 1109587"/>
              <a:gd name="connsiteX19" fmla="*/ 529769 w 1425158"/>
              <a:gd name="connsiteY19" fmla="*/ 361593 h 1109587"/>
              <a:gd name="connsiteX20" fmla="*/ 587029 w 1425158"/>
              <a:gd name="connsiteY20" fmla="*/ 380785 h 1109587"/>
              <a:gd name="connsiteX21" fmla="*/ 587029 w 1425158"/>
              <a:gd name="connsiteY21" fmla="*/ 458086 h 1109587"/>
              <a:gd name="connsiteX22" fmla="*/ 361165 w 1425158"/>
              <a:gd name="connsiteY22" fmla="*/ 458086 h 1109587"/>
              <a:gd name="connsiteX23" fmla="*/ 352670 w 1425158"/>
              <a:gd name="connsiteY23" fmla="*/ 400826 h 1109587"/>
              <a:gd name="connsiteX24" fmla="*/ 529769 w 1425158"/>
              <a:gd name="connsiteY24" fmla="*/ 400826 h 1109587"/>
              <a:gd name="connsiteX25" fmla="*/ 359677 w 1425158"/>
              <a:gd name="connsiteY25" fmla="*/ 290886 h 1109587"/>
              <a:gd name="connsiteX26" fmla="*/ 347006 w 1425158"/>
              <a:gd name="connsiteY26" fmla="*/ 309679 h 1109587"/>
              <a:gd name="connsiteX27" fmla="*/ 326542 w 1425158"/>
              <a:gd name="connsiteY27" fmla="*/ 323477 h 1109587"/>
              <a:gd name="connsiteX28" fmla="*/ 402143 w 1425158"/>
              <a:gd name="connsiteY28" fmla="*/ 833064 h 1109587"/>
              <a:gd name="connsiteX29" fmla="*/ 423996 w 1425158"/>
              <a:gd name="connsiteY29" fmla="*/ 837475 h 1109587"/>
              <a:gd name="connsiteX30" fmla="*/ 448803 w 1425158"/>
              <a:gd name="connsiteY30" fmla="*/ 854201 h 1109587"/>
              <a:gd name="connsiteX31" fmla="*/ 450445 w 1425158"/>
              <a:gd name="connsiteY31" fmla="*/ 856636 h 1109587"/>
              <a:gd name="connsiteX32" fmla="*/ 1055784 w 1425158"/>
              <a:gd name="connsiteY32" fmla="*/ 531601 h 1109587"/>
              <a:gd name="connsiteX33" fmla="*/ 1054183 w 1425158"/>
              <a:gd name="connsiteY33" fmla="*/ 523670 h 1109587"/>
              <a:gd name="connsiteX34" fmla="*/ 838129 w 1425158"/>
              <a:gd name="connsiteY34" fmla="*/ 254492 h 1109587"/>
              <a:gd name="connsiteX35" fmla="*/ 1425158 w 1425158"/>
              <a:gd name="connsiteY35" fmla="*/ 254492 h 1109587"/>
              <a:gd name="connsiteX36" fmla="*/ 1425158 w 1425158"/>
              <a:gd name="connsiteY36" fmla="*/ 712578 h 1109587"/>
              <a:gd name="connsiteX37" fmla="*/ 839428 w 1425158"/>
              <a:gd name="connsiteY37" fmla="*/ 712578 h 1109587"/>
              <a:gd name="connsiteX38" fmla="*/ 946067 w 1425158"/>
              <a:gd name="connsiteY38" fmla="*/ 655318 h 1109587"/>
              <a:gd name="connsiteX39" fmla="*/ 1367898 w 1425158"/>
              <a:gd name="connsiteY39" fmla="*/ 655318 h 1109587"/>
              <a:gd name="connsiteX40" fmla="*/ 1367898 w 1425158"/>
              <a:gd name="connsiteY40" fmla="*/ 362651 h 1109587"/>
              <a:gd name="connsiteX41" fmla="*/ 895390 w 1425158"/>
              <a:gd name="connsiteY41" fmla="*/ 362651 h 1109587"/>
              <a:gd name="connsiteX42" fmla="*/ 895390 w 1425158"/>
              <a:gd name="connsiteY42" fmla="*/ 407978 h 1109587"/>
              <a:gd name="connsiteX43" fmla="*/ 838129 w 1425158"/>
              <a:gd name="connsiteY43" fmla="*/ 388785 h 1109587"/>
              <a:gd name="connsiteX44" fmla="*/ 291820 w 1425158"/>
              <a:gd name="connsiteY44" fmla="*/ 176448 h 1109587"/>
              <a:gd name="connsiteX45" fmla="*/ 363732 w 1425158"/>
              <a:gd name="connsiteY45" fmla="*/ 224115 h 1109587"/>
              <a:gd name="connsiteX46" fmla="*/ 368177 w 1425158"/>
              <a:gd name="connsiteY46" fmla="*/ 246133 h 1109587"/>
              <a:gd name="connsiteX47" fmla="*/ 710036 w 1425158"/>
              <a:gd name="connsiteY47" fmla="*/ 360717 h 1109587"/>
              <a:gd name="connsiteX48" fmla="*/ 1060589 w 1425158"/>
              <a:gd name="connsiteY48" fmla="*/ 478215 h 1109587"/>
              <a:gd name="connsiteX49" fmla="*/ 1074762 w 1425158"/>
              <a:gd name="connsiteY49" fmla="*/ 457193 h 1109587"/>
              <a:gd name="connsiteX50" fmla="*/ 1129948 w 1425158"/>
              <a:gd name="connsiteY50" fmla="*/ 434334 h 1109587"/>
              <a:gd name="connsiteX51" fmla="*/ 1207993 w 1425158"/>
              <a:gd name="connsiteY51" fmla="*/ 512379 h 1109587"/>
              <a:gd name="connsiteX52" fmla="*/ 1129948 w 1425158"/>
              <a:gd name="connsiteY52" fmla="*/ 590424 h 1109587"/>
              <a:gd name="connsiteX53" fmla="*/ 1099570 w 1425158"/>
              <a:gd name="connsiteY53" fmla="*/ 584291 h 1109587"/>
              <a:gd name="connsiteX54" fmla="*/ 1078951 w 1425158"/>
              <a:gd name="connsiteY54" fmla="*/ 570390 h 1109587"/>
              <a:gd name="connsiteX55" fmla="*/ 469310 w 1425158"/>
              <a:gd name="connsiteY55" fmla="*/ 897736 h 1109587"/>
              <a:gd name="connsiteX56" fmla="*/ 471662 w 1425158"/>
              <a:gd name="connsiteY56" fmla="*/ 909387 h 1109587"/>
              <a:gd name="connsiteX57" fmla="*/ 393617 w 1425158"/>
              <a:gd name="connsiteY57" fmla="*/ 987432 h 1109587"/>
              <a:gd name="connsiteX58" fmla="*/ 315572 w 1425158"/>
              <a:gd name="connsiteY58" fmla="*/ 909387 h 1109587"/>
              <a:gd name="connsiteX59" fmla="*/ 338431 w 1425158"/>
              <a:gd name="connsiteY59" fmla="*/ 854201 h 1109587"/>
              <a:gd name="connsiteX60" fmla="*/ 357722 w 1425158"/>
              <a:gd name="connsiteY60" fmla="*/ 841195 h 1109587"/>
              <a:gd name="connsiteX61" fmla="*/ 281963 w 1425158"/>
              <a:gd name="connsiteY61" fmla="*/ 330548 h 1109587"/>
              <a:gd name="connsiteX62" fmla="*/ 261442 w 1425158"/>
              <a:gd name="connsiteY62" fmla="*/ 326405 h 1109587"/>
              <a:gd name="connsiteX63" fmla="*/ 213775 w 1425158"/>
              <a:gd name="connsiteY63" fmla="*/ 254493 h 1109587"/>
              <a:gd name="connsiteX64" fmla="*/ 291820 w 1425158"/>
              <a:gd name="connsiteY64" fmla="*/ 176448 h 1109587"/>
              <a:gd name="connsiteX65" fmla="*/ 0 w 1425158"/>
              <a:gd name="connsiteY65" fmla="*/ 0 h 1109587"/>
              <a:gd name="connsiteX66" fmla="*/ 587029 w 1425158"/>
              <a:gd name="connsiteY66" fmla="*/ 0 h 1109587"/>
              <a:gd name="connsiteX67" fmla="*/ 587029 w 1425158"/>
              <a:gd name="connsiteY67" fmla="*/ 304622 h 1109587"/>
              <a:gd name="connsiteX68" fmla="*/ 529769 w 1425158"/>
              <a:gd name="connsiteY68" fmla="*/ 285430 h 1109587"/>
              <a:gd name="connsiteX69" fmla="*/ 529769 w 1425158"/>
              <a:gd name="connsiteY69" fmla="*/ 108159 h 1109587"/>
              <a:gd name="connsiteX70" fmla="*/ 57261 w 1425158"/>
              <a:gd name="connsiteY70" fmla="*/ 108159 h 1109587"/>
              <a:gd name="connsiteX71" fmla="*/ 57261 w 1425158"/>
              <a:gd name="connsiteY71" fmla="*/ 400826 h 1109587"/>
              <a:gd name="connsiteX72" fmla="*/ 279666 w 1425158"/>
              <a:gd name="connsiteY72" fmla="*/ 400826 h 1109587"/>
              <a:gd name="connsiteX73" fmla="*/ 288160 w 1425158"/>
              <a:gd name="connsiteY73" fmla="*/ 458086 h 1109587"/>
              <a:gd name="connsiteX74" fmla="*/ 0 w 1425158"/>
              <a:gd name="connsiteY74" fmla="*/ 458086 h 1109587"/>
              <a:gd name="connsiteX0" fmla="*/ 389860 w 1425158"/>
              <a:gd name="connsiteY0" fmla="*/ 651501 h 1109587"/>
              <a:gd name="connsiteX1" fmla="*/ 688826 w 1425158"/>
              <a:gd name="connsiteY1" fmla="*/ 651501 h 1109587"/>
              <a:gd name="connsiteX2" fmla="*/ 688826 w 1425158"/>
              <a:gd name="connsiteY2" fmla="*/ 711477 h 1109587"/>
              <a:gd name="connsiteX3" fmla="*/ 599090 w 1425158"/>
              <a:gd name="connsiteY3" fmla="*/ 759660 h 1109587"/>
              <a:gd name="connsiteX4" fmla="*/ 405906 w 1425158"/>
              <a:gd name="connsiteY4" fmla="*/ 759660 h 1109587"/>
              <a:gd name="connsiteX5" fmla="*/ 389860 w 1425158"/>
              <a:gd name="connsiteY5" fmla="*/ 651501 h 1109587"/>
              <a:gd name="connsiteX6" fmla="*/ 101797 w 1425158"/>
              <a:gd name="connsiteY6" fmla="*/ 651501 h 1109587"/>
              <a:gd name="connsiteX7" fmla="*/ 316855 w 1425158"/>
              <a:gd name="connsiteY7" fmla="*/ 651501 h 1109587"/>
              <a:gd name="connsiteX8" fmla="*/ 332901 w 1425158"/>
              <a:gd name="connsiteY8" fmla="*/ 759660 h 1109587"/>
              <a:gd name="connsiteX9" fmla="*/ 159058 w 1425158"/>
              <a:gd name="connsiteY9" fmla="*/ 759660 h 1109587"/>
              <a:gd name="connsiteX10" fmla="*/ 159058 w 1425158"/>
              <a:gd name="connsiteY10" fmla="*/ 1052327 h 1109587"/>
              <a:gd name="connsiteX11" fmla="*/ 631566 w 1425158"/>
              <a:gd name="connsiteY11" fmla="*/ 1052327 h 1109587"/>
              <a:gd name="connsiteX12" fmla="*/ 631566 w 1425158"/>
              <a:gd name="connsiteY12" fmla="*/ 824189 h 1109587"/>
              <a:gd name="connsiteX13" fmla="*/ 688826 w 1425158"/>
              <a:gd name="connsiteY13" fmla="*/ 793443 h 1109587"/>
              <a:gd name="connsiteX14" fmla="*/ 688826 w 1425158"/>
              <a:gd name="connsiteY14" fmla="*/ 1109587 h 1109587"/>
              <a:gd name="connsiteX15" fmla="*/ 101797 w 1425158"/>
              <a:gd name="connsiteY15" fmla="*/ 1109587 h 1109587"/>
              <a:gd name="connsiteX16" fmla="*/ 101797 w 1425158"/>
              <a:gd name="connsiteY16" fmla="*/ 651501 h 1109587"/>
              <a:gd name="connsiteX17" fmla="*/ 838129 w 1425158"/>
              <a:gd name="connsiteY17" fmla="*/ 464948 h 1109587"/>
              <a:gd name="connsiteX18" fmla="*/ 895390 w 1425158"/>
              <a:gd name="connsiteY18" fmla="*/ 484141 h 1109587"/>
              <a:gd name="connsiteX19" fmla="*/ 895390 w 1425158"/>
              <a:gd name="connsiteY19" fmla="*/ 600562 h 1109587"/>
              <a:gd name="connsiteX20" fmla="*/ 838129 w 1425158"/>
              <a:gd name="connsiteY20" fmla="*/ 631309 h 1109587"/>
              <a:gd name="connsiteX21" fmla="*/ 838129 w 1425158"/>
              <a:gd name="connsiteY21" fmla="*/ 464948 h 1109587"/>
              <a:gd name="connsiteX22" fmla="*/ 529769 w 1425158"/>
              <a:gd name="connsiteY22" fmla="*/ 361593 h 1109587"/>
              <a:gd name="connsiteX23" fmla="*/ 587029 w 1425158"/>
              <a:gd name="connsiteY23" fmla="*/ 380785 h 1109587"/>
              <a:gd name="connsiteX24" fmla="*/ 587029 w 1425158"/>
              <a:gd name="connsiteY24" fmla="*/ 458086 h 1109587"/>
              <a:gd name="connsiteX25" fmla="*/ 361165 w 1425158"/>
              <a:gd name="connsiteY25" fmla="*/ 458086 h 1109587"/>
              <a:gd name="connsiteX26" fmla="*/ 352670 w 1425158"/>
              <a:gd name="connsiteY26" fmla="*/ 400826 h 1109587"/>
              <a:gd name="connsiteX27" fmla="*/ 529769 w 1425158"/>
              <a:gd name="connsiteY27" fmla="*/ 400826 h 1109587"/>
              <a:gd name="connsiteX28" fmla="*/ 529769 w 1425158"/>
              <a:gd name="connsiteY28" fmla="*/ 361593 h 1109587"/>
              <a:gd name="connsiteX29" fmla="*/ 359677 w 1425158"/>
              <a:gd name="connsiteY29" fmla="*/ 290886 h 1109587"/>
              <a:gd name="connsiteX30" fmla="*/ 347006 w 1425158"/>
              <a:gd name="connsiteY30" fmla="*/ 309679 h 1109587"/>
              <a:gd name="connsiteX31" fmla="*/ 326542 w 1425158"/>
              <a:gd name="connsiteY31" fmla="*/ 323477 h 1109587"/>
              <a:gd name="connsiteX32" fmla="*/ 402143 w 1425158"/>
              <a:gd name="connsiteY32" fmla="*/ 833064 h 1109587"/>
              <a:gd name="connsiteX33" fmla="*/ 423996 w 1425158"/>
              <a:gd name="connsiteY33" fmla="*/ 837475 h 1109587"/>
              <a:gd name="connsiteX34" fmla="*/ 448803 w 1425158"/>
              <a:gd name="connsiteY34" fmla="*/ 854201 h 1109587"/>
              <a:gd name="connsiteX35" fmla="*/ 450445 w 1425158"/>
              <a:gd name="connsiteY35" fmla="*/ 856636 h 1109587"/>
              <a:gd name="connsiteX36" fmla="*/ 1055784 w 1425158"/>
              <a:gd name="connsiteY36" fmla="*/ 531601 h 1109587"/>
              <a:gd name="connsiteX37" fmla="*/ 1054183 w 1425158"/>
              <a:gd name="connsiteY37" fmla="*/ 523670 h 1109587"/>
              <a:gd name="connsiteX38" fmla="*/ 359677 w 1425158"/>
              <a:gd name="connsiteY38" fmla="*/ 290886 h 1109587"/>
              <a:gd name="connsiteX39" fmla="*/ 838129 w 1425158"/>
              <a:gd name="connsiteY39" fmla="*/ 254492 h 1109587"/>
              <a:gd name="connsiteX40" fmla="*/ 1425158 w 1425158"/>
              <a:gd name="connsiteY40" fmla="*/ 254492 h 1109587"/>
              <a:gd name="connsiteX41" fmla="*/ 1425158 w 1425158"/>
              <a:gd name="connsiteY41" fmla="*/ 712578 h 1109587"/>
              <a:gd name="connsiteX42" fmla="*/ 839428 w 1425158"/>
              <a:gd name="connsiteY42" fmla="*/ 712578 h 1109587"/>
              <a:gd name="connsiteX43" fmla="*/ 946067 w 1425158"/>
              <a:gd name="connsiteY43" fmla="*/ 655318 h 1109587"/>
              <a:gd name="connsiteX44" fmla="*/ 1367898 w 1425158"/>
              <a:gd name="connsiteY44" fmla="*/ 655318 h 1109587"/>
              <a:gd name="connsiteX45" fmla="*/ 1367898 w 1425158"/>
              <a:gd name="connsiteY45" fmla="*/ 362651 h 1109587"/>
              <a:gd name="connsiteX46" fmla="*/ 895390 w 1425158"/>
              <a:gd name="connsiteY46" fmla="*/ 362651 h 1109587"/>
              <a:gd name="connsiteX47" fmla="*/ 895390 w 1425158"/>
              <a:gd name="connsiteY47" fmla="*/ 407978 h 1109587"/>
              <a:gd name="connsiteX48" fmla="*/ 838129 w 1425158"/>
              <a:gd name="connsiteY48" fmla="*/ 388785 h 1109587"/>
              <a:gd name="connsiteX49" fmla="*/ 838129 w 1425158"/>
              <a:gd name="connsiteY49" fmla="*/ 254492 h 1109587"/>
              <a:gd name="connsiteX50" fmla="*/ 291820 w 1425158"/>
              <a:gd name="connsiteY50" fmla="*/ 176448 h 1109587"/>
              <a:gd name="connsiteX51" fmla="*/ 363732 w 1425158"/>
              <a:gd name="connsiteY51" fmla="*/ 224115 h 1109587"/>
              <a:gd name="connsiteX52" fmla="*/ 368177 w 1425158"/>
              <a:gd name="connsiteY52" fmla="*/ 246133 h 1109587"/>
              <a:gd name="connsiteX53" fmla="*/ 1060589 w 1425158"/>
              <a:gd name="connsiteY53" fmla="*/ 478215 h 1109587"/>
              <a:gd name="connsiteX54" fmla="*/ 1074762 w 1425158"/>
              <a:gd name="connsiteY54" fmla="*/ 457193 h 1109587"/>
              <a:gd name="connsiteX55" fmla="*/ 1129948 w 1425158"/>
              <a:gd name="connsiteY55" fmla="*/ 434334 h 1109587"/>
              <a:gd name="connsiteX56" fmla="*/ 1207993 w 1425158"/>
              <a:gd name="connsiteY56" fmla="*/ 512379 h 1109587"/>
              <a:gd name="connsiteX57" fmla="*/ 1129948 w 1425158"/>
              <a:gd name="connsiteY57" fmla="*/ 590424 h 1109587"/>
              <a:gd name="connsiteX58" fmla="*/ 1099570 w 1425158"/>
              <a:gd name="connsiteY58" fmla="*/ 584291 h 1109587"/>
              <a:gd name="connsiteX59" fmla="*/ 1078951 w 1425158"/>
              <a:gd name="connsiteY59" fmla="*/ 570390 h 1109587"/>
              <a:gd name="connsiteX60" fmla="*/ 469310 w 1425158"/>
              <a:gd name="connsiteY60" fmla="*/ 897736 h 1109587"/>
              <a:gd name="connsiteX61" fmla="*/ 471662 w 1425158"/>
              <a:gd name="connsiteY61" fmla="*/ 909387 h 1109587"/>
              <a:gd name="connsiteX62" fmla="*/ 393617 w 1425158"/>
              <a:gd name="connsiteY62" fmla="*/ 987432 h 1109587"/>
              <a:gd name="connsiteX63" fmla="*/ 315572 w 1425158"/>
              <a:gd name="connsiteY63" fmla="*/ 909387 h 1109587"/>
              <a:gd name="connsiteX64" fmla="*/ 338431 w 1425158"/>
              <a:gd name="connsiteY64" fmla="*/ 854201 h 1109587"/>
              <a:gd name="connsiteX65" fmla="*/ 357722 w 1425158"/>
              <a:gd name="connsiteY65" fmla="*/ 841195 h 1109587"/>
              <a:gd name="connsiteX66" fmla="*/ 281963 w 1425158"/>
              <a:gd name="connsiteY66" fmla="*/ 330548 h 1109587"/>
              <a:gd name="connsiteX67" fmla="*/ 261442 w 1425158"/>
              <a:gd name="connsiteY67" fmla="*/ 326405 h 1109587"/>
              <a:gd name="connsiteX68" fmla="*/ 213775 w 1425158"/>
              <a:gd name="connsiteY68" fmla="*/ 254493 h 1109587"/>
              <a:gd name="connsiteX69" fmla="*/ 291820 w 1425158"/>
              <a:gd name="connsiteY69" fmla="*/ 176448 h 1109587"/>
              <a:gd name="connsiteX70" fmla="*/ 0 w 1425158"/>
              <a:gd name="connsiteY70" fmla="*/ 0 h 1109587"/>
              <a:gd name="connsiteX71" fmla="*/ 587029 w 1425158"/>
              <a:gd name="connsiteY71" fmla="*/ 0 h 1109587"/>
              <a:gd name="connsiteX72" fmla="*/ 587029 w 1425158"/>
              <a:gd name="connsiteY72" fmla="*/ 304622 h 1109587"/>
              <a:gd name="connsiteX73" fmla="*/ 529769 w 1425158"/>
              <a:gd name="connsiteY73" fmla="*/ 285430 h 1109587"/>
              <a:gd name="connsiteX74" fmla="*/ 529769 w 1425158"/>
              <a:gd name="connsiteY74" fmla="*/ 108159 h 1109587"/>
              <a:gd name="connsiteX75" fmla="*/ 57261 w 1425158"/>
              <a:gd name="connsiteY75" fmla="*/ 108159 h 1109587"/>
              <a:gd name="connsiteX76" fmla="*/ 57261 w 1425158"/>
              <a:gd name="connsiteY76" fmla="*/ 400826 h 1109587"/>
              <a:gd name="connsiteX77" fmla="*/ 279666 w 1425158"/>
              <a:gd name="connsiteY77" fmla="*/ 400826 h 1109587"/>
              <a:gd name="connsiteX78" fmla="*/ 288160 w 1425158"/>
              <a:gd name="connsiteY78" fmla="*/ 458086 h 1109587"/>
              <a:gd name="connsiteX79" fmla="*/ 0 w 1425158"/>
              <a:gd name="connsiteY79" fmla="*/ 458086 h 1109587"/>
              <a:gd name="connsiteX80" fmla="*/ 0 w 1425158"/>
              <a:gd name="connsiteY80" fmla="*/ 0 h 110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25158" h="1109587">
                <a:moveTo>
                  <a:pt x="389860" y="651501"/>
                </a:moveTo>
                <a:lnTo>
                  <a:pt x="688826" y="651501"/>
                </a:lnTo>
                <a:lnTo>
                  <a:pt x="688826" y="711477"/>
                </a:lnTo>
                <a:lnTo>
                  <a:pt x="599090" y="759660"/>
                </a:lnTo>
                <a:lnTo>
                  <a:pt x="405906" y="759660"/>
                </a:lnTo>
                <a:lnTo>
                  <a:pt x="389860" y="651501"/>
                </a:lnTo>
                <a:close/>
                <a:moveTo>
                  <a:pt x="101797" y="651501"/>
                </a:moveTo>
                <a:lnTo>
                  <a:pt x="316855" y="651501"/>
                </a:lnTo>
                <a:lnTo>
                  <a:pt x="332901" y="759660"/>
                </a:lnTo>
                <a:lnTo>
                  <a:pt x="159058" y="759660"/>
                </a:lnTo>
                <a:lnTo>
                  <a:pt x="159058" y="1052327"/>
                </a:lnTo>
                <a:lnTo>
                  <a:pt x="631566" y="1052327"/>
                </a:lnTo>
                <a:lnTo>
                  <a:pt x="631566" y="824189"/>
                </a:lnTo>
                <a:lnTo>
                  <a:pt x="688826" y="793443"/>
                </a:lnTo>
                <a:lnTo>
                  <a:pt x="688826" y="1109587"/>
                </a:lnTo>
                <a:lnTo>
                  <a:pt x="101797" y="1109587"/>
                </a:lnTo>
                <a:lnTo>
                  <a:pt x="101797" y="651501"/>
                </a:lnTo>
                <a:close/>
                <a:moveTo>
                  <a:pt x="838129" y="464948"/>
                </a:moveTo>
                <a:lnTo>
                  <a:pt x="895390" y="484141"/>
                </a:lnTo>
                <a:lnTo>
                  <a:pt x="895390" y="600562"/>
                </a:lnTo>
                <a:lnTo>
                  <a:pt x="838129" y="631309"/>
                </a:lnTo>
                <a:lnTo>
                  <a:pt x="838129" y="464948"/>
                </a:lnTo>
                <a:close/>
                <a:moveTo>
                  <a:pt x="529769" y="361593"/>
                </a:moveTo>
                <a:lnTo>
                  <a:pt x="587029" y="380785"/>
                </a:lnTo>
                <a:lnTo>
                  <a:pt x="587029" y="458086"/>
                </a:lnTo>
                <a:lnTo>
                  <a:pt x="361165" y="458086"/>
                </a:lnTo>
                <a:lnTo>
                  <a:pt x="352670" y="400826"/>
                </a:lnTo>
                <a:lnTo>
                  <a:pt x="529769" y="400826"/>
                </a:lnTo>
                <a:lnTo>
                  <a:pt x="529769" y="361593"/>
                </a:lnTo>
                <a:close/>
                <a:moveTo>
                  <a:pt x="359677" y="290886"/>
                </a:moveTo>
                <a:lnTo>
                  <a:pt x="347006" y="309679"/>
                </a:lnTo>
                <a:lnTo>
                  <a:pt x="326542" y="323477"/>
                </a:lnTo>
                <a:lnTo>
                  <a:pt x="402143" y="833064"/>
                </a:lnTo>
                <a:lnTo>
                  <a:pt x="423996" y="837475"/>
                </a:lnTo>
                <a:cubicBezTo>
                  <a:pt x="433333" y="841425"/>
                  <a:pt x="441742" y="847139"/>
                  <a:pt x="448803" y="854201"/>
                </a:cubicBezTo>
                <a:lnTo>
                  <a:pt x="450445" y="856636"/>
                </a:lnTo>
                <a:lnTo>
                  <a:pt x="1055784" y="531601"/>
                </a:lnTo>
                <a:lnTo>
                  <a:pt x="1054183" y="523670"/>
                </a:lnTo>
                <a:lnTo>
                  <a:pt x="359677" y="290886"/>
                </a:lnTo>
                <a:close/>
                <a:moveTo>
                  <a:pt x="838129" y="254492"/>
                </a:moveTo>
                <a:lnTo>
                  <a:pt x="1425158" y="254492"/>
                </a:lnTo>
                <a:lnTo>
                  <a:pt x="1425158" y="712578"/>
                </a:lnTo>
                <a:lnTo>
                  <a:pt x="839428" y="712578"/>
                </a:lnTo>
                <a:lnTo>
                  <a:pt x="946067" y="655318"/>
                </a:lnTo>
                <a:lnTo>
                  <a:pt x="1367898" y="655318"/>
                </a:lnTo>
                <a:lnTo>
                  <a:pt x="1367898" y="362651"/>
                </a:lnTo>
                <a:lnTo>
                  <a:pt x="895390" y="362651"/>
                </a:lnTo>
                <a:lnTo>
                  <a:pt x="895390" y="407978"/>
                </a:lnTo>
                <a:lnTo>
                  <a:pt x="838129" y="388785"/>
                </a:lnTo>
                <a:lnTo>
                  <a:pt x="838129" y="254492"/>
                </a:lnTo>
                <a:close/>
                <a:moveTo>
                  <a:pt x="291820" y="176448"/>
                </a:moveTo>
                <a:cubicBezTo>
                  <a:pt x="324147" y="176448"/>
                  <a:pt x="351884" y="196103"/>
                  <a:pt x="363732" y="224115"/>
                </a:cubicBezTo>
                <a:lnTo>
                  <a:pt x="368177" y="246133"/>
                </a:lnTo>
                <a:lnTo>
                  <a:pt x="1060589" y="478215"/>
                </a:lnTo>
                <a:lnTo>
                  <a:pt x="1074762" y="457193"/>
                </a:lnTo>
                <a:cubicBezTo>
                  <a:pt x="1088885" y="443070"/>
                  <a:pt x="1108397" y="434334"/>
                  <a:pt x="1129948" y="434334"/>
                </a:cubicBezTo>
                <a:cubicBezTo>
                  <a:pt x="1173051" y="434334"/>
                  <a:pt x="1207993" y="469276"/>
                  <a:pt x="1207993" y="512379"/>
                </a:cubicBezTo>
                <a:cubicBezTo>
                  <a:pt x="1207993" y="555482"/>
                  <a:pt x="1173051" y="590424"/>
                  <a:pt x="1129948" y="590424"/>
                </a:cubicBezTo>
                <a:cubicBezTo>
                  <a:pt x="1119172" y="590424"/>
                  <a:pt x="1108907" y="588240"/>
                  <a:pt x="1099570" y="584291"/>
                </a:cubicBezTo>
                <a:lnTo>
                  <a:pt x="1078951" y="570390"/>
                </a:lnTo>
                <a:lnTo>
                  <a:pt x="469310" y="897736"/>
                </a:lnTo>
                <a:lnTo>
                  <a:pt x="471662" y="909387"/>
                </a:lnTo>
                <a:cubicBezTo>
                  <a:pt x="471662" y="952490"/>
                  <a:pt x="436720" y="987432"/>
                  <a:pt x="393617" y="987432"/>
                </a:cubicBezTo>
                <a:cubicBezTo>
                  <a:pt x="350514" y="987432"/>
                  <a:pt x="315572" y="952490"/>
                  <a:pt x="315572" y="909387"/>
                </a:cubicBezTo>
                <a:cubicBezTo>
                  <a:pt x="315572" y="887836"/>
                  <a:pt x="324308" y="868324"/>
                  <a:pt x="338431" y="854201"/>
                </a:cubicBezTo>
                <a:lnTo>
                  <a:pt x="357722" y="841195"/>
                </a:lnTo>
                <a:lnTo>
                  <a:pt x="281963" y="330548"/>
                </a:lnTo>
                <a:lnTo>
                  <a:pt x="261442" y="326405"/>
                </a:lnTo>
                <a:cubicBezTo>
                  <a:pt x="233430" y="314557"/>
                  <a:pt x="213775" y="286821"/>
                  <a:pt x="213775" y="254493"/>
                </a:cubicBezTo>
                <a:cubicBezTo>
                  <a:pt x="213775" y="211390"/>
                  <a:pt x="248717" y="176448"/>
                  <a:pt x="291820" y="176448"/>
                </a:cubicBezTo>
                <a:close/>
                <a:moveTo>
                  <a:pt x="0" y="0"/>
                </a:moveTo>
                <a:lnTo>
                  <a:pt x="587029" y="0"/>
                </a:lnTo>
                <a:lnTo>
                  <a:pt x="587029" y="304622"/>
                </a:lnTo>
                <a:lnTo>
                  <a:pt x="529769" y="285430"/>
                </a:lnTo>
                <a:lnTo>
                  <a:pt x="529769" y="108159"/>
                </a:lnTo>
                <a:lnTo>
                  <a:pt x="57261" y="108159"/>
                </a:lnTo>
                <a:lnTo>
                  <a:pt x="57261" y="400826"/>
                </a:lnTo>
                <a:lnTo>
                  <a:pt x="279666" y="400826"/>
                </a:lnTo>
                <a:lnTo>
                  <a:pt x="288160" y="458086"/>
                </a:lnTo>
                <a:lnTo>
                  <a:pt x="0" y="458086"/>
                </a:lnTo>
                <a:lnTo>
                  <a:pt x="0" y="0"/>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400" name="Group 399">
            <a:extLst>
              <a:ext uri="{FF2B5EF4-FFF2-40B4-BE49-F238E27FC236}">
                <a16:creationId xmlns:a16="http://schemas.microsoft.com/office/drawing/2014/main" id="{4F87862F-985D-BA45-AB2A-CF9528074E19}"/>
              </a:ext>
            </a:extLst>
          </p:cNvPr>
          <p:cNvGrpSpPr/>
          <p:nvPr/>
        </p:nvGrpSpPr>
        <p:grpSpPr>
          <a:xfrm>
            <a:off x="11043865" y="2408957"/>
            <a:ext cx="373436" cy="484724"/>
            <a:chOff x="11147068" y="4619278"/>
            <a:chExt cx="406312" cy="527397"/>
          </a:xfrm>
        </p:grpSpPr>
        <p:sp>
          <p:nvSpPr>
            <p:cNvPr id="401" name="Rectangular Callout 400">
              <a:extLst>
                <a:ext uri="{FF2B5EF4-FFF2-40B4-BE49-F238E27FC236}">
                  <a16:creationId xmlns:a16="http://schemas.microsoft.com/office/drawing/2014/main" id="{A680C7DA-BBD3-7046-B63F-A3095F0EBCF0}"/>
                </a:ext>
              </a:extLst>
            </p:cNvPr>
            <p:cNvSpPr/>
            <p:nvPr/>
          </p:nvSpPr>
          <p:spPr bwMode="auto">
            <a:xfrm>
              <a:off x="11147068" y="4619278"/>
              <a:ext cx="160908" cy="91802"/>
            </a:xfrm>
            <a:prstGeom prst="wedgeRectCallout">
              <a:avLst>
                <a:gd name="adj1" fmla="val -30344"/>
                <a:gd name="adj2" fmla="val 91673"/>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02" name="Straight Connector 401">
              <a:extLst>
                <a:ext uri="{FF2B5EF4-FFF2-40B4-BE49-F238E27FC236}">
                  <a16:creationId xmlns:a16="http://schemas.microsoft.com/office/drawing/2014/main" id="{D636C4D6-4667-3E42-A5D8-7256FDC2B9F5}"/>
                </a:ext>
              </a:extLst>
            </p:cNvPr>
            <p:cNvCxnSpPr>
              <a:cxnSpLocks/>
            </p:cNvCxnSpPr>
            <p:nvPr/>
          </p:nvCxnSpPr>
          <p:spPr>
            <a:xfrm>
              <a:off x="11378245" y="4634582"/>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8F16D21F-F467-E44E-84C7-2AECD1F5DB2C}"/>
                </a:ext>
              </a:extLst>
            </p:cNvPr>
            <p:cNvCxnSpPr>
              <a:cxnSpLocks/>
            </p:cNvCxnSpPr>
            <p:nvPr/>
          </p:nvCxnSpPr>
          <p:spPr>
            <a:xfrm>
              <a:off x="11378245" y="4679693"/>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B826306-8540-2E48-A173-CC27DF4E8A41}"/>
                </a:ext>
              </a:extLst>
            </p:cNvPr>
            <p:cNvCxnSpPr>
              <a:cxnSpLocks/>
            </p:cNvCxnSpPr>
            <p:nvPr/>
          </p:nvCxnSpPr>
          <p:spPr>
            <a:xfrm>
              <a:off x="11378986" y="4721140"/>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6F51864A-FFCA-7A47-9F5D-446CA2FE9A3F}"/>
                </a:ext>
              </a:extLst>
            </p:cNvPr>
            <p:cNvCxnSpPr>
              <a:cxnSpLocks/>
            </p:cNvCxnSpPr>
            <p:nvPr/>
          </p:nvCxnSpPr>
          <p:spPr>
            <a:xfrm>
              <a:off x="11154692" y="4800473"/>
              <a:ext cx="9256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862EBFEB-1CBA-9D41-BB3A-D349851788C2}"/>
                </a:ext>
              </a:extLst>
            </p:cNvPr>
            <p:cNvCxnSpPr>
              <a:cxnSpLocks/>
            </p:cNvCxnSpPr>
            <p:nvPr/>
          </p:nvCxnSpPr>
          <p:spPr>
            <a:xfrm>
              <a:off x="11154692" y="4895322"/>
              <a:ext cx="92565"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8A4174E-BC85-6C45-B879-C2D3EECD8AAB}"/>
                </a:ext>
              </a:extLst>
            </p:cNvPr>
            <p:cNvCxnSpPr>
              <a:cxnSpLocks/>
            </p:cNvCxnSpPr>
            <p:nvPr/>
          </p:nvCxnSpPr>
          <p:spPr>
            <a:xfrm>
              <a:off x="11155433" y="4980157"/>
              <a:ext cx="95650"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F452BF24-4E84-234D-8E97-BA6317A99A35}"/>
                </a:ext>
              </a:extLst>
            </p:cNvPr>
            <p:cNvSpPr/>
            <p:nvPr/>
          </p:nvSpPr>
          <p:spPr bwMode="auto">
            <a:xfrm>
              <a:off x="11311802" y="4785543"/>
              <a:ext cx="241578" cy="211931"/>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0" name="Triangle 409">
              <a:extLst>
                <a:ext uri="{FF2B5EF4-FFF2-40B4-BE49-F238E27FC236}">
                  <a16:creationId xmlns:a16="http://schemas.microsoft.com/office/drawing/2014/main" id="{9DB40FCF-8706-2747-9D12-F0B472819603}"/>
                </a:ext>
              </a:extLst>
            </p:cNvPr>
            <p:cNvSpPr/>
            <p:nvPr/>
          </p:nvSpPr>
          <p:spPr bwMode="auto">
            <a:xfrm>
              <a:off x="11311802" y="4858946"/>
              <a:ext cx="167482" cy="138528"/>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1" name="Triangle 410">
              <a:extLst>
                <a:ext uri="{FF2B5EF4-FFF2-40B4-BE49-F238E27FC236}">
                  <a16:creationId xmlns:a16="http://schemas.microsoft.com/office/drawing/2014/main" id="{CB3425A0-61B2-7F4C-A63F-B3DF0F1DF1A3}"/>
                </a:ext>
              </a:extLst>
            </p:cNvPr>
            <p:cNvSpPr/>
            <p:nvPr/>
          </p:nvSpPr>
          <p:spPr bwMode="auto">
            <a:xfrm>
              <a:off x="11450575" y="4906289"/>
              <a:ext cx="98979" cy="91185"/>
            </a:xfrm>
            <a:prstGeom prst="triangl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2" name="Oval 411">
              <a:extLst>
                <a:ext uri="{FF2B5EF4-FFF2-40B4-BE49-F238E27FC236}">
                  <a16:creationId xmlns:a16="http://schemas.microsoft.com/office/drawing/2014/main" id="{641FA43F-FA11-B449-9996-F43FCF5A8ED9}"/>
                </a:ext>
              </a:extLst>
            </p:cNvPr>
            <p:cNvSpPr/>
            <p:nvPr/>
          </p:nvSpPr>
          <p:spPr bwMode="auto">
            <a:xfrm>
              <a:off x="11463359" y="4804593"/>
              <a:ext cx="58229" cy="55298"/>
            </a:xfrm>
            <a:prstGeom prst="ellipse">
              <a:avLst/>
            </a:prstGeom>
            <a:solidFill>
              <a:schemeClr val="tx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14" name="Straight Connector 413">
              <a:extLst>
                <a:ext uri="{FF2B5EF4-FFF2-40B4-BE49-F238E27FC236}">
                  <a16:creationId xmlns:a16="http://schemas.microsoft.com/office/drawing/2014/main" id="{AA00FA7C-0083-6A4F-A135-46BBE68B0764}"/>
                </a:ext>
              </a:extLst>
            </p:cNvPr>
            <p:cNvCxnSpPr>
              <a:cxnSpLocks/>
            </p:cNvCxnSpPr>
            <p:nvPr/>
          </p:nvCxnSpPr>
          <p:spPr>
            <a:xfrm>
              <a:off x="11369469" y="5058747"/>
              <a:ext cx="171309"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8" name="Rectangle 417">
              <a:extLst>
                <a:ext uri="{FF2B5EF4-FFF2-40B4-BE49-F238E27FC236}">
                  <a16:creationId xmlns:a16="http://schemas.microsoft.com/office/drawing/2014/main" id="{AD496BFA-22ED-4F4C-B093-EFCF82B147A5}"/>
                </a:ext>
              </a:extLst>
            </p:cNvPr>
            <p:cNvSpPr/>
            <p:nvPr/>
          </p:nvSpPr>
          <p:spPr bwMode="auto">
            <a:xfrm>
              <a:off x="11154692" y="5058747"/>
              <a:ext cx="153284" cy="87928"/>
            </a:xfrm>
            <a:prstGeom prst="rect">
              <a:avLst/>
            </a:prstGeom>
            <a:solidFill>
              <a:schemeClr val="tx2"/>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19" name="Rectangle 418">
            <a:extLst>
              <a:ext uri="{FF2B5EF4-FFF2-40B4-BE49-F238E27FC236}">
                <a16:creationId xmlns:a16="http://schemas.microsoft.com/office/drawing/2014/main" id="{B85A0FD7-16C7-A440-B1B7-BAC1AA333824}"/>
              </a:ext>
            </a:extLst>
          </p:cNvPr>
          <p:cNvSpPr/>
          <p:nvPr/>
        </p:nvSpPr>
        <p:spPr>
          <a:xfrm>
            <a:off x="143801" y="6304431"/>
            <a:ext cx="11904398"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 also supports other Big Data services like Azure HDInsight and Azure Data Lake </a:t>
            </a:r>
            <a:b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to allow customers to tailor the above architecture to meet their unique needs.</a:t>
            </a:r>
          </a:p>
        </p:txBody>
      </p:sp>
      <p:grpSp>
        <p:nvGrpSpPr>
          <p:cNvPr id="420" name="Group 419">
            <a:extLst>
              <a:ext uri="{FF2B5EF4-FFF2-40B4-BE49-F238E27FC236}">
                <a16:creationId xmlns:a16="http://schemas.microsoft.com/office/drawing/2014/main" id="{5E80929D-1DCC-814B-99AE-80B60DFBC02A}"/>
              </a:ext>
            </a:extLst>
          </p:cNvPr>
          <p:cNvGrpSpPr/>
          <p:nvPr/>
        </p:nvGrpSpPr>
        <p:grpSpPr>
          <a:xfrm>
            <a:off x="817428" y="1666567"/>
            <a:ext cx="356370" cy="398207"/>
            <a:chOff x="4633352" y="465695"/>
            <a:chExt cx="743753" cy="831068"/>
          </a:xfrm>
          <a:solidFill>
            <a:srgbClr val="0078D7"/>
          </a:solidFill>
        </p:grpSpPr>
        <p:sp>
          <p:nvSpPr>
            <p:cNvPr id="421" name="Oval 420">
              <a:extLst>
                <a:ext uri="{FF2B5EF4-FFF2-40B4-BE49-F238E27FC236}">
                  <a16:creationId xmlns:a16="http://schemas.microsoft.com/office/drawing/2014/main" id="{E17B45C0-B4C4-C742-870C-3E82781C9B7F}"/>
                </a:ext>
              </a:extLst>
            </p:cNvPr>
            <p:cNvSpPr/>
            <p:nvPr/>
          </p:nvSpPr>
          <p:spPr>
            <a:xfrm>
              <a:off x="4723400" y="646446"/>
              <a:ext cx="469566" cy="4695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2" name="Oval 421">
              <a:extLst>
                <a:ext uri="{FF2B5EF4-FFF2-40B4-BE49-F238E27FC236}">
                  <a16:creationId xmlns:a16="http://schemas.microsoft.com/office/drawing/2014/main" id="{F630C7E8-90BE-A645-9741-F58B9E18E74E}"/>
                </a:ext>
              </a:extLst>
            </p:cNvPr>
            <p:cNvSpPr/>
            <p:nvPr/>
          </p:nvSpPr>
          <p:spPr>
            <a:xfrm>
              <a:off x="4996580" y="465695"/>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3" name="Oval 422">
              <a:extLst>
                <a:ext uri="{FF2B5EF4-FFF2-40B4-BE49-F238E27FC236}">
                  <a16:creationId xmlns:a16="http://schemas.microsoft.com/office/drawing/2014/main" id="{E5C4AFFE-F11F-5640-9484-1C2D0395FAF6}"/>
                </a:ext>
              </a:extLst>
            </p:cNvPr>
            <p:cNvSpPr/>
            <p:nvPr/>
          </p:nvSpPr>
          <p:spPr>
            <a:xfrm>
              <a:off x="4772896" y="465695"/>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4" name="Oval 423">
              <a:extLst>
                <a:ext uri="{FF2B5EF4-FFF2-40B4-BE49-F238E27FC236}">
                  <a16:creationId xmlns:a16="http://schemas.microsoft.com/office/drawing/2014/main" id="{5534DD37-F7D5-1044-BAF1-1CCB1E1BC638}"/>
                </a:ext>
              </a:extLst>
            </p:cNvPr>
            <p:cNvSpPr/>
            <p:nvPr/>
          </p:nvSpPr>
          <p:spPr>
            <a:xfrm>
              <a:off x="4633352" y="579688"/>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5" name="Oval 424">
              <a:extLst>
                <a:ext uri="{FF2B5EF4-FFF2-40B4-BE49-F238E27FC236}">
                  <a16:creationId xmlns:a16="http://schemas.microsoft.com/office/drawing/2014/main" id="{0913666E-CCB2-D748-8994-2F22D309AA0F}"/>
                </a:ext>
              </a:extLst>
            </p:cNvPr>
            <p:cNvSpPr/>
            <p:nvPr/>
          </p:nvSpPr>
          <p:spPr>
            <a:xfrm>
              <a:off x="4643631" y="1036997"/>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6" name="Oval 425">
              <a:extLst>
                <a:ext uri="{FF2B5EF4-FFF2-40B4-BE49-F238E27FC236}">
                  <a16:creationId xmlns:a16="http://schemas.microsoft.com/office/drawing/2014/main" id="{DA26ED3B-1366-8547-ADCF-A52E1DDBD184}"/>
                </a:ext>
              </a:extLst>
            </p:cNvPr>
            <p:cNvSpPr/>
            <p:nvPr/>
          </p:nvSpPr>
          <p:spPr>
            <a:xfrm>
              <a:off x="4996580" y="1147614"/>
              <a:ext cx="149149" cy="149149"/>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6" name="Oval 435">
              <a:extLst>
                <a:ext uri="{FF2B5EF4-FFF2-40B4-BE49-F238E27FC236}">
                  <a16:creationId xmlns:a16="http://schemas.microsoft.com/office/drawing/2014/main" id="{D387CEE7-BB3B-8A40-873B-B7E58299E025}"/>
                </a:ext>
              </a:extLst>
            </p:cNvPr>
            <p:cNvSpPr/>
            <p:nvPr/>
          </p:nvSpPr>
          <p:spPr>
            <a:xfrm>
              <a:off x="5227956" y="924875"/>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8" name="Oval 447">
              <a:extLst>
                <a:ext uri="{FF2B5EF4-FFF2-40B4-BE49-F238E27FC236}">
                  <a16:creationId xmlns:a16="http://schemas.microsoft.com/office/drawing/2014/main" id="{9FE734F2-DEFE-894A-BD6C-964FF4BEE4A6}"/>
                </a:ext>
              </a:extLst>
            </p:cNvPr>
            <p:cNvSpPr/>
            <p:nvPr/>
          </p:nvSpPr>
          <p:spPr>
            <a:xfrm>
              <a:off x="5227956" y="694322"/>
              <a:ext cx="149149" cy="14914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50" name="Rectangle 449">
            <a:extLst>
              <a:ext uri="{FF2B5EF4-FFF2-40B4-BE49-F238E27FC236}">
                <a16:creationId xmlns:a16="http://schemas.microsoft.com/office/drawing/2014/main" id="{959925B1-98C4-434C-85E0-04CA1A743506}"/>
              </a:ext>
            </a:extLst>
          </p:cNvPr>
          <p:cNvSpPr/>
          <p:nvPr/>
        </p:nvSpPr>
        <p:spPr>
          <a:xfrm>
            <a:off x="2315284" y="2946400"/>
            <a:ext cx="162125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Event Hubs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S PGothic" panose="020B0600070205080204" pitchFamily="34" charset="-128"/>
                <a:cs typeface="Segoe UI" panose="020B0502040204020203" pitchFamily="34" charset="0"/>
              </a:rPr>
              <a:t>Azure IoT Hub</a:t>
            </a:r>
          </a:p>
        </p:txBody>
      </p:sp>
      <p:grpSp>
        <p:nvGrpSpPr>
          <p:cNvPr id="451" name="Group 450">
            <a:extLst>
              <a:ext uri="{FF2B5EF4-FFF2-40B4-BE49-F238E27FC236}">
                <a16:creationId xmlns:a16="http://schemas.microsoft.com/office/drawing/2014/main" id="{EB31D66A-613E-204E-B019-D0B84AFC2DEF}"/>
              </a:ext>
            </a:extLst>
          </p:cNvPr>
          <p:cNvGrpSpPr/>
          <p:nvPr/>
        </p:nvGrpSpPr>
        <p:grpSpPr>
          <a:xfrm>
            <a:off x="3004225" y="2474634"/>
            <a:ext cx="275154" cy="467432"/>
            <a:chOff x="10668000" y="1393825"/>
            <a:chExt cx="527050" cy="895350"/>
          </a:xfrm>
          <a:solidFill>
            <a:srgbClr val="0078D7"/>
          </a:solidFill>
        </p:grpSpPr>
        <p:sp>
          <p:nvSpPr>
            <p:cNvPr id="452" name="Oval 451">
              <a:extLst>
                <a:ext uri="{FF2B5EF4-FFF2-40B4-BE49-F238E27FC236}">
                  <a16:creationId xmlns:a16="http://schemas.microsoft.com/office/drawing/2014/main" id="{ACFA47A5-B63E-5445-B500-9ADA9F74B8DA}"/>
                </a:ext>
              </a:extLst>
            </p:cNvPr>
            <p:cNvSpPr/>
            <p:nvPr/>
          </p:nvSpPr>
          <p:spPr bwMode="auto">
            <a:xfrm>
              <a:off x="10690225" y="1393825"/>
              <a:ext cx="203200" cy="20320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3" name="Oval 452">
              <a:extLst>
                <a:ext uri="{FF2B5EF4-FFF2-40B4-BE49-F238E27FC236}">
                  <a16:creationId xmlns:a16="http://schemas.microsoft.com/office/drawing/2014/main" id="{50561B2F-C53F-6040-B1FA-EC278851CC0F}"/>
                </a:ext>
              </a:extLst>
            </p:cNvPr>
            <p:cNvSpPr/>
            <p:nvPr/>
          </p:nvSpPr>
          <p:spPr bwMode="auto">
            <a:xfrm>
              <a:off x="10690225" y="2085975"/>
              <a:ext cx="203200" cy="20320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4" name="Oval 453">
              <a:extLst>
                <a:ext uri="{FF2B5EF4-FFF2-40B4-BE49-F238E27FC236}">
                  <a16:creationId xmlns:a16="http://schemas.microsoft.com/office/drawing/2014/main" id="{E5853B17-B69B-AE47-A1B9-9A947DA46ADD}"/>
                </a:ext>
              </a:extLst>
            </p:cNvPr>
            <p:cNvSpPr/>
            <p:nvPr/>
          </p:nvSpPr>
          <p:spPr bwMode="auto">
            <a:xfrm>
              <a:off x="10991850" y="1911350"/>
              <a:ext cx="203200" cy="20320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5" name="Oval 454">
              <a:extLst>
                <a:ext uri="{FF2B5EF4-FFF2-40B4-BE49-F238E27FC236}">
                  <a16:creationId xmlns:a16="http://schemas.microsoft.com/office/drawing/2014/main" id="{92E3E767-695A-0145-8CD8-5256C1E8E2B3}"/>
                </a:ext>
              </a:extLst>
            </p:cNvPr>
            <p:cNvSpPr/>
            <p:nvPr/>
          </p:nvSpPr>
          <p:spPr bwMode="auto">
            <a:xfrm>
              <a:off x="10991850" y="1565275"/>
              <a:ext cx="203200" cy="20320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6" name="Oval 455">
              <a:extLst>
                <a:ext uri="{FF2B5EF4-FFF2-40B4-BE49-F238E27FC236}">
                  <a16:creationId xmlns:a16="http://schemas.microsoft.com/office/drawing/2014/main" id="{E0F980B2-FE02-DE40-8607-BD2C5388FBC6}"/>
                </a:ext>
              </a:extLst>
            </p:cNvPr>
            <p:cNvSpPr/>
            <p:nvPr/>
          </p:nvSpPr>
          <p:spPr bwMode="auto">
            <a:xfrm>
              <a:off x="10668000" y="1717675"/>
              <a:ext cx="247650" cy="247650"/>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7" name="Straight Connector 456">
              <a:extLst>
                <a:ext uri="{FF2B5EF4-FFF2-40B4-BE49-F238E27FC236}">
                  <a16:creationId xmlns:a16="http://schemas.microsoft.com/office/drawing/2014/main" id="{017D5405-4629-724A-9083-343B1E4CE947}"/>
                </a:ext>
              </a:extLst>
            </p:cNvPr>
            <p:cNvCxnSpPr/>
            <p:nvPr/>
          </p:nvCxnSpPr>
          <p:spPr>
            <a:xfrm>
              <a:off x="10791825" y="1597025"/>
              <a:ext cx="0" cy="120650"/>
            </a:xfrm>
            <a:prstGeom prst="line">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00DF503D-1C3B-2246-B8CF-73DB4737B7FC}"/>
                </a:ext>
              </a:extLst>
            </p:cNvPr>
            <p:cNvCxnSpPr/>
            <p:nvPr/>
          </p:nvCxnSpPr>
          <p:spPr>
            <a:xfrm>
              <a:off x="10791825" y="1966190"/>
              <a:ext cx="0" cy="120650"/>
            </a:xfrm>
            <a:prstGeom prst="line">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B131C53B-6D30-BA4B-94C8-21F5488402B4}"/>
                </a:ext>
              </a:extLst>
            </p:cNvPr>
            <p:cNvCxnSpPr/>
            <p:nvPr/>
          </p:nvCxnSpPr>
          <p:spPr>
            <a:xfrm flipH="1">
              <a:off x="10895906" y="1717148"/>
              <a:ext cx="109141" cy="61417"/>
            </a:xfrm>
            <a:prstGeom prst="line">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4026B19E-3C81-E745-8000-F5DF0AE18522}"/>
                </a:ext>
              </a:extLst>
            </p:cNvPr>
            <p:cNvCxnSpPr/>
            <p:nvPr/>
          </p:nvCxnSpPr>
          <p:spPr>
            <a:xfrm>
              <a:off x="10905558" y="1903102"/>
              <a:ext cx="101228" cy="56965"/>
            </a:xfrm>
            <a:prstGeom prst="line">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61" name="Straight Connector 460">
            <a:extLst>
              <a:ext uri="{FF2B5EF4-FFF2-40B4-BE49-F238E27FC236}">
                <a16:creationId xmlns:a16="http://schemas.microsoft.com/office/drawing/2014/main" id="{E5D40079-576E-AB48-8E8F-CAB88D299113}"/>
              </a:ext>
            </a:extLst>
          </p:cNvPr>
          <p:cNvCxnSpPr>
            <a:cxnSpLocks/>
          </p:cNvCxnSpPr>
          <p:nvPr/>
        </p:nvCxnSpPr>
        <p:spPr>
          <a:xfrm>
            <a:off x="3810000" y="2864980"/>
            <a:ext cx="2806700" cy="0"/>
          </a:xfrm>
          <a:prstGeom prst="line">
            <a:avLst/>
          </a:prstGeom>
          <a:ln w="12700">
            <a:solidFill>
              <a:schemeClr val="tx2"/>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62" name="Straight Arrow Connector 461">
            <a:extLst>
              <a:ext uri="{FF2B5EF4-FFF2-40B4-BE49-F238E27FC236}">
                <a16:creationId xmlns:a16="http://schemas.microsoft.com/office/drawing/2014/main" id="{442FB76B-0792-3847-A642-E508D9D5C8F0}"/>
              </a:ext>
            </a:extLst>
          </p:cNvPr>
          <p:cNvCxnSpPr>
            <a:cxnSpLocks/>
          </p:cNvCxnSpPr>
          <p:nvPr/>
        </p:nvCxnSpPr>
        <p:spPr>
          <a:xfrm>
            <a:off x="5232400" y="2870200"/>
            <a:ext cx="0" cy="1262596"/>
          </a:xfrm>
          <a:prstGeom prst="straightConnector1">
            <a:avLst/>
          </a:prstGeom>
          <a:ln w="12700">
            <a:solidFill>
              <a:schemeClr val="tx2"/>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0F9D83A0-2267-484A-976C-5F9A1BE061E2}"/>
              </a:ext>
            </a:extLst>
          </p:cNvPr>
          <p:cNvSpPr/>
          <p:nvPr/>
        </p:nvSpPr>
        <p:spPr bwMode="auto">
          <a:xfrm>
            <a:off x="1739900" y="2057400"/>
            <a:ext cx="762000" cy="825500"/>
          </a:xfrm>
          <a:custGeom>
            <a:avLst/>
            <a:gdLst>
              <a:gd name="connsiteX0" fmla="*/ 0 w 711200"/>
              <a:gd name="connsiteY0" fmla="*/ 0 h 825500"/>
              <a:gd name="connsiteX1" fmla="*/ 482600 w 711200"/>
              <a:gd name="connsiteY1" fmla="*/ 0 h 825500"/>
              <a:gd name="connsiteX2" fmla="*/ 482600 w 711200"/>
              <a:gd name="connsiteY2" fmla="*/ 825500 h 825500"/>
              <a:gd name="connsiteX3" fmla="*/ 711200 w 711200"/>
              <a:gd name="connsiteY3" fmla="*/ 825500 h 825500"/>
            </a:gdLst>
            <a:ahLst/>
            <a:cxnLst>
              <a:cxn ang="0">
                <a:pos x="connsiteX0" y="connsiteY0"/>
              </a:cxn>
              <a:cxn ang="0">
                <a:pos x="connsiteX1" y="connsiteY1"/>
              </a:cxn>
              <a:cxn ang="0">
                <a:pos x="connsiteX2" y="connsiteY2"/>
              </a:cxn>
              <a:cxn ang="0">
                <a:pos x="connsiteX3" y="connsiteY3"/>
              </a:cxn>
            </a:cxnLst>
            <a:rect l="l" t="t" r="r" b="b"/>
            <a:pathLst>
              <a:path w="711200" h="825500">
                <a:moveTo>
                  <a:pt x="0" y="0"/>
                </a:moveTo>
                <a:lnTo>
                  <a:pt x="482600" y="0"/>
                </a:lnTo>
                <a:lnTo>
                  <a:pt x="482600" y="825500"/>
                </a:lnTo>
                <a:lnTo>
                  <a:pt x="711200" y="825500"/>
                </a:lnTo>
              </a:path>
            </a:pathLst>
          </a:custGeom>
          <a:noFill/>
          <a:ln w="12700">
            <a:solidFill>
              <a:srgbClr val="0078D7"/>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B6DD4A5A-0653-4AA2-9969-332FB8FCFD3F}"/>
              </a:ext>
            </a:extLst>
          </p:cNvPr>
          <p:cNvSpPr/>
          <p:nvPr/>
        </p:nvSpPr>
        <p:spPr>
          <a:xfrm>
            <a:off x="9609431" y="2918940"/>
            <a:ext cx="1403113"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Cosmos DB</a:t>
            </a:r>
          </a:p>
        </p:txBody>
      </p:sp>
    </p:spTree>
    <p:extLst>
      <p:ext uri="{BB962C8B-B14F-4D97-AF65-F5344CB8AC3E}">
        <p14:creationId xmlns:p14="http://schemas.microsoft.com/office/powerpoint/2010/main" val="7790649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AF9FBB-0E1A-4BDE-B1AC-691A95DFDF8B}"/>
              </a:ext>
            </a:extLst>
          </p:cNvPr>
          <p:cNvSpPr/>
          <p:nvPr/>
        </p:nvSpPr>
        <p:spPr bwMode="auto">
          <a:xfrm>
            <a:off x="-62600" y="974"/>
            <a:ext cx="12357993" cy="69299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5" name="TextBox 4">
            <a:extLst>
              <a:ext uri="{FF2B5EF4-FFF2-40B4-BE49-F238E27FC236}">
                <a16:creationId xmlns:a16="http://schemas.microsoft.com/office/drawing/2014/main" id="{EE8B5BBF-3302-4B3C-9FCD-907701EF5887}"/>
              </a:ext>
            </a:extLst>
          </p:cNvPr>
          <p:cNvSpPr txBox="1"/>
          <p:nvPr/>
        </p:nvSpPr>
        <p:spPr>
          <a:xfrm>
            <a:off x="-5684032" y="-555347"/>
            <a:ext cx="14279883"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err="1">
                <a:ln>
                  <a:noFill/>
                </a:ln>
                <a:solidFill>
                  <a:srgbClr val="FFFFFF"/>
                </a:solidFill>
                <a:effectLst/>
                <a:uLnTx/>
                <a:uFillTx/>
                <a:latin typeface="Segoe UI Semibold"/>
                <a:ea typeface="+mn-ea"/>
                <a:cs typeface="Segoe UI" panose="020B0502040204020203" pitchFamily="34" charset="0"/>
              </a:rPr>
              <a:t>Serverless</a:t>
            </a:r>
            <a:endPar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6" name="TextBox 5">
            <a:extLst>
              <a:ext uri="{FF2B5EF4-FFF2-40B4-BE49-F238E27FC236}">
                <a16:creationId xmlns:a16="http://schemas.microsoft.com/office/drawing/2014/main" id="{1699F3EC-88FA-4303-BDFC-BF31B82E33FD}"/>
              </a:ext>
            </a:extLst>
          </p:cNvPr>
          <p:cNvSpPr txBox="1"/>
          <p:nvPr/>
        </p:nvSpPr>
        <p:spPr>
          <a:xfrm>
            <a:off x="-2806481" y="778896"/>
            <a:ext cx="15279244"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Containers</a:t>
            </a:r>
          </a:p>
        </p:txBody>
      </p:sp>
      <p:sp>
        <p:nvSpPr>
          <p:cNvPr id="7" name="TextBox 6">
            <a:extLst>
              <a:ext uri="{FF2B5EF4-FFF2-40B4-BE49-F238E27FC236}">
                <a16:creationId xmlns:a16="http://schemas.microsoft.com/office/drawing/2014/main" id="{230EB329-0E73-4791-8BA4-5F3D72B4FAFA}"/>
              </a:ext>
            </a:extLst>
          </p:cNvPr>
          <p:cNvSpPr txBox="1"/>
          <p:nvPr/>
        </p:nvSpPr>
        <p:spPr>
          <a:xfrm>
            <a:off x="2934897" y="-558718"/>
            <a:ext cx="9251398" cy="258799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27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Compute</a:t>
            </a:r>
          </a:p>
        </p:txBody>
      </p:sp>
      <p:sp>
        <p:nvSpPr>
          <p:cNvPr id="9" name="TextBox 8">
            <a:extLst>
              <a:ext uri="{FF2B5EF4-FFF2-40B4-BE49-F238E27FC236}">
                <a16:creationId xmlns:a16="http://schemas.microsoft.com/office/drawing/2014/main" id="{37DFAFAE-A994-4DB2-8E6C-0D2B95C4AC2B}"/>
              </a:ext>
            </a:extLst>
          </p:cNvPr>
          <p:cNvSpPr txBox="1"/>
          <p:nvPr/>
        </p:nvSpPr>
        <p:spPr>
          <a:xfrm>
            <a:off x="-1410774" y="4387727"/>
            <a:ext cx="17983703" cy="254298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27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Threat Intelligence</a:t>
            </a:r>
          </a:p>
        </p:txBody>
      </p:sp>
      <p:sp>
        <p:nvSpPr>
          <p:cNvPr id="10" name="TextBox 9">
            <a:extLst>
              <a:ext uri="{FF2B5EF4-FFF2-40B4-BE49-F238E27FC236}">
                <a16:creationId xmlns:a16="http://schemas.microsoft.com/office/drawing/2014/main" id="{7D382E73-D5EF-4BC9-BF89-355AA5A60A6F}"/>
              </a:ext>
            </a:extLst>
          </p:cNvPr>
          <p:cNvSpPr txBox="1"/>
          <p:nvPr/>
        </p:nvSpPr>
        <p:spPr>
          <a:xfrm>
            <a:off x="2713043" y="3465741"/>
            <a:ext cx="9930590"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Big data</a:t>
            </a:r>
          </a:p>
        </p:txBody>
      </p:sp>
      <p:sp>
        <p:nvSpPr>
          <p:cNvPr id="11" name="TextBox 10">
            <a:extLst>
              <a:ext uri="{FF2B5EF4-FFF2-40B4-BE49-F238E27FC236}">
                <a16:creationId xmlns:a16="http://schemas.microsoft.com/office/drawing/2014/main" id="{7110BE14-B030-4794-8E48-6FFF6030E555}"/>
              </a:ext>
            </a:extLst>
          </p:cNvPr>
          <p:cNvSpPr txBox="1"/>
          <p:nvPr/>
        </p:nvSpPr>
        <p:spPr>
          <a:xfrm>
            <a:off x="-3409997" y="1334016"/>
            <a:ext cx="10023552"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NoSQL</a:t>
            </a:r>
          </a:p>
        </p:txBody>
      </p:sp>
      <p:sp>
        <p:nvSpPr>
          <p:cNvPr id="12" name="TextBox 11">
            <a:extLst>
              <a:ext uri="{FF2B5EF4-FFF2-40B4-BE49-F238E27FC236}">
                <a16:creationId xmlns:a16="http://schemas.microsoft.com/office/drawing/2014/main" id="{AEC810A7-D555-4A16-BC4C-F5B1651450DD}"/>
              </a:ext>
            </a:extLst>
          </p:cNvPr>
          <p:cNvSpPr txBox="1"/>
          <p:nvPr/>
        </p:nvSpPr>
        <p:spPr>
          <a:xfrm>
            <a:off x="1738164" y="1151396"/>
            <a:ext cx="11225635"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DevOps</a:t>
            </a:r>
          </a:p>
        </p:txBody>
      </p:sp>
      <p:sp>
        <p:nvSpPr>
          <p:cNvPr id="13" name="TextBox 12">
            <a:extLst>
              <a:ext uri="{FF2B5EF4-FFF2-40B4-BE49-F238E27FC236}">
                <a16:creationId xmlns:a16="http://schemas.microsoft.com/office/drawing/2014/main" id="{18D57FF3-2C07-44EE-B1DE-83DC9EB7E721}"/>
              </a:ext>
            </a:extLst>
          </p:cNvPr>
          <p:cNvSpPr txBox="1"/>
          <p:nvPr/>
        </p:nvSpPr>
        <p:spPr>
          <a:xfrm>
            <a:off x="7827318" y="930872"/>
            <a:ext cx="5425189"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GPU</a:t>
            </a:r>
          </a:p>
        </p:txBody>
      </p:sp>
      <p:sp>
        <p:nvSpPr>
          <p:cNvPr id="15" name="TextBox 14">
            <a:extLst>
              <a:ext uri="{FF2B5EF4-FFF2-40B4-BE49-F238E27FC236}">
                <a16:creationId xmlns:a16="http://schemas.microsoft.com/office/drawing/2014/main" id="{95985445-0190-4BD7-9580-A40390EEB4CA}"/>
              </a:ext>
            </a:extLst>
          </p:cNvPr>
          <p:cNvSpPr txBox="1"/>
          <p:nvPr/>
        </p:nvSpPr>
        <p:spPr>
          <a:xfrm>
            <a:off x="4457361" y="3066087"/>
            <a:ext cx="10702617" cy="258799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27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Blockchain</a:t>
            </a:r>
          </a:p>
        </p:txBody>
      </p:sp>
      <p:sp>
        <p:nvSpPr>
          <p:cNvPr id="16" name="TextBox 15">
            <a:extLst>
              <a:ext uri="{FF2B5EF4-FFF2-40B4-BE49-F238E27FC236}">
                <a16:creationId xmlns:a16="http://schemas.microsoft.com/office/drawing/2014/main" id="{2BCB47E9-1FF0-4713-9A2B-A7E4EA82C67D}"/>
              </a:ext>
            </a:extLst>
          </p:cNvPr>
          <p:cNvSpPr txBox="1"/>
          <p:nvPr/>
        </p:nvSpPr>
        <p:spPr>
          <a:xfrm>
            <a:off x="-747377" y="-392503"/>
            <a:ext cx="12314367" cy="258799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27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Event driven</a:t>
            </a:r>
          </a:p>
        </p:txBody>
      </p:sp>
      <p:sp>
        <p:nvSpPr>
          <p:cNvPr id="17" name="TextBox 16">
            <a:extLst>
              <a:ext uri="{FF2B5EF4-FFF2-40B4-BE49-F238E27FC236}">
                <a16:creationId xmlns:a16="http://schemas.microsoft.com/office/drawing/2014/main" id="{49924815-8514-49DB-9CD0-AC940506ED77}"/>
              </a:ext>
            </a:extLst>
          </p:cNvPr>
          <p:cNvSpPr txBox="1"/>
          <p:nvPr/>
        </p:nvSpPr>
        <p:spPr>
          <a:xfrm>
            <a:off x="-3709843" y="3894752"/>
            <a:ext cx="12852451" cy="258799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27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Hybrid cloud</a:t>
            </a:r>
          </a:p>
        </p:txBody>
      </p:sp>
      <p:sp>
        <p:nvSpPr>
          <p:cNvPr id="18" name="TextBox 17">
            <a:extLst>
              <a:ext uri="{FF2B5EF4-FFF2-40B4-BE49-F238E27FC236}">
                <a16:creationId xmlns:a16="http://schemas.microsoft.com/office/drawing/2014/main" id="{C5901B7B-C9DF-44EB-B2B2-A5B2AD858BB3}"/>
              </a:ext>
            </a:extLst>
          </p:cNvPr>
          <p:cNvSpPr txBox="1"/>
          <p:nvPr/>
        </p:nvSpPr>
        <p:spPr>
          <a:xfrm>
            <a:off x="978966" y="3091679"/>
            <a:ext cx="6713821" cy="5052361"/>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3715" b="0" i="0" u="none" strike="noStrike" kern="1200" cap="none" spc="0" normalizeH="0" baseline="0" noProof="0" dirty="0" err="1">
                <a:ln>
                  <a:noFill/>
                </a:ln>
                <a:solidFill>
                  <a:srgbClr val="FFFFFF"/>
                </a:solidFill>
                <a:effectLst/>
                <a:uLnTx/>
                <a:uFillTx/>
                <a:latin typeface="Segoe UI Semibold"/>
                <a:ea typeface="+mn-ea"/>
                <a:cs typeface="Segoe UI" panose="020B0502040204020203" pitchFamily="34" charset="0"/>
              </a:rPr>
              <a:t>IoT</a:t>
            </a:r>
            <a:endParaRPr kumimoji="0" lang="en-US" sz="33715"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19" name="TextBox 18">
            <a:extLst>
              <a:ext uri="{FF2B5EF4-FFF2-40B4-BE49-F238E27FC236}">
                <a16:creationId xmlns:a16="http://schemas.microsoft.com/office/drawing/2014/main" id="{39EE454A-5504-4D48-8E60-0D4526AEDA3F}"/>
              </a:ext>
            </a:extLst>
          </p:cNvPr>
          <p:cNvSpPr txBox="1"/>
          <p:nvPr/>
        </p:nvSpPr>
        <p:spPr>
          <a:xfrm>
            <a:off x="6415037" y="785912"/>
            <a:ext cx="5157525" cy="2587997"/>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627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Edge</a:t>
            </a:r>
          </a:p>
        </p:txBody>
      </p:sp>
      <p:sp>
        <p:nvSpPr>
          <p:cNvPr id="21" name="TextBox 20">
            <a:extLst>
              <a:ext uri="{FF2B5EF4-FFF2-40B4-BE49-F238E27FC236}">
                <a16:creationId xmlns:a16="http://schemas.microsoft.com/office/drawing/2014/main" id="{037DE78E-DC2E-4D7C-A37F-DC1980D6B69A}"/>
              </a:ext>
            </a:extLst>
          </p:cNvPr>
          <p:cNvSpPr txBox="1"/>
          <p:nvPr/>
        </p:nvSpPr>
        <p:spPr>
          <a:xfrm>
            <a:off x="5937825" y="3562523"/>
            <a:ext cx="9153244" cy="5052361"/>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33715"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Bots</a:t>
            </a:r>
          </a:p>
        </p:txBody>
      </p:sp>
      <p:sp>
        <p:nvSpPr>
          <p:cNvPr id="22" name="TextBox 21">
            <a:extLst>
              <a:ext uri="{FF2B5EF4-FFF2-40B4-BE49-F238E27FC236}">
                <a16:creationId xmlns:a16="http://schemas.microsoft.com/office/drawing/2014/main" id="{F97D66CD-B096-45EC-BFF9-5A3751625636}"/>
              </a:ext>
            </a:extLst>
          </p:cNvPr>
          <p:cNvSpPr txBox="1"/>
          <p:nvPr/>
        </p:nvSpPr>
        <p:spPr>
          <a:xfrm>
            <a:off x="-7008866" y="3149509"/>
            <a:ext cx="17592308"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Data privacy</a:t>
            </a:r>
          </a:p>
        </p:txBody>
      </p:sp>
      <p:sp>
        <p:nvSpPr>
          <p:cNvPr id="23" name="TextBox 22">
            <a:extLst>
              <a:ext uri="{FF2B5EF4-FFF2-40B4-BE49-F238E27FC236}">
                <a16:creationId xmlns:a16="http://schemas.microsoft.com/office/drawing/2014/main" id="{CF9D4AF8-2531-4840-9915-70A43025C175}"/>
              </a:ext>
            </a:extLst>
          </p:cNvPr>
          <p:cNvSpPr txBox="1"/>
          <p:nvPr/>
        </p:nvSpPr>
        <p:spPr>
          <a:xfrm>
            <a:off x="-11504038" y="4574737"/>
            <a:ext cx="29016250"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Artificial Intelligence</a:t>
            </a:r>
          </a:p>
        </p:txBody>
      </p:sp>
      <p:sp>
        <p:nvSpPr>
          <p:cNvPr id="24" name="TextBox 23">
            <a:extLst>
              <a:ext uri="{FF2B5EF4-FFF2-40B4-BE49-F238E27FC236}">
                <a16:creationId xmlns:a16="http://schemas.microsoft.com/office/drawing/2014/main" id="{7E5F7269-C899-4410-90D1-B96955CBB093}"/>
              </a:ext>
            </a:extLst>
          </p:cNvPr>
          <p:cNvSpPr txBox="1"/>
          <p:nvPr/>
        </p:nvSpPr>
        <p:spPr>
          <a:xfrm>
            <a:off x="109986" y="26963"/>
            <a:ext cx="19129369"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Mixed Reality</a:t>
            </a:r>
          </a:p>
        </p:txBody>
      </p:sp>
      <p:sp>
        <p:nvSpPr>
          <p:cNvPr id="25" name="TextBox 24">
            <a:extLst>
              <a:ext uri="{FF2B5EF4-FFF2-40B4-BE49-F238E27FC236}">
                <a16:creationId xmlns:a16="http://schemas.microsoft.com/office/drawing/2014/main" id="{DACF39D2-8E0E-42D9-BB2E-6F69AE75D41C}"/>
              </a:ext>
            </a:extLst>
          </p:cNvPr>
          <p:cNvSpPr txBox="1"/>
          <p:nvPr/>
        </p:nvSpPr>
        <p:spPr>
          <a:xfrm>
            <a:off x="-4589824" y="112608"/>
            <a:ext cx="14673204"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Machine Learning</a:t>
            </a:r>
          </a:p>
        </p:txBody>
      </p:sp>
      <p:sp>
        <p:nvSpPr>
          <p:cNvPr id="26" name="TextBox 25">
            <a:extLst>
              <a:ext uri="{FF2B5EF4-FFF2-40B4-BE49-F238E27FC236}">
                <a16:creationId xmlns:a16="http://schemas.microsoft.com/office/drawing/2014/main" id="{FCA9E141-B2A6-4DB6-8745-3A1D1DF00CE0}"/>
              </a:ext>
            </a:extLst>
          </p:cNvPr>
          <p:cNvSpPr txBox="1"/>
          <p:nvPr/>
        </p:nvSpPr>
        <p:spPr>
          <a:xfrm>
            <a:off x="272271" y="2317618"/>
            <a:ext cx="19789777"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Log telemetry</a:t>
            </a:r>
          </a:p>
        </p:txBody>
      </p:sp>
      <p:sp>
        <p:nvSpPr>
          <p:cNvPr id="27" name="TextBox 26">
            <a:extLst>
              <a:ext uri="{FF2B5EF4-FFF2-40B4-BE49-F238E27FC236}">
                <a16:creationId xmlns:a16="http://schemas.microsoft.com/office/drawing/2014/main" id="{40EC7F0F-0ECC-45E2-A2C6-32E58838C162}"/>
              </a:ext>
            </a:extLst>
          </p:cNvPr>
          <p:cNvSpPr txBox="1"/>
          <p:nvPr/>
        </p:nvSpPr>
        <p:spPr>
          <a:xfrm>
            <a:off x="-676449" y="138306"/>
            <a:ext cx="13977599"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Compliance</a:t>
            </a:r>
          </a:p>
        </p:txBody>
      </p:sp>
      <p:sp>
        <p:nvSpPr>
          <p:cNvPr id="28" name="TextBox 27">
            <a:extLst>
              <a:ext uri="{FF2B5EF4-FFF2-40B4-BE49-F238E27FC236}">
                <a16:creationId xmlns:a16="http://schemas.microsoft.com/office/drawing/2014/main" id="{D1EF9EF6-8060-4B9D-A868-D56AA301F765}"/>
              </a:ext>
            </a:extLst>
          </p:cNvPr>
          <p:cNvSpPr txBox="1"/>
          <p:nvPr/>
        </p:nvSpPr>
        <p:spPr>
          <a:xfrm>
            <a:off x="1982927" y="-648797"/>
            <a:ext cx="16038448"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Orchestrators</a:t>
            </a:r>
          </a:p>
        </p:txBody>
      </p:sp>
      <p:sp>
        <p:nvSpPr>
          <p:cNvPr id="29" name="TextBox 28">
            <a:extLst>
              <a:ext uri="{FF2B5EF4-FFF2-40B4-BE49-F238E27FC236}">
                <a16:creationId xmlns:a16="http://schemas.microsoft.com/office/drawing/2014/main" id="{A9EE880C-B609-47EA-8795-8B4A68434A26}"/>
              </a:ext>
            </a:extLst>
          </p:cNvPr>
          <p:cNvSpPr txBox="1"/>
          <p:nvPr/>
        </p:nvSpPr>
        <p:spPr>
          <a:xfrm>
            <a:off x="-4163239" y="-1266086"/>
            <a:ext cx="13467404"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Monitoring</a:t>
            </a:r>
          </a:p>
        </p:txBody>
      </p:sp>
      <p:sp>
        <p:nvSpPr>
          <p:cNvPr id="31" name="TextBox 30">
            <a:extLst>
              <a:ext uri="{FF2B5EF4-FFF2-40B4-BE49-F238E27FC236}">
                <a16:creationId xmlns:a16="http://schemas.microsoft.com/office/drawing/2014/main" id="{91C96EBB-60B6-4DE0-ACAA-65CF28B0812E}"/>
              </a:ext>
            </a:extLst>
          </p:cNvPr>
          <p:cNvSpPr txBox="1"/>
          <p:nvPr/>
        </p:nvSpPr>
        <p:spPr>
          <a:xfrm>
            <a:off x="-5956431" y="1524745"/>
            <a:ext cx="20512884"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Bio-Wearables</a:t>
            </a:r>
          </a:p>
        </p:txBody>
      </p:sp>
      <p:sp>
        <p:nvSpPr>
          <p:cNvPr id="32" name="TextBox 31">
            <a:extLst>
              <a:ext uri="{FF2B5EF4-FFF2-40B4-BE49-F238E27FC236}">
                <a16:creationId xmlns:a16="http://schemas.microsoft.com/office/drawing/2014/main" id="{6408C1CD-1669-466B-B3B8-87501F01915F}"/>
              </a:ext>
            </a:extLst>
          </p:cNvPr>
          <p:cNvSpPr txBox="1"/>
          <p:nvPr/>
        </p:nvSpPr>
        <p:spPr>
          <a:xfrm>
            <a:off x="718544" y="3802352"/>
            <a:ext cx="9901740"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Beacons</a:t>
            </a:r>
          </a:p>
        </p:txBody>
      </p:sp>
      <p:sp>
        <p:nvSpPr>
          <p:cNvPr id="33" name="TextBox 32">
            <a:extLst>
              <a:ext uri="{FF2B5EF4-FFF2-40B4-BE49-F238E27FC236}">
                <a16:creationId xmlns:a16="http://schemas.microsoft.com/office/drawing/2014/main" id="{F10E967D-908F-4A3E-9351-C5CD6DAEBBB1}"/>
              </a:ext>
            </a:extLst>
          </p:cNvPr>
          <p:cNvSpPr txBox="1"/>
          <p:nvPr/>
        </p:nvSpPr>
        <p:spPr>
          <a:xfrm>
            <a:off x="-428666" y="2857793"/>
            <a:ext cx="14048378"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Digital Twin</a:t>
            </a:r>
          </a:p>
        </p:txBody>
      </p:sp>
      <p:sp>
        <p:nvSpPr>
          <p:cNvPr id="34" name="TextBox 33">
            <a:extLst>
              <a:ext uri="{FF2B5EF4-FFF2-40B4-BE49-F238E27FC236}">
                <a16:creationId xmlns:a16="http://schemas.microsoft.com/office/drawing/2014/main" id="{8447E8F9-FADB-4C89-98EB-D92026E45B88}"/>
              </a:ext>
            </a:extLst>
          </p:cNvPr>
          <p:cNvSpPr txBox="1"/>
          <p:nvPr/>
        </p:nvSpPr>
        <p:spPr>
          <a:xfrm>
            <a:off x="3430699" y="4519517"/>
            <a:ext cx="14379896"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Ambient UX</a:t>
            </a:r>
          </a:p>
        </p:txBody>
      </p:sp>
      <p:sp>
        <p:nvSpPr>
          <p:cNvPr id="35" name="TextBox 34">
            <a:extLst>
              <a:ext uri="{FF2B5EF4-FFF2-40B4-BE49-F238E27FC236}">
                <a16:creationId xmlns:a16="http://schemas.microsoft.com/office/drawing/2014/main" id="{F05C11F0-119E-41FA-A871-0B5E5CD9EB7C}"/>
              </a:ext>
            </a:extLst>
          </p:cNvPr>
          <p:cNvSpPr txBox="1"/>
          <p:nvPr/>
        </p:nvSpPr>
        <p:spPr>
          <a:xfrm>
            <a:off x="-9526170" y="2420589"/>
            <a:ext cx="24115317" cy="2990932"/>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Quantum computing</a:t>
            </a:r>
          </a:p>
        </p:txBody>
      </p:sp>
      <p:sp>
        <p:nvSpPr>
          <p:cNvPr id="36" name="TextBox 35">
            <a:extLst>
              <a:ext uri="{FF2B5EF4-FFF2-40B4-BE49-F238E27FC236}">
                <a16:creationId xmlns:a16="http://schemas.microsoft.com/office/drawing/2014/main" id="{5DE6763F-C523-488A-865E-9F356CADB2E9}"/>
              </a:ext>
            </a:extLst>
          </p:cNvPr>
          <p:cNvSpPr txBox="1"/>
          <p:nvPr/>
        </p:nvSpPr>
        <p:spPr>
          <a:xfrm>
            <a:off x="-3027622" y="2095481"/>
            <a:ext cx="19324010" cy="3598579"/>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42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Microservices</a:t>
            </a:r>
          </a:p>
        </p:txBody>
      </p:sp>
      <p:sp>
        <p:nvSpPr>
          <p:cNvPr id="37" name="TextBox 36">
            <a:extLst>
              <a:ext uri="{FF2B5EF4-FFF2-40B4-BE49-F238E27FC236}">
                <a16:creationId xmlns:a16="http://schemas.microsoft.com/office/drawing/2014/main" id="{B65D0422-51B7-4880-8C9F-2DA9BE145115}"/>
              </a:ext>
            </a:extLst>
          </p:cNvPr>
          <p:cNvSpPr txBox="1"/>
          <p:nvPr/>
        </p:nvSpPr>
        <p:spPr>
          <a:xfrm>
            <a:off x="4814008" y="1711096"/>
            <a:ext cx="9996305"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Quorum</a:t>
            </a:r>
          </a:p>
        </p:txBody>
      </p:sp>
      <p:sp>
        <p:nvSpPr>
          <p:cNvPr id="38" name="TextBox 37">
            <a:extLst>
              <a:ext uri="{FF2B5EF4-FFF2-40B4-BE49-F238E27FC236}">
                <a16:creationId xmlns:a16="http://schemas.microsoft.com/office/drawing/2014/main" id="{D4C518F3-B4F8-44BF-80B5-B3A20F079B34}"/>
              </a:ext>
            </a:extLst>
          </p:cNvPr>
          <p:cNvSpPr txBox="1"/>
          <p:nvPr/>
        </p:nvSpPr>
        <p:spPr>
          <a:xfrm>
            <a:off x="-1870342" y="674594"/>
            <a:ext cx="8992967" cy="3044788"/>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504"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Haptics</a:t>
            </a:r>
          </a:p>
        </p:txBody>
      </p:sp>
      <p:sp>
        <p:nvSpPr>
          <p:cNvPr id="40" name="TextBox 39">
            <a:extLst>
              <a:ext uri="{FF2B5EF4-FFF2-40B4-BE49-F238E27FC236}">
                <a16:creationId xmlns:a16="http://schemas.microsoft.com/office/drawing/2014/main" id="{D75138C2-E41D-41E1-99D5-3112969973CF}"/>
              </a:ext>
            </a:extLst>
          </p:cNvPr>
          <p:cNvSpPr txBox="1"/>
          <p:nvPr/>
        </p:nvSpPr>
        <p:spPr>
          <a:xfrm>
            <a:off x="-5858402" y="-1067524"/>
            <a:ext cx="25065729" cy="2200253"/>
          </a:xfrm>
          <a:prstGeom prst="rect">
            <a:avLst/>
          </a:prstGeom>
          <a:noFill/>
        </p:spPr>
        <p:txBody>
          <a:bodyPr wrap="non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3525"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Location-based Authentication</a:t>
            </a:r>
          </a:p>
        </p:txBody>
      </p:sp>
    </p:spTree>
    <p:extLst>
      <p:ext uri="{BB962C8B-B14F-4D97-AF65-F5344CB8AC3E}">
        <p14:creationId xmlns:p14="http://schemas.microsoft.com/office/powerpoint/2010/main" val="2268013551"/>
      </p:ext>
    </p:extLst>
  </p:cSld>
  <p:clrMapOvr>
    <a:masterClrMapping/>
  </p:clrMapOvr>
  <mc:AlternateContent xmlns:mc="http://schemas.openxmlformats.org/markup-compatibility/2006" xmlns:p159="http://schemas.microsoft.com/office/powerpoint/2015/09/main">
    <mc:Choice Requires="p159">
      <p:transition spd="med" advTm="1000">
        <p159:morph option="byObject"/>
      </p:transition>
    </mc:Choice>
    <mc:Fallback xmlns="">
      <p:transition spd="med"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59217781-9E2F-425F-9C50-887B6AEEDD2F}"/>
              </a:ext>
            </a:extLst>
          </p:cNvPr>
          <p:cNvPicPr>
            <a:picLocks noChangeAspect="1"/>
          </p:cNvPicPr>
          <p:nvPr/>
        </p:nvPicPr>
        <p:blipFill>
          <a:blip r:embed="rId3"/>
          <a:stretch>
            <a:fillRect/>
          </a:stretch>
        </p:blipFill>
        <p:spPr>
          <a:xfrm>
            <a:off x="7301133" y="4551278"/>
            <a:ext cx="2461190" cy="2316414"/>
          </a:xfrm>
          <a:prstGeom prst="rect">
            <a:avLst/>
          </a:prstGeom>
        </p:spPr>
      </p:pic>
      <p:pic>
        <p:nvPicPr>
          <p:cNvPr id="50" name="Picture 49">
            <a:extLst>
              <a:ext uri="{FF2B5EF4-FFF2-40B4-BE49-F238E27FC236}">
                <a16:creationId xmlns:a16="http://schemas.microsoft.com/office/drawing/2014/main" id="{7F494815-E62F-4DC2-AF37-E6184E44D39B}"/>
              </a:ext>
            </a:extLst>
          </p:cNvPr>
          <p:cNvPicPr>
            <a:picLocks noChangeAspect="1"/>
          </p:cNvPicPr>
          <p:nvPr/>
        </p:nvPicPr>
        <p:blipFill>
          <a:blip r:embed="rId4"/>
          <a:stretch>
            <a:fillRect/>
          </a:stretch>
        </p:blipFill>
        <p:spPr>
          <a:xfrm>
            <a:off x="9751672" y="2279867"/>
            <a:ext cx="2437702" cy="2282358"/>
          </a:xfrm>
          <a:prstGeom prst="rect">
            <a:avLst/>
          </a:prstGeom>
        </p:spPr>
      </p:pic>
      <p:pic>
        <p:nvPicPr>
          <p:cNvPr id="39" name="Picture 38">
            <a:extLst>
              <a:ext uri="{FF2B5EF4-FFF2-40B4-BE49-F238E27FC236}">
                <a16:creationId xmlns:a16="http://schemas.microsoft.com/office/drawing/2014/main" id="{130FCE15-1E63-425B-94ED-46D61F53A84A}"/>
              </a:ext>
            </a:extLst>
          </p:cNvPr>
          <p:cNvPicPr>
            <a:picLocks noChangeAspect="1"/>
          </p:cNvPicPr>
          <p:nvPr/>
        </p:nvPicPr>
        <p:blipFill>
          <a:blip r:embed="rId5"/>
          <a:stretch>
            <a:fillRect/>
          </a:stretch>
        </p:blipFill>
        <p:spPr>
          <a:xfrm>
            <a:off x="-753" y="487"/>
            <a:ext cx="2437707" cy="2294312"/>
          </a:xfrm>
          <a:prstGeom prst="rect">
            <a:avLst/>
          </a:prstGeom>
        </p:spPr>
      </p:pic>
      <p:pic>
        <p:nvPicPr>
          <p:cNvPr id="40" name="Picture 39">
            <a:extLst>
              <a:ext uri="{FF2B5EF4-FFF2-40B4-BE49-F238E27FC236}">
                <a16:creationId xmlns:a16="http://schemas.microsoft.com/office/drawing/2014/main" id="{CE04AF1D-A87B-45C9-BDB0-DF38F7BA1EFC}"/>
              </a:ext>
            </a:extLst>
          </p:cNvPr>
          <p:cNvPicPr>
            <a:picLocks noChangeAspect="1"/>
          </p:cNvPicPr>
          <p:nvPr/>
        </p:nvPicPr>
        <p:blipFill>
          <a:blip r:embed="rId6"/>
          <a:stretch>
            <a:fillRect/>
          </a:stretch>
        </p:blipFill>
        <p:spPr>
          <a:xfrm>
            <a:off x="4876242" y="-4938"/>
            <a:ext cx="2438613" cy="2297692"/>
          </a:xfrm>
          <a:prstGeom prst="rect">
            <a:avLst/>
          </a:prstGeom>
        </p:spPr>
      </p:pic>
      <p:pic>
        <p:nvPicPr>
          <p:cNvPr id="42" name="Picture 41">
            <a:extLst>
              <a:ext uri="{FF2B5EF4-FFF2-40B4-BE49-F238E27FC236}">
                <a16:creationId xmlns:a16="http://schemas.microsoft.com/office/drawing/2014/main" id="{5B6FA349-CEB3-4B67-A55C-213013F2DA61}"/>
              </a:ext>
            </a:extLst>
          </p:cNvPr>
          <p:cNvPicPr>
            <a:picLocks noChangeAspect="1"/>
          </p:cNvPicPr>
          <p:nvPr/>
        </p:nvPicPr>
        <p:blipFill>
          <a:blip r:embed="rId7"/>
          <a:stretch>
            <a:fillRect/>
          </a:stretch>
        </p:blipFill>
        <p:spPr>
          <a:xfrm>
            <a:off x="2439427" y="2286584"/>
            <a:ext cx="2437709" cy="2276390"/>
          </a:xfrm>
          <a:prstGeom prst="rect">
            <a:avLst/>
          </a:prstGeom>
        </p:spPr>
      </p:pic>
      <p:pic>
        <p:nvPicPr>
          <p:cNvPr id="43" name="Picture 42">
            <a:extLst>
              <a:ext uri="{FF2B5EF4-FFF2-40B4-BE49-F238E27FC236}">
                <a16:creationId xmlns:a16="http://schemas.microsoft.com/office/drawing/2014/main" id="{1951DB9A-EFB2-4F78-981C-BCF1EF2ACAC1}"/>
              </a:ext>
            </a:extLst>
          </p:cNvPr>
          <p:cNvPicPr>
            <a:picLocks noChangeAspect="1"/>
          </p:cNvPicPr>
          <p:nvPr/>
        </p:nvPicPr>
        <p:blipFill>
          <a:blip r:embed="rId8"/>
          <a:stretch>
            <a:fillRect/>
          </a:stretch>
        </p:blipFill>
        <p:spPr>
          <a:xfrm>
            <a:off x="2595" y="2292754"/>
            <a:ext cx="2436842" cy="2265864"/>
          </a:xfrm>
          <a:prstGeom prst="rect">
            <a:avLst/>
          </a:prstGeom>
        </p:spPr>
      </p:pic>
      <p:pic>
        <p:nvPicPr>
          <p:cNvPr id="44" name="Picture 43">
            <a:extLst>
              <a:ext uri="{FF2B5EF4-FFF2-40B4-BE49-F238E27FC236}">
                <a16:creationId xmlns:a16="http://schemas.microsoft.com/office/drawing/2014/main" id="{1141AD2B-7C02-4AB6-A43F-D7F1F7D625AD}"/>
              </a:ext>
            </a:extLst>
          </p:cNvPr>
          <p:cNvPicPr>
            <a:picLocks noChangeAspect="1"/>
          </p:cNvPicPr>
          <p:nvPr/>
        </p:nvPicPr>
        <p:blipFill>
          <a:blip r:embed="rId9"/>
          <a:stretch>
            <a:fillRect/>
          </a:stretch>
        </p:blipFill>
        <p:spPr>
          <a:xfrm>
            <a:off x="4877143" y="4556254"/>
            <a:ext cx="2437708" cy="2300288"/>
          </a:xfrm>
          <a:prstGeom prst="rect">
            <a:avLst/>
          </a:prstGeom>
        </p:spPr>
      </p:pic>
      <p:pic>
        <p:nvPicPr>
          <p:cNvPr id="45" name="Picture 44">
            <a:extLst>
              <a:ext uri="{FF2B5EF4-FFF2-40B4-BE49-F238E27FC236}">
                <a16:creationId xmlns:a16="http://schemas.microsoft.com/office/drawing/2014/main" id="{CBD2B03F-0732-4331-AC5A-F0F60DE32F0F}"/>
              </a:ext>
            </a:extLst>
          </p:cNvPr>
          <p:cNvPicPr>
            <a:picLocks noChangeAspect="1"/>
          </p:cNvPicPr>
          <p:nvPr/>
        </p:nvPicPr>
        <p:blipFill>
          <a:blip r:embed="rId10"/>
          <a:stretch>
            <a:fillRect/>
          </a:stretch>
        </p:blipFill>
        <p:spPr>
          <a:xfrm>
            <a:off x="9752559" y="4558175"/>
            <a:ext cx="2437708" cy="2300289"/>
          </a:xfrm>
          <a:prstGeom prst="rect">
            <a:avLst/>
          </a:prstGeom>
        </p:spPr>
      </p:pic>
      <p:pic>
        <p:nvPicPr>
          <p:cNvPr id="46" name="Picture 45">
            <a:extLst>
              <a:ext uri="{FF2B5EF4-FFF2-40B4-BE49-F238E27FC236}">
                <a16:creationId xmlns:a16="http://schemas.microsoft.com/office/drawing/2014/main" id="{7F311526-E190-4BA3-B9A2-46B9DF403F4C}"/>
              </a:ext>
            </a:extLst>
          </p:cNvPr>
          <p:cNvPicPr>
            <a:picLocks noChangeAspect="1"/>
          </p:cNvPicPr>
          <p:nvPr/>
        </p:nvPicPr>
        <p:blipFill>
          <a:blip r:embed="rId11"/>
          <a:stretch>
            <a:fillRect/>
          </a:stretch>
        </p:blipFill>
        <p:spPr>
          <a:xfrm>
            <a:off x="2438902" y="4563234"/>
            <a:ext cx="2436120" cy="2292820"/>
          </a:xfrm>
          <a:prstGeom prst="rect">
            <a:avLst/>
          </a:prstGeom>
        </p:spPr>
      </p:pic>
      <p:pic>
        <p:nvPicPr>
          <p:cNvPr id="47" name="Picture 46">
            <a:extLst>
              <a:ext uri="{FF2B5EF4-FFF2-40B4-BE49-F238E27FC236}">
                <a16:creationId xmlns:a16="http://schemas.microsoft.com/office/drawing/2014/main" id="{D4B6F013-51BA-46C5-B0F7-2F3090BF77AF}"/>
              </a:ext>
            </a:extLst>
          </p:cNvPr>
          <p:cNvPicPr>
            <a:picLocks noChangeAspect="1"/>
          </p:cNvPicPr>
          <p:nvPr/>
        </p:nvPicPr>
        <p:blipFill>
          <a:blip r:embed="rId12"/>
          <a:stretch>
            <a:fillRect/>
          </a:stretch>
        </p:blipFill>
        <p:spPr>
          <a:xfrm>
            <a:off x="1730" y="4556742"/>
            <a:ext cx="2437704" cy="2300285"/>
          </a:xfrm>
          <a:prstGeom prst="rect">
            <a:avLst/>
          </a:prstGeom>
        </p:spPr>
      </p:pic>
      <p:pic>
        <p:nvPicPr>
          <p:cNvPr id="48" name="Picture 47">
            <a:extLst>
              <a:ext uri="{FF2B5EF4-FFF2-40B4-BE49-F238E27FC236}">
                <a16:creationId xmlns:a16="http://schemas.microsoft.com/office/drawing/2014/main" id="{3FDC628C-4D0E-4035-A58D-27BD3A0E9A86}"/>
              </a:ext>
            </a:extLst>
          </p:cNvPr>
          <p:cNvPicPr>
            <a:picLocks noChangeAspect="1"/>
          </p:cNvPicPr>
          <p:nvPr/>
        </p:nvPicPr>
        <p:blipFill>
          <a:blip r:embed="rId13"/>
          <a:stretch>
            <a:fillRect/>
          </a:stretch>
        </p:blipFill>
        <p:spPr>
          <a:xfrm>
            <a:off x="4875632" y="2284590"/>
            <a:ext cx="2437710" cy="2276391"/>
          </a:xfrm>
          <a:prstGeom prst="rect">
            <a:avLst/>
          </a:prstGeom>
        </p:spPr>
      </p:pic>
      <p:pic>
        <p:nvPicPr>
          <p:cNvPr id="49" name="Picture 48">
            <a:extLst>
              <a:ext uri="{FF2B5EF4-FFF2-40B4-BE49-F238E27FC236}">
                <a16:creationId xmlns:a16="http://schemas.microsoft.com/office/drawing/2014/main" id="{2FAA8A77-E494-452C-9961-7AE3D390A316}"/>
              </a:ext>
            </a:extLst>
          </p:cNvPr>
          <p:cNvPicPr>
            <a:picLocks noChangeAspect="1"/>
          </p:cNvPicPr>
          <p:nvPr/>
        </p:nvPicPr>
        <p:blipFill>
          <a:blip r:embed="rId14"/>
          <a:stretch>
            <a:fillRect/>
          </a:stretch>
        </p:blipFill>
        <p:spPr>
          <a:xfrm>
            <a:off x="7312461" y="2294137"/>
            <a:ext cx="2438584" cy="2265254"/>
          </a:xfrm>
          <a:prstGeom prst="rect">
            <a:avLst/>
          </a:prstGeom>
        </p:spPr>
      </p:pic>
      <p:pic>
        <p:nvPicPr>
          <p:cNvPr id="51" name="Picture 50">
            <a:extLst>
              <a:ext uri="{FF2B5EF4-FFF2-40B4-BE49-F238E27FC236}">
                <a16:creationId xmlns:a16="http://schemas.microsoft.com/office/drawing/2014/main" id="{0DFBB645-2B67-4F8A-9FA8-872937F2599A}"/>
              </a:ext>
            </a:extLst>
          </p:cNvPr>
          <p:cNvPicPr>
            <a:picLocks noChangeAspect="1"/>
          </p:cNvPicPr>
          <p:nvPr/>
        </p:nvPicPr>
        <p:blipFill>
          <a:blip r:embed="rId15"/>
          <a:stretch>
            <a:fillRect/>
          </a:stretch>
        </p:blipFill>
        <p:spPr>
          <a:xfrm>
            <a:off x="2439426" y="-3818"/>
            <a:ext cx="2436815" cy="2293473"/>
          </a:xfrm>
          <a:prstGeom prst="rect">
            <a:avLst/>
          </a:prstGeom>
        </p:spPr>
      </p:pic>
      <p:pic>
        <p:nvPicPr>
          <p:cNvPr id="52" name="Picture 51">
            <a:extLst>
              <a:ext uri="{FF2B5EF4-FFF2-40B4-BE49-F238E27FC236}">
                <a16:creationId xmlns:a16="http://schemas.microsoft.com/office/drawing/2014/main" id="{352D81E6-0F2E-40C7-9D11-F3BDC7252FFD}"/>
              </a:ext>
            </a:extLst>
          </p:cNvPr>
          <p:cNvPicPr>
            <a:picLocks noChangeAspect="1"/>
          </p:cNvPicPr>
          <p:nvPr/>
        </p:nvPicPr>
        <p:blipFill>
          <a:blip r:embed="rId16"/>
          <a:stretch>
            <a:fillRect/>
          </a:stretch>
        </p:blipFill>
        <p:spPr>
          <a:xfrm>
            <a:off x="9751657" y="487"/>
            <a:ext cx="2438614" cy="2289188"/>
          </a:xfrm>
          <a:prstGeom prst="rect">
            <a:avLst/>
          </a:prstGeom>
        </p:spPr>
      </p:pic>
      <p:pic>
        <p:nvPicPr>
          <p:cNvPr id="41" name="Picture 40">
            <a:extLst>
              <a:ext uri="{FF2B5EF4-FFF2-40B4-BE49-F238E27FC236}">
                <a16:creationId xmlns:a16="http://schemas.microsoft.com/office/drawing/2014/main" id="{5A0E94CF-7B1B-4F69-B952-BA2924869EFD}"/>
              </a:ext>
            </a:extLst>
          </p:cNvPr>
          <p:cNvPicPr>
            <a:picLocks noChangeAspect="1"/>
          </p:cNvPicPr>
          <p:nvPr/>
        </p:nvPicPr>
        <p:blipFill>
          <a:blip r:embed="rId17"/>
          <a:stretch>
            <a:fillRect/>
          </a:stretch>
        </p:blipFill>
        <p:spPr>
          <a:xfrm>
            <a:off x="7314854" y="-4939"/>
            <a:ext cx="2437708" cy="2297692"/>
          </a:xfrm>
          <a:prstGeom prst="rect">
            <a:avLst/>
          </a:prstGeom>
        </p:spPr>
      </p:pic>
      <p:sp>
        <p:nvSpPr>
          <p:cNvPr id="27" name="Rectangle 26">
            <a:extLst>
              <a:ext uri="{FF2B5EF4-FFF2-40B4-BE49-F238E27FC236}">
                <a16:creationId xmlns:a16="http://schemas.microsoft.com/office/drawing/2014/main" id="{F9FD19CD-B013-4A82-BE7C-F304777DB7C0}"/>
              </a:ext>
            </a:extLst>
          </p:cNvPr>
          <p:cNvSpPr/>
          <p:nvPr/>
        </p:nvSpPr>
        <p:spPr bwMode="auto">
          <a:xfrm>
            <a:off x="864" y="487"/>
            <a:ext cx="12224170" cy="6855569"/>
          </a:xfrm>
          <a:prstGeom prst="rect">
            <a:avLst/>
          </a:prstGeom>
          <a:solidFill>
            <a:srgbClr val="00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8" name="Group 27">
            <a:extLst>
              <a:ext uri="{FF2B5EF4-FFF2-40B4-BE49-F238E27FC236}">
                <a16:creationId xmlns:a16="http://schemas.microsoft.com/office/drawing/2014/main" id="{CB2DE7B5-44C4-4A2E-8113-B3B092E335A9}"/>
              </a:ext>
            </a:extLst>
          </p:cNvPr>
          <p:cNvGrpSpPr/>
          <p:nvPr/>
        </p:nvGrpSpPr>
        <p:grpSpPr>
          <a:xfrm>
            <a:off x="2438534" y="2482"/>
            <a:ext cx="4350896" cy="2647338"/>
            <a:chOff x="2437494" y="1"/>
            <a:chExt cx="4352131" cy="2648089"/>
          </a:xfrm>
        </p:grpSpPr>
        <p:sp>
          <p:nvSpPr>
            <p:cNvPr id="29" name="Freeform: Shape 28">
              <a:extLst>
                <a:ext uri="{FF2B5EF4-FFF2-40B4-BE49-F238E27FC236}">
                  <a16:creationId xmlns:a16="http://schemas.microsoft.com/office/drawing/2014/main" id="{E9D94D77-7F49-4706-AA05-F7F83ECC1485}"/>
                </a:ext>
              </a:extLst>
            </p:cNvPr>
            <p:cNvSpPr/>
            <p:nvPr/>
          </p:nvSpPr>
          <p:spPr>
            <a:xfrm rot="10800000">
              <a:off x="2437494" y="1"/>
              <a:ext cx="4352131" cy="2648089"/>
            </a:xfrm>
            <a:custGeom>
              <a:avLst/>
              <a:gdLst>
                <a:gd name="connsiteX0" fmla="*/ 4352131 w 4352131"/>
                <a:gd name="connsiteY0" fmla="*/ 2648089 h 2648089"/>
                <a:gd name="connsiteX1" fmla="*/ 0 w 4352131"/>
                <a:gd name="connsiteY1" fmla="*/ 2648089 h 2648089"/>
                <a:gd name="connsiteX2" fmla="*/ 0 w 4352131"/>
                <a:gd name="connsiteY2" fmla="*/ 357062 h 2648089"/>
                <a:gd name="connsiteX3" fmla="*/ 3607575 w 4352131"/>
                <a:gd name="connsiteY3" fmla="*/ 357062 h 2648089"/>
                <a:gd name="connsiteX4" fmla="*/ 3607575 w 4352131"/>
                <a:gd name="connsiteY4" fmla="*/ 0 h 2648089"/>
                <a:gd name="connsiteX5" fmla="*/ 3964637 w 4352131"/>
                <a:gd name="connsiteY5" fmla="*/ 357062 h 2648089"/>
                <a:gd name="connsiteX6" fmla="*/ 4352131 w 4352131"/>
                <a:gd name="connsiteY6" fmla="*/ 357062 h 2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131" h="2648089">
                  <a:moveTo>
                    <a:pt x="4352131" y="2648089"/>
                  </a:moveTo>
                  <a:lnTo>
                    <a:pt x="0" y="2648089"/>
                  </a:lnTo>
                  <a:lnTo>
                    <a:pt x="0" y="357062"/>
                  </a:lnTo>
                  <a:lnTo>
                    <a:pt x="3607575" y="357062"/>
                  </a:lnTo>
                  <a:lnTo>
                    <a:pt x="3607575" y="0"/>
                  </a:lnTo>
                  <a:lnTo>
                    <a:pt x="3964637" y="357062"/>
                  </a:lnTo>
                  <a:lnTo>
                    <a:pt x="4352131" y="357062"/>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itle 4">
              <a:extLst>
                <a:ext uri="{FF2B5EF4-FFF2-40B4-BE49-F238E27FC236}">
                  <a16:creationId xmlns:a16="http://schemas.microsoft.com/office/drawing/2014/main" id="{7AB15B70-E0E7-4D78-AB61-321CC5BA1B2B}"/>
                </a:ext>
              </a:extLst>
            </p:cNvPr>
            <p:cNvSpPr txBox="1">
              <a:spLocks/>
            </p:cNvSpPr>
            <p:nvPr/>
          </p:nvSpPr>
          <p:spPr>
            <a:xfrm>
              <a:off x="2604683" y="414513"/>
              <a:ext cx="4040304" cy="1433984"/>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09"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I’m supposed to be an expert on all the new tech as soon as it comes out…I feel like I’m falling behind.</a:t>
              </a:r>
            </a:p>
          </p:txBody>
        </p:sp>
      </p:grpSp>
      <p:grpSp>
        <p:nvGrpSpPr>
          <p:cNvPr id="31" name="Group 30">
            <a:extLst>
              <a:ext uri="{FF2B5EF4-FFF2-40B4-BE49-F238E27FC236}">
                <a16:creationId xmlns:a16="http://schemas.microsoft.com/office/drawing/2014/main" id="{0209D131-32F2-4CE5-B3BF-8733B0B30F57}"/>
              </a:ext>
            </a:extLst>
          </p:cNvPr>
          <p:cNvGrpSpPr/>
          <p:nvPr/>
        </p:nvGrpSpPr>
        <p:grpSpPr>
          <a:xfrm>
            <a:off x="7312738" y="1933606"/>
            <a:ext cx="3803874" cy="2089412"/>
            <a:chOff x="7314297" y="1931115"/>
            <a:chExt cx="3804953" cy="2090004"/>
          </a:xfrm>
        </p:grpSpPr>
        <p:sp>
          <p:nvSpPr>
            <p:cNvPr id="32" name="Freeform: Shape 31">
              <a:extLst>
                <a:ext uri="{FF2B5EF4-FFF2-40B4-BE49-F238E27FC236}">
                  <a16:creationId xmlns:a16="http://schemas.microsoft.com/office/drawing/2014/main" id="{F5CC3B62-E57F-4A1C-926F-152B73B6073E}"/>
                </a:ext>
              </a:extLst>
            </p:cNvPr>
            <p:cNvSpPr/>
            <p:nvPr/>
          </p:nvSpPr>
          <p:spPr>
            <a:xfrm>
              <a:off x="7314297" y="1931115"/>
              <a:ext cx="3804953" cy="2090004"/>
            </a:xfrm>
            <a:custGeom>
              <a:avLst/>
              <a:gdLst>
                <a:gd name="connsiteX0" fmla="*/ 1130747 w 3804953"/>
                <a:gd name="connsiteY0" fmla="*/ 0 h 2090004"/>
                <a:gd name="connsiteX1" fmla="*/ 1491641 w 3804953"/>
                <a:gd name="connsiteY1" fmla="*/ 360894 h 2090004"/>
                <a:gd name="connsiteX2" fmla="*/ 3804953 w 3804953"/>
                <a:gd name="connsiteY2" fmla="*/ 360894 h 2090004"/>
                <a:gd name="connsiteX3" fmla="*/ 3804953 w 3804953"/>
                <a:gd name="connsiteY3" fmla="*/ 2090004 h 2090004"/>
                <a:gd name="connsiteX4" fmla="*/ 0 w 3804953"/>
                <a:gd name="connsiteY4" fmla="*/ 2090004 h 2090004"/>
                <a:gd name="connsiteX5" fmla="*/ 0 w 3804953"/>
                <a:gd name="connsiteY5" fmla="*/ 360894 h 2090004"/>
                <a:gd name="connsiteX6" fmla="*/ 1130747 w 3804953"/>
                <a:gd name="connsiteY6" fmla="*/ 360894 h 209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4953" h="2090004">
                  <a:moveTo>
                    <a:pt x="1130747" y="0"/>
                  </a:moveTo>
                  <a:lnTo>
                    <a:pt x="1491641" y="360894"/>
                  </a:lnTo>
                  <a:lnTo>
                    <a:pt x="3804953" y="360894"/>
                  </a:lnTo>
                  <a:lnTo>
                    <a:pt x="3804953" y="2090004"/>
                  </a:lnTo>
                  <a:lnTo>
                    <a:pt x="0" y="2090004"/>
                  </a:lnTo>
                  <a:lnTo>
                    <a:pt x="0" y="360894"/>
                  </a:lnTo>
                  <a:lnTo>
                    <a:pt x="1130747" y="360894"/>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itle 4">
              <a:extLst>
                <a:ext uri="{FF2B5EF4-FFF2-40B4-BE49-F238E27FC236}">
                  <a16:creationId xmlns:a16="http://schemas.microsoft.com/office/drawing/2014/main" id="{03283244-7AFE-48AA-84E5-A0385BF13BA3}"/>
                </a:ext>
              </a:extLst>
            </p:cNvPr>
            <p:cNvSpPr txBox="1">
              <a:spLocks/>
            </p:cNvSpPr>
            <p:nvPr/>
          </p:nvSpPr>
          <p:spPr>
            <a:xfrm>
              <a:off x="7465867" y="2552664"/>
              <a:ext cx="3584865" cy="1130913"/>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09"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Now that I use the cloud, the expectations to deliver are much higher.</a:t>
              </a:r>
            </a:p>
          </p:txBody>
        </p:sp>
      </p:grpSp>
      <p:grpSp>
        <p:nvGrpSpPr>
          <p:cNvPr id="35" name="Group 34">
            <a:extLst>
              <a:ext uri="{FF2B5EF4-FFF2-40B4-BE49-F238E27FC236}">
                <a16:creationId xmlns:a16="http://schemas.microsoft.com/office/drawing/2014/main" id="{241CABB8-20B3-4F4B-A0B9-2A8EA394AD6D}"/>
              </a:ext>
            </a:extLst>
          </p:cNvPr>
          <p:cNvGrpSpPr/>
          <p:nvPr/>
        </p:nvGrpSpPr>
        <p:grpSpPr>
          <a:xfrm>
            <a:off x="3644846" y="4213374"/>
            <a:ext cx="3671541" cy="1765357"/>
            <a:chOff x="3640822" y="4213595"/>
            <a:chExt cx="3672583" cy="1765857"/>
          </a:xfrm>
        </p:grpSpPr>
        <p:sp>
          <p:nvSpPr>
            <p:cNvPr id="36" name="Freeform: Shape 35">
              <a:extLst>
                <a:ext uri="{FF2B5EF4-FFF2-40B4-BE49-F238E27FC236}">
                  <a16:creationId xmlns:a16="http://schemas.microsoft.com/office/drawing/2014/main" id="{A64C5DCF-185E-4F82-A082-62A004993C3D}"/>
                </a:ext>
              </a:extLst>
            </p:cNvPr>
            <p:cNvSpPr/>
            <p:nvPr/>
          </p:nvSpPr>
          <p:spPr>
            <a:xfrm>
              <a:off x="3640822" y="4213595"/>
              <a:ext cx="3672583" cy="1765857"/>
            </a:xfrm>
            <a:custGeom>
              <a:avLst/>
              <a:gdLst>
                <a:gd name="connsiteX0" fmla="*/ 2690196 w 3672583"/>
                <a:gd name="connsiteY0" fmla="*/ 0 h 1765857"/>
                <a:gd name="connsiteX1" fmla="*/ 3035747 w 3672583"/>
                <a:gd name="connsiteY1" fmla="*/ 345551 h 1765857"/>
                <a:gd name="connsiteX2" fmla="*/ 3672583 w 3672583"/>
                <a:gd name="connsiteY2" fmla="*/ 345551 h 1765857"/>
                <a:gd name="connsiteX3" fmla="*/ 3672583 w 3672583"/>
                <a:gd name="connsiteY3" fmla="*/ 1765857 h 1765857"/>
                <a:gd name="connsiteX4" fmla="*/ 0 w 3672583"/>
                <a:gd name="connsiteY4" fmla="*/ 1765857 h 1765857"/>
                <a:gd name="connsiteX5" fmla="*/ 0 w 3672583"/>
                <a:gd name="connsiteY5" fmla="*/ 345551 h 1765857"/>
                <a:gd name="connsiteX6" fmla="*/ 2690196 w 3672583"/>
                <a:gd name="connsiteY6" fmla="*/ 345551 h 17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83" h="1765857">
                  <a:moveTo>
                    <a:pt x="2690196" y="0"/>
                  </a:moveTo>
                  <a:lnTo>
                    <a:pt x="3035747" y="345551"/>
                  </a:lnTo>
                  <a:lnTo>
                    <a:pt x="3672583" y="345551"/>
                  </a:lnTo>
                  <a:lnTo>
                    <a:pt x="3672583" y="1765857"/>
                  </a:lnTo>
                  <a:lnTo>
                    <a:pt x="0" y="1765857"/>
                  </a:lnTo>
                  <a:lnTo>
                    <a:pt x="0" y="345551"/>
                  </a:lnTo>
                  <a:lnTo>
                    <a:pt x="2690196" y="345551"/>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Title 4">
              <a:extLst>
                <a:ext uri="{FF2B5EF4-FFF2-40B4-BE49-F238E27FC236}">
                  <a16:creationId xmlns:a16="http://schemas.microsoft.com/office/drawing/2014/main" id="{8A656D20-0012-496E-AD12-E6E51CAB0628}"/>
                </a:ext>
              </a:extLst>
            </p:cNvPr>
            <p:cNvSpPr txBox="1">
              <a:spLocks/>
            </p:cNvSpPr>
            <p:nvPr/>
          </p:nvSpPr>
          <p:spPr>
            <a:xfrm>
              <a:off x="3826741" y="4845511"/>
              <a:ext cx="3109630" cy="912417"/>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09"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I want to make stuff that won’t get hacked</a:t>
              </a:r>
            </a:p>
          </p:txBody>
        </p:sp>
      </p:grpSp>
    </p:spTree>
    <p:extLst>
      <p:ext uri="{BB962C8B-B14F-4D97-AF65-F5344CB8AC3E}">
        <p14:creationId xmlns:p14="http://schemas.microsoft.com/office/powerpoint/2010/main" val="50669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1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15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2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35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4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50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55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6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65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75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80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par>
                          <p:cTn id="47" fill="hold">
                            <p:stCondLst>
                              <p:cond delay="1300"/>
                            </p:stCondLst>
                            <p:childTnLst>
                              <p:par>
                                <p:cTn id="48" presetID="10" presetClass="entr" presetSubtype="0" fill="hold" grpId="0" nodeType="afterEffect">
                                  <p:stCondLst>
                                    <p:cond delay="50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par>
                          <p:cTn id="51" fill="hold">
                            <p:stCondLst>
                              <p:cond delay="2300"/>
                            </p:stCondLst>
                            <p:childTnLst>
                              <p:par>
                                <p:cTn id="52" presetID="10" presetClass="entr" presetSubtype="0" fill="hold" nodeType="afterEffect">
                                  <p:stCondLst>
                                    <p:cond delay="5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par>
                          <p:cTn id="55" fill="hold">
                            <p:stCondLst>
                              <p:cond delay="3300"/>
                            </p:stCondLst>
                            <p:childTnLst>
                              <p:par>
                                <p:cTn id="56" presetID="10" presetClass="entr" presetSubtype="0" fill="hold" nodeType="afterEffect">
                                  <p:stCondLst>
                                    <p:cond delay="5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par>
                          <p:cTn id="59" fill="hold">
                            <p:stCondLst>
                              <p:cond delay="4300"/>
                            </p:stCondLst>
                            <p:childTnLst>
                              <p:par>
                                <p:cTn id="60" presetID="10" presetClass="entr" presetSubtype="0" fill="hold" nodeType="afterEffect">
                                  <p:stCondLst>
                                    <p:cond delay="5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5EE23CD-F4CD-4847-B7C0-DD89BE6F0158}"/>
              </a:ext>
            </a:extLst>
          </p:cNvPr>
          <p:cNvSpPr>
            <a:spLocks noGrp="1"/>
          </p:cNvSpPr>
          <p:nvPr>
            <p:ph type="body" sz="quarter" idx="10"/>
          </p:nvPr>
        </p:nvSpPr>
        <p:spPr>
          <a:xfrm>
            <a:off x="210880" y="2454986"/>
            <a:ext cx="6798734" cy="1626086"/>
          </a:xfrm>
        </p:spPr>
        <p:txBody>
          <a:bodyPr/>
          <a:lstStyle/>
          <a:p>
            <a:pPr lvl="1">
              <a:spcBef>
                <a:spcPts val="1200"/>
              </a:spcBef>
              <a:spcAft>
                <a:spcPts val="0"/>
              </a:spcAft>
            </a:pPr>
            <a:r>
              <a:rPr lang="en-US" sz="1800">
                <a:solidFill>
                  <a:schemeClr val="tx2"/>
                </a:solidFill>
                <a:latin typeface="Segoe UI Semilight" panose="020B0402040204020203" pitchFamily="34" charset="0"/>
                <a:cs typeface="Segoe UI Semilight" panose="020B0402040204020203" pitchFamily="34" charset="0"/>
              </a:rPr>
              <a:t>How to derive value from data:</a:t>
            </a:r>
          </a:p>
          <a:p>
            <a:pPr lvl="1"/>
            <a:r>
              <a:rPr lang="en-US" sz="1800">
                <a:latin typeface="Segoe UI Semilight" panose="020B0402040204020203" pitchFamily="34" charset="0"/>
                <a:cs typeface="Segoe UI Semilight" panose="020B0402040204020203" pitchFamily="34" charset="0"/>
              </a:rPr>
              <a:t>What happened historically? </a:t>
            </a:r>
          </a:p>
          <a:p>
            <a:pPr lvl="1"/>
            <a:r>
              <a:rPr lang="en-US" sz="1800">
                <a:latin typeface="Segoe UI Semilight" panose="020B0402040204020203" pitchFamily="34" charset="0"/>
                <a:cs typeface="Segoe UI Semilight" panose="020B0402040204020203" pitchFamily="34" charset="0"/>
              </a:rPr>
              <a:t>What is happening now? </a:t>
            </a:r>
          </a:p>
          <a:p>
            <a:pPr lvl="1"/>
            <a:r>
              <a:rPr lang="en-US" sz="1800">
                <a:latin typeface="Segoe UI Semilight" panose="020B0402040204020203" pitchFamily="34" charset="0"/>
                <a:cs typeface="Segoe UI Semilight" panose="020B0402040204020203" pitchFamily="34" charset="0"/>
              </a:rPr>
              <a:t>What is going to happen? </a:t>
            </a:r>
            <a:endParaRPr lang="en-US" sz="1800" dirty="0">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83653DF2-A8A3-4DA9-9817-86047FECF770}"/>
              </a:ext>
            </a:extLst>
          </p:cNvPr>
          <p:cNvSpPr>
            <a:spLocks noGrp="1"/>
          </p:cNvSpPr>
          <p:nvPr>
            <p:ph type="title"/>
          </p:nvPr>
        </p:nvSpPr>
        <p:spPr/>
        <p:txBody>
          <a:bodyPr/>
          <a:lstStyle/>
          <a:p>
            <a:r>
              <a:rPr lang="en-US"/>
              <a:t>The MODERN DATA PROBLEM</a:t>
            </a:r>
            <a:endParaRPr lang="en-US" dirty="0"/>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2"/>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tx2">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all" spc="15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2"/>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2"/>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2"/>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2"/>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2"/>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078517" y="5094683"/>
            <a:ext cx="3560999"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Each dimension of data is </a:t>
            </a:r>
            <a:r>
              <a:rPr kumimoji="0" lang="en-US" sz="2400" b="0" i="0" u="none" strike="noStrike" kern="1200" cap="none" spc="0" normalizeH="0" baseline="0" noProof="0" dirty="0">
                <a:ln>
                  <a:noFill/>
                </a:ln>
                <a:solidFill>
                  <a:srgbClr val="0078D7"/>
                </a:solidFill>
                <a:effectLst/>
                <a:uLnTx/>
                <a:uFillTx/>
                <a:latin typeface="Segoe UI"/>
                <a:ea typeface="+mn-ea"/>
                <a:cs typeface="+mn-cs"/>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tx2">
                <a:alpha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tx2">
                <a:alpha val="2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tx2">
                <a:alpha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60237"/>
            <a:ext cx="17807246" cy="17807246"/>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tx2">
                <a:alpha val="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tx2">
                <a:alpha val="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68619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ouchscreen" title="Icon of a closed hand with one finger touching a screen">
            <a:extLst>
              <a:ext uri="{FF2B5EF4-FFF2-40B4-BE49-F238E27FC236}">
                <a16:creationId xmlns:a16="http://schemas.microsoft.com/office/drawing/2014/main" id="{E8273EF1-679D-4D45-AA8A-7F24999C168C}"/>
              </a:ext>
            </a:extLst>
          </p:cNvPr>
          <p:cNvSpPr>
            <a:spLocks noChangeAspect="1" noEditPoints="1"/>
          </p:cNvSpPr>
          <p:nvPr/>
        </p:nvSpPr>
        <p:spPr bwMode="auto">
          <a:xfrm>
            <a:off x="4250775" y="301492"/>
            <a:ext cx="390048" cy="365708"/>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 name="floppy" title="Icon of a floppy disk">
            <a:extLst>
              <a:ext uri="{FF2B5EF4-FFF2-40B4-BE49-F238E27FC236}">
                <a16:creationId xmlns:a16="http://schemas.microsoft.com/office/drawing/2014/main" id="{36ED1AAD-4369-4E37-A7BC-E00115E0B361}"/>
              </a:ext>
            </a:extLst>
          </p:cNvPr>
          <p:cNvSpPr>
            <a:spLocks noChangeAspect="1" noEditPoints="1"/>
          </p:cNvSpPr>
          <p:nvPr/>
        </p:nvSpPr>
        <p:spPr bwMode="auto">
          <a:xfrm>
            <a:off x="5890280" y="2133236"/>
            <a:ext cx="368729" cy="365708"/>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Pen" title="Icon of a surface pen with a drawn line below it">
            <a:extLst>
              <a:ext uri="{FF2B5EF4-FFF2-40B4-BE49-F238E27FC236}">
                <a16:creationId xmlns:a16="http://schemas.microsoft.com/office/drawing/2014/main" id="{B396F30D-6835-462D-858D-747DE063A7C4}"/>
              </a:ext>
            </a:extLst>
          </p:cNvPr>
          <p:cNvSpPr>
            <a:spLocks noChangeAspect="1" noEditPoints="1"/>
          </p:cNvSpPr>
          <p:nvPr/>
        </p:nvSpPr>
        <p:spPr bwMode="auto">
          <a:xfrm>
            <a:off x="1070700" y="2507940"/>
            <a:ext cx="468042" cy="47432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graph_9" title="Icon of a line chart with connected circles at varying points">
            <a:extLst>
              <a:ext uri="{FF2B5EF4-FFF2-40B4-BE49-F238E27FC236}">
                <a16:creationId xmlns:a16="http://schemas.microsoft.com/office/drawing/2014/main" id="{8031F91A-B594-45D1-AD76-F396CF8D1B6F}"/>
              </a:ext>
            </a:extLst>
          </p:cNvPr>
          <p:cNvSpPr>
            <a:spLocks noChangeAspect="1" noEditPoints="1"/>
          </p:cNvSpPr>
          <p:nvPr/>
        </p:nvSpPr>
        <p:spPr bwMode="auto">
          <a:xfrm>
            <a:off x="1809680" y="5049151"/>
            <a:ext cx="405286" cy="3657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BarChartVertical_E9EC" title="Icon of a vertical bar graph">
            <a:extLst>
              <a:ext uri="{FF2B5EF4-FFF2-40B4-BE49-F238E27FC236}">
                <a16:creationId xmlns:a16="http://schemas.microsoft.com/office/drawing/2014/main" id="{AA86640B-15B2-4782-8D83-E4D16C698422}"/>
              </a:ext>
            </a:extLst>
          </p:cNvPr>
          <p:cNvSpPr>
            <a:spLocks noChangeAspect="1" noEditPoints="1"/>
          </p:cNvSpPr>
          <p:nvPr/>
        </p:nvSpPr>
        <p:spPr bwMode="auto">
          <a:xfrm>
            <a:off x="9399788" y="4866297"/>
            <a:ext cx="365623" cy="36570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graph_4" title="Icon of a pie chart">
            <a:extLst>
              <a:ext uri="{FF2B5EF4-FFF2-40B4-BE49-F238E27FC236}">
                <a16:creationId xmlns:a16="http://schemas.microsoft.com/office/drawing/2014/main" id="{21E12702-C1E6-4DDA-AA5A-A19D49567929}"/>
              </a:ext>
            </a:extLst>
          </p:cNvPr>
          <p:cNvSpPr>
            <a:spLocks noChangeAspect="1" noEditPoints="1"/>
          </p:cNvSpPr>
          <p:nvPr/>
        </p:nvSpPr>
        <p:spPr bwMode="auto">
          <a:xfrm>
            <a:off x="7399215" y="5183813"/>
            <a:ext cx="367225" cy="365708"/>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globe_2" title="Icon of a sphere made of lines">
            <a:extLst>
              <a:ext uri="{FF2B5EF4-FFF2-40B4-BE49-F238E27FC236}">
                <a16:creationId xmlns:a16="http://schemas.microsoft.com/office/drawing/2014/main" id="{8C57FB16-A321-4B57-A39A-6C8836F59F5D}"/>
              </a:ext>
            </a:extLst>
          </p:cNvPr>
          <p:cNvSpPr>
            <a:spLocks noChangeAspect="1" noEditPoints="1"/>
          </p:cNvSpPr>
          <p:nvPr/>
        </p:nvSpPr>
        <p:spPr bwMode="auto">
          <a:xfrm>
            <a:off x="2032112" y="573382"/>
            <a:ext cx="365708" cy="36570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803E0D7A-D36E-45E9-9594-5B60F1E51DBC}"/>
              </a:ext>
            </a:extLst>
          </p:cNvPr>
          <p:cNvSpPr>
            <a:spLocks noChangeAspect="1" noEditPoints="1"/>
          </p:cNvSpPr>
          <p:nvPr/>
        </p:nvSpPr>
        <p:spPr bwMode="auto">
          <a:xfrm>
            <a:off x="11618395" y="1580282"/>
            <a:ext cx="316517" cy="4114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 name="car_3" title="Icon of a car with signal lines on top">
            <a:extLst>
              <a:ext uri="{FF2B5EF4-FFF2-40B4-BE49-F238E27FC236}">
                <a16:creationId xmlns:a16="http://schemas.microsoft.com/office/drawing/2014/main" id="{C0D799ED-F868-43CF-8BB1-722149EC0384}"/>
              </a:ext>
            </a:extLst>
          </p:cNvPr>
          <p:cNvSpPr>
            <a:spLocks noChangeAspect="1" noEditPoints="1"/>
          </p:cNvSpPr>
          <p:nvPr/>
        </p:nvSpPr>
        <p:spPr bwMode="auto">
          <a:xfrm>
            <a:off x="7676675" y="1300639"/>
            <a:ext cx="486915" cy="365708"/>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 name="Bluetooth" title="Icon of the bluetooth symbol">
            <a:extLst>
              <a:ext uri="{FF2B5EF4-FFF2-40B4-BE49-F238E27FC236}">
                <a16:creationId xmlns:a16="http://schemas.microsoft.com/office/drawing/2014/main" id="{E8D48AE6-7AB0-4B90-8481-6E008FB0EA4F}"/>
              </a:ext>
            </a:extLst>
          </p:cNvPr>
          <p:cNvSpPr>
            <a:spLocks noChangeAspect="1" noEditPoints="1"/>
          </p:cNvSpPr>
          <p:nvPr/>
        </p:nvSpPr>
        <p:spPr bwMode="auto">
          <a:xfrm>
            <a:off x="548039" y="1603140"/>
            <a:ext cx="192477" cy="365708"/>
          </a:xfrm>
          <a:custGeom>
            <a:avLst/>
            <a:gdLst>
              <a:gd name="T0" fmla="*/ 103 w 200"/>
              <a:gd name="T1" fmla="*/ 190 h 380"/>
              <a:gd name="T2" fmla="*/ 103 w 200"/>
              <a:gd name="T3" fmla="*/ 0 h 380"/>
              <a:gd name="T4" fmla="*/ 200 w 200"/>
              <a:gd name="T5" fmla="*/ 94 h 380"/>
              <a:gd name="T6" fmla="*/ 103 w 200"/>
              <a:gd name="T7" fmla="*/ 190 h 380"/>
              <a:gd name="T8" fmla="*/ 103 w 200"/>
              <a:gd name="T9" fmla="*/ 190 h 380"/>
              <a:gd name="T10" fmla="*/ 103 w 200"/>
              <a:gd name="T11" fmla="*/ 380 h 380"/>
              <a:gd name="T12" fmla="*/ 200 w 200"/>
              <a:gd name="T13" fmla="*/ 286 h 380"/>
              <a:gd name="T14" fmla="*/ 103 w 200"/>
              <a:gd name="T15" fmla="*/ 190 h 380"/>
              <a:gd name="T16" fmla="*/ 103 w 200"/>
              <a:gd name="T17" fmla="*/ 191 h 380"/>
              <a:gd name="T18" fmla="*/ 0 w 200"/>
              <a:gd name="T19" fmla="*/ 87 h 380"/>
              <a:gd name="T20" fmla="*/ 103 w 200"/>
              <a:gd name="T21" fmla="*/ 190 h 380"/>
              <a:gd name="T22" fmla="*/ 0 w 200"/>
              <a:gd name="T23" fmla="*/ 293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380">
                <a:moveTo>
                  <a:pt x="103" y="190"/>
                </a:moveTo>
                <a:lnTo>
                  <a:pt x="103" y="0"/>
                </a:lnTo>
                <a:lnTo>
                  <a:pt x="200" y="94"/>
                </a:lnTo>
                <a:lnTo>
                  <a:pt x="103" y="190"/>
                </a:lnTo>
                <a:moveTo>
                  <a:pt x="103" y="190"/>
                </a:moveTo>
                <a:lnTo>
                  <a:pt x="103" y="380"/>
                </a:lnTo>
                <a:lnTo>
                  <a:pt x="200" y="286"/>
                </a:lnTo>
                <a:lnTo>
                  <a:pt x="103" y="190"/>
                </a:lnTo>
                <a:moveTo>
                  <a:pt x="103" y="191"/>
                </a:moveTo>
                <a:lnTo>
                  <a:pt x="0" y="87"/>
                </a:lnTo>
                <a:moveTo>
                  <a:pt x="103" y="190"/>
                </a:moveTo>
                <a:lnTo>
                  <a:pt x="0" y="293"/>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 name="money" title="Icon of a creditcard with signal lines on top">
            <a:extLst>
              <a:ext uri="{FF2B5EF4-FFF2-40B4-BE49-F238E27FC236}">
                <a16:creationId xmlns:a16="http://schemas.microsoft.com/office/drawing/2014/main" id="{F68F06E3-A286-4213-B817-BCED6B47773A}"/>
              </a:ext>
            </a:extLst>
          </p:cNvPr>
          <p:cNvSpPr>
            <a:spLocks noChangeAspect="1" noEditPoints="1"/>
          </p:cNvSpPr>
          <p:nvPr/>
        </p:nvSpPr>
        <p:spPr bwMode="auto">
          <a:xfrm>
            <a:off x="11510111" y="5940801"/>
            <a:ext cx="266543" cy="365708"/>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Intelligence" title="Icon of circles connected by crossing lines">
            <a:extLst>
              <a:ext uri="{FF2B5EF4-FFF2-40B4-BE49-F238E27FC236}">
                <a16:creationId xmlns:a16="http://schemas.microsoft.com/office/drawing/2014/main" id="{DA0591C8-0956-48D8-8C6B-3B004E73305B}"/>
              </a:ext>
            </a:extLst>
          </p:cNvPr>
          <p:cNvSpPr>
            <a:spLocks noChangeAspect="1" noEditPoints="1"/>
          </p:cNvSpPr>
          <p:nvPr/>
        </p:nvSpPr>
        <p:spPr bwMode="auto">
          <a:xfrm>
            <a:off x="6451077" y="1154904"/>
            <a:ext cx="493620" cy="474327"/>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cloud" title="Icon of a cloud">
            <a:extLst>
              <a:ext uri="{FF2B5EF4-FFF2-40B4-BE49-F238E27FC236}">
                <a16:creationId xmlns:a16="http://schemas.microsoft.com/office/drawing/2014/main" id="{B9092DAB-E091-4311-A0A7-E4006D6442B3}"/>
              </a:ext>
            </a:extLst>
          </p:cNvPr>
          <p:cNvSpPr>
            <a:spLocks noChangeAspect="1"/>
          </p:cNvSpPr>
          <p:nvPr/>
        </p:nvSpPr>
        <p:spPr bwMode="auto">
          <a:xfrm>
            <a:off x="377023" y="365628"/>
            <a:ext cx="652199" cy="415513"/>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server" title="Icon of a server tower">
            <a:extLst>
              <a:ext uri="{FF2B5EF4-FFF2-40B4-BE49-F238E27FC236}">
                <a16:creationId xmlns:a16="http://schemas.microsoft.com/office/drawing/2014/main" id="{80BDBB99-5053-429E-A57C-E27312C03611}"/>
              </a:ext>
            </a:extLst>
          </p:cNvPr>
          <p:cNvSpPr>
            <a:spLocks noChangeAspect="1" noEditPoints="1"/>
          </p:cNvSpPr>
          <p:nvPr/>
        </p:nvSpPr>
        <p:spPr bwMode="auto">
          <a:xfrm>
            <a:off x="2796715" y="2074487"/>
            <a:ext cx="249726" cy="47432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Microsoft_E720" title="Icon of a microphone">
            <a:extLst>
              <a:ext uri="{FF2B5EF4-FFF2-40B4-BE49-F238E27FC236}">
                <a16:creationId xmlns:a16="http://schemas.microsoft.com/office/drawing/2014/main" id="{5F76D4A3-4EB3-4D81-A6AB-36B4C7DBD979}"/>
              </a:ext>
            </a:extLst>
          </p:cNvPr>
          <p:cNvSpPr>
            <a:spLocks noChangeAspect="1" noEditPoints="1"/>
          </p:cNvSpPr>
          <p:nvPr/>
        </p:nvSpPr>
        <p:spPr bwMode="auto">
          <a:xfrm>
            <a:off x="2992411" y="4598455"/>
            <a:ext cx="243688" cy="36570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 name="Characters_E8C1" title="Icon of the letter A and a letter in another language">
            <a:extLst>
              <a:ext uri="{FF2B5EF4-FFF2-40B4-BE49-F238E27FC236}">
                <a16:creationId xmlns:a16="http://schemas.microsoft.com/office/drawing/2014/main" id="{954CD88B-8B87-4512-BD99-319E63C7ACDE}"/>
              </a:ext>
            </a:extLst>
          </p:cNvPr>
          <p:cNvSpPr>
            <a:spLocks noChangeAspect="1" noEditPoints="1"/>
          </p:cNvSpPr>
          <p:nvPr/>
        </p:nvSpPr>
        <p:spPr bwMode="auto">
          <a:xfrm>
            <a:off x="6621994" y="5983874"/>
            <a:ext cx="354534" cy="365708"/>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3">
              <a:alpha val="46000"/>
            </a:schemeClr>
          </a:solidFill>
          <a:ln cap="sq">
            <a:noFill/>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 name="CellPhone_video" title="Icon of a cellphone with a play sign on the screen">
            <a:extLst>
              <a:ext uri="{FF2B5EF4-FFF2-40B4-BE49-F238E27FC236}">
                <a16:creationId xmlns:a16="http://schemas.microsoft.com/office/drawing/2014/main" id="{6A89D18C-D006-4BA4-AAAB-13AEE63779C4}"/>
              </a:ext>
            </a:extLst>
          </p:cNvPr>
          <p:cNvSpPr>
            <a:spLocks noChangeAspect="1" noEditPoints="1"/>
          </p:cNvSpPr>
          <p:nvPr/>
        </p:nvSpPr>
        <p:spPr bwMode="auto">
          <a:xfrm>
            <a:off x="7055238" y="4193359"/>
            <a:ext cx="219459" cy="365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 name="T22" fmla="*/ 1433 w 2250"/>
              <a:gd name="T23" fmla="*/ 1453 h 3750"/>
              <a:gd name="T24" fmla="*/ 817 w 2250"/>
              <a:gd name="T25" fmla="*/ 1064 h 3750"/>
              <a:gd name="T26" fmla="*/ 817 w 2250"/>
              <a:gd name="T27" fmla="*/ 1843 h 3750"/>
              <a:gd name="T28" fmla="*/ 1433 w 2250"/>
              <a:gd name="T29" fmla="*/ 1453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moveTo>
                  <a:pt x="1433" y="1453"/>
                </a:moveTo>
                <a:cubicBezTo>
                  <a:pt x="817" y="1064"/>
                  <a:pt x="817" y="1064"/>
                  <a:pt x="817" y="1064"/>
                </a:cubicBezTo>
                <a:cubicBezTo>
                  <a:pt x="817" y="1843"/>
                  <a:pt x="817" y="1843"/>
                  <a:pt x="817" y="1843"/>
                </a:cubicBezTo>
                <a:lnTo>
                  <a:pt x="1433" y="1453"/>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Laptop_E770" title="Icon of a laptop">
            <a:extLst>
              <a:ext uri="{FF2B5EF4-FFF2-40B4-BE49-F238E27FC236}">
                <a16:creationId xmlns:a16="http://schemas.microsoft.com/office/drawing/2014/main" id="{282EC325-6EEC-4207-8A45-3728AD599404}"/>
              </a:ext>
            </a:extLst>
          </p:cNvPr>
          <p:cNvSpPr>
            <a:spLocks noChangeAspect="1" noEditPoints="1"/>
          </p:cNvSpPr>
          <p:nvPr/>
        </p:nvSpPr>
        <p:spPr bwMode="auto">
          <a:xfrm>
            <a:off x="8278513" y="4125166"/>
            <a:ext cx="592910" cy="39563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UniversalApp_E8CC" title="Icon of a cellphone in front of a tablet">
            <a:extLst>
              <a:ext uri="{FF2B5EF4-FFF2-40B4-BE49-F238E27FC236}">
                <a16:creationId xmlns:a16="http://schemas.microsoft.com/office/drawing/2014/main" id="{DA504607-3483-4C72-A3BA-5C6672D8D6AF}"/>
              </a:ext>
            </a:extLst>
          </p:cNvPr>
          <p:cNvSpPr>
            <a:spLocks noChangeAspect="1" noEditPoints="1"/>
          </p:cNvSpPr>
          <p:nvPr/>
        </p:nvSpPr>
        <p:spPr bwMode="auto">
          <a:xfrm>
            <a:off x="11072311" y="490346"/>
            <a:ext cx="498365" cy="365708"/>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PC1_E977" title="Icon of a desktop PC">
            <a:extLst>
              <a:ext uri="{FF2B5EF4-FFF2-40B4-BE49-F238E27FC236}">
                <a16:creationId xmlns:a16="http://schemas.microsoft.com/office/drawing/2014/main" id="{C805CDA7-CCBA-44F1-85D8-3864CE615153}"/>
              </a:ext>
            </a:extLst>
          </p:cNvPr>
          <p:cNvSpPr>
            <a:spLocks noChangeAspect="1" noEditPoints="1"/>
          </p:cNvSpPr>
          <p:nvPr/>
        </p:nvSpPr>
        <p:spPr bwMode="auto">
          <a:xfrm>
            <a:off x="-60618" y="4670842"/>
            <a:ext cx="592676" cy="474327"/>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watch" title="Icon of a smart watch">
            <a:extLst>
              <a:ext uri="{FF2B5EF4-FFF2-40B4-BE49-F238E27FC236}">
                <a16:creationId xmlns:a16="http://schemas.microsoft.com/office/drawing/2014/main" id="{9189B038-E846-4449-933F-0BFAB12AA13C}"/>
              </a:ext>
            </a:extLst>
          </p:cNvPr>
          <p:cNvSpPr>
            <a:spLocks noChangeAspect="1" noEditPoints="1"/>
          </p:cNvSpPr>
          <p:nvPr/>
        </p:nvSpPr>
        <p:spPr bwMode="auto">
          <a:xfrm>
            <a:off x="3634912" y="2697431"/>
            <a:ext cx="216715" cy="365708"/>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Xbox_Controller" title="Icon of an xbox controller">
            <a:extLst>
              <a:ext uri="{FF2B5EF4-FFF2-40B4-BE49-F238E27FC236}">
                <a16:creationId xmlns:a16="http://schemas.microsoft.com/office/drawing/2014/main" id="{5C80A6F5-24E4-4C79-9C8F-4D50446A909D}"/>
              </a:ext>
            </a:extLst>
          </p:cNvPr>
          <p:cNvSpPr>
            <a:spLocks noChangeAspect="1" noEditPoints="1"/>
          </p:cNvSpPr>
          <p:nvPr/>
        </p:nvSpPr>
        <p:spPr bwMode="auto">
          <a:xfrm>
            <a:off x="8279340" y="3149621"/>
            <a:ext cx="502849" cy="292971"/>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HoloLens_EC94" title="Icon of Microsoft HoloLens">
            <a:extLst>
              <a:ext uri="{FF2B5EF4-FFF2-40B4-BE49-F238E27FC236}">
                <a16:creationId xmlns:a16="http://schemas.microsoft.com/office/drawing/2014/main" id="{F7253A85-B2FA-41F4-9EEB-D3439818336F}"/>
              </a:ext>
            </a:extLst>
          </p:cNvPr>
          <p:cNvSpPr>
            <a:spLocks noChangeAspect="1" noEditPoints="1"/>
          </p:cNvSpPr>
          <p:nvPr/>
        </p:nvSpPr>
        <p:spPr bwMode="auto">
          <a:xfrm>
            <a:off x="11295239" y="2789870"/>
            <a:ext cx="411422" cy="21976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chip" title="Icon of a computer chip">
            <a:extLst>
              <a:ext uri="{FF2B5EF4-FFF2-40B4-BE49-F238E27FC236}">
                <a16:creationId xmlns:a16="http://schemas.microsoft.com/office/drawing/2014/main" id="{CBEC1CFB-684A-4E85-961F-4221DFA2D24D}"/>
              </a:ext>
            </a:extLst>
          </p:cNvPr>
          <p:cNvSpPr>
            <a:spLocks noChangeAspect="1" noEditPoints="1"/>
          </p:cNvSpPr>
          <p:nvPr/>
        </p:nvSpPr>
        <p:spPr bwMode="auto">
          <a:xfrm>
            <a:off x="5744520" y="4486853"/>
            <a:ext cx="358443" cy="3657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ChatBot_F08B" title="Icon of a robotic chat bubble with a smiley face">
            <a:extLst>
              <a:ext uri="{FF2B5EF4-FFF2-40B4-BE49-F238E27FC236}">
                <a16:creationId xmlns:a16="http://schemas.microsoft.com/office/drawing/2014/main" id="{F8F2E7CB-32A9-4077-99F1-94E6505B66FD}"/>
              </a:ext>
            </a:extLst>
          </p:cNvPr>
          <p:cNvSpPr>
            <a:spLocks noChangeAspect="1" noEditPoints="1"/>
          </p:cNvSpPr>
          <p:nvPr/>
        </p:nvSpPr>
        <p:spPr bwMode="auto">
          <a:xfrm>
            <a:off x="1864038" y="4033433"/>
            <a:ext cx="283135" cy="36570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Browser_2" title="Icon of a browser window with a home symbol inside">
            <a:extLst>
              <a:ext uri="{FF2B5EF4-FFF2-40B4-BE49-F238E27FC236}">
                <a16:creationId xmlns:a16="http://schemas.microsoft.com/office/drawing/2014/main" id="{845BC6E0-3504-4EAD-8BA1-9C2A6DF7B2C6}"/>
              </a:ext>
            </a:extLst>
          </p:cNvPr>
          <p:cNvSpPr>
            <a:spLocks noChangeAspect="1" noEditPoints="1"/>
          </p:cNvSpPr>
          <p:nvPr/>
        </p:nvSpPr>
        <p:spPr bwMode="auto">
          <a:xfrm>
            <a:off x="3882216" y="4866297"/>
            <a:ext cx="430159" cy="36570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speech_5" title="Icon of two overlapping chat bubbles">
            <a:extLst>
              <a:ext uri="{FF2B5EF4-FFF2-40B4-BE49-F238E27FC236}">
                <a16:creationId xmlns:a16="http://schemas.microsoft.com/office/drawing/2014/main" id="{5268D5BE-C9FF-4A96-A07A-367D4957B2ED}"/>
              </a:ext>
            </a:extLst>
          </p:cNvPr>
          <p:cNvSpPr>
            <a:spLocks noChangeAspect="1" noEditPoints="1"/>
          </p:cNvSpPr>
          <p:nvPr/>
        </p:nvSpPr>
        <p:spPr bwMode="auto">
          <a:xfrm>
            <a:off x="11267355" y="4489909"/>
            <a:ext cx="606640" cy="474327"/>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location_3" title="Icon of a map with a pin in it">
            <a:extLst>
              <a:ext uri="{FF2B5EF4-FFF2-40B4-BE49-F238E27FC236}">
                <a16:creationId xmlns:a16="http://schemas.microsoft.com/office/drawing/2014/main" id="{2897405C-5D3E-4783-AA62-892782E9BA68}"/>
              </a:ext>
            </a:extLst>
          </p:cNvPr>
          <p:cNvSpPr>
            <a:spLocks noChangeAspect="1" noEditPoints="1"/>
          </p:cNvSpPr>
          <p:nvPr/>
        </p:nvSpPr>
        <p:spPr bwMode="auto">
          <a:xfrm>
            <a:off x="4581752" y="3975379"/>
            <a:ext cx="286751" cy="240908"/>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6" name="ShoppingCart_E7BF" title="Icon of a shopping cart">
            <a:extLst>
              <a:ext uri="{FF2B5EF4-FFF2-40B4-BE49-F238E27FC236}">
                <a16:creationId xmlns:a16="http://schemas.microsoft.com/office/drawing/2014/main" id="{FDBD860C-1060-40FA-850D-D4B5A11B8E07}"/>
              </a:ext>
            </a:extLst>
          </p:cNvPr>
          <p:cNvSpPr>
            <a:spLocks noChangeAspect="1" noEditPoints="1"/>
          </p:cNvSpPr>
          <p:nvPr/>
        </p:nvSpPr>
        <p:spPr bwMode="auto">
          <a:xfrm>
            <a:off x="424223" y="5913250"/>
            <a:ext cx="557799" cy="47432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bag" title="Icon of a handbag">
            <a:extLst>
              <a:ext uri="{FF2B5EF4-FFF2-40B4-BE49-F238E27FC236}">
                <a16:creationId xmlns:a16="http://schemas.microsoft.com/office/drawing/2014/main" id="{5DE3DC0F-0C70-4C25-9F02-F0925129D43B}"/>
              </a:ext>
            </a:extLst>
          </p:cNvPr>
          <p:cNvSpPr>
            <a:spLocks noChangeAspect="1" noEditPoints="1"/>
          </p:cNvSpPr>
          <p:nvPr/>
        </p:nvSpPr>
        <p:spPr bwMode="auto">
          <a:xfrm>
            <a:off x="8992716" y="599414"/>
            <a:ext cx="294351" cy="365708"/>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headphones" title="Icon of headphones">
            <a:extLst>
              <a:ext uri="{FF2B5EF4-FFF2-40B4-BE49-F238E27FC236}">
                <a16:creationId xmlns:a16="http://schemas.microsoft.com/office/drawing/2014/main" id="{1CA032F5-C850-4513-9112-DD8A88BD7DB8}"/>
              </a:ext>
            </a:extLst>
          </p:cNvPr>
          <p:cNvSpPr>
            <a:spLocks noChangeAspect="1" noEditPoints="1"/>
          </p:cNvSpPr>
          <p:nvPr/>
        </p:nvSpPr>
        <p:spPr bwMode="auto">
          <a:xfrm>
            <a:off x="4656812" y="2502847"/>
            <a:ext cx="217015" cy="240908"/>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 name="Manufacturing_E99C" title="Icon of a robotic arm">
            <a:extLst>
              <a:ext uri="{FF2B5EF4-FFF2-40B4-BE49-F238E27FC236}">
                <a16:creationId xmlns:a16="http://schemas.microsoft.com/office/drawing/2014/main" id="{88722BE5-A3B4-42CB-AB07-28F63D2ABD5D}"/>
              </a:ext>
            </a:extLst>
          </p:cNvPr>
          <p:cNvSpPr>
            <a:spLocks noChangeAspect="1" noEditPoints="1"/>
          </p:cNvSpPr>
          <p:nvPr/>
        </p:nvSpPr>
        <p:spPr bwMode="auto">
          <a:xfrm>
            <a:off x="567891" y="3684304"/>
            <a:ext cx="246437" cy="24090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 name="camera_2" title="Icon of a camera connected to a remote">
            <a:extLst>
              <a:ext uri="{FF2B5EF4-FFF2-40B4-BE49-F238E27FC236}">
                <a16:creationId xmlns:a16="http://schemas.microsoft.com/office/drawing/2014/main" id="{3B7B4464-CAF3-4AD6-AB97-CF19768C0875}"/>
              </a:ext>
            </a:extLst>
          </p:cNvPr>
          <p:cNvSpPr>
            <a:spLocks noChangeAspect="1" noEditPoints="1"/>
          </p:cNvSpPr>
          <p:nvPr/>
        </p:nvSpPr>
        <p:spPr bwMode="auto">
          <a:xfrm>
            <a:off x="5212450" y="5820042"/>
            <a:ext cx="565544" cy="474327"/>
          </a:xfrm>
          <a:custGeom>
            <a:avLst/>
            <a:gdLst>
              <a:gd name="T0" fmla="*/ 87 w 343"/>
              <a:gd name="T1" fmla="*/ 19 h 286"/>
              <a:gd name="T2" fmla="*/ 155 w 343"/>
              <a:gd name="T3" fmla="*/ 19 h 286"/>
              <a:gd name="T4" fmla="*/ 174 w 343"/>
              <a:gd name="T5" fmla="*/ 0 h 286"/>
              <a:gd name="T6" fmla="*/ 256 w 343"/>
              <a:gd name="T7" fmla="*/ 0 h 286"/>
              <a:gd name="T8" fmla="*/ 275 w 343"/>
              <a:gd name="T9" fmla="*/ 19 h 286"/>
              <a:gd name="T10" fmla="*/ 343 w 343"/>
              <a:gd name="T11" fmla="*/ 19 h 286"/>
              <a:gd name="T12" fmla="*/ 343 w 343"/>
              <a:gd name="T13" fmla="*/ 205 h 286"/>
              <a:gd name="T14" fmla="*/ 87 w 343"/>
              <a:gd name="T15" fmla="*/ 205 h 286"/>
              <a:gd name="T16" fmla="*/ 87 w 343"/>
              <a:gd name="T17" fmla="*/ 19 h 286"/>
              <a:gd name="T18" fmla="*/ 215 w 343"/>
              <a:gd name="T19" fmla="*/ 172 h 286"/>
              <a:gd name="T20" fmla="*/ 275 w 343"/>
              <a:gd name="T21" fmla="*/ 112 h 286"/>
              <a:gd name="T22" fmla="*/ 215 w 343"/>
              <a:gd name="T23" fmla="*/ 52 h 286"/>
              <a:gd name="T24" fmla="*/ 155 w 343"/>
              <a:gd name="T25" fmla="*/ 112 h 286"/>
              <a:gd name="T26" fmla="*/ 215 w 343"/>
              <a:gd name="T27" fmla="*/ 172 h 286"/>
              <a:gd name="T28" fmla="*/ 120 w 343"/>
              <a:gd name="T29" fmla="*/ 57 h 286"/>
              <a:gd name="T30" fmla="*/ 124 w 343"/>
              <a:gd name="T31" fmla="*/ 52 h 286"/>
              <a:gd name="T32" fmla="*/ 120 w 343"/>
              <a:gd name="T33" fmla="*/ 47 h 286"/>
              <a:gd name="T34" fmla="*/ 115 w 343"/>
              <a:gd name="T35" fmla="*/ 52 h 286"/>
              <a:gd name="T36" fmla="*/ 120 w 343"/>
              <a:gd name="T37" fmla="*/ 57 h 286"/>
              <a:gd name="T38" fmla="*/ 26 w 343"/>
              <a:gd name="T39" fmla="*/ 128 h 286"/>
              <a:gd name="T40" fmla="*/ 26 w 343"/>
              <a:gd name="T41" fmla="*/ 205 h 286"/>
              <a:gd name="T42" fmla="*/ 106 w 343"/>
              <a:gd name="T43" fmla="*/ 286 h 286"/>
              <a:gd name="T44" fmla="*/ 187 w 343"/>
              <a:gd name="T45" fmla="*/ 205 h 286"/>
              <a:gd name="T46" fmla="*/ 0 w 343"/>
              <a:gd name="T47" fmla="*/ 128 h 286"/>
              <a:gd name="T48" fmla="*/ 48 w 343"/>
              <a:gd name="T49" fmla="*/ 128 h 286"/>
              <a:gd name="T50" fmla="*/ 48 w 343"/>
              <a:gd name="T51" fmla="*/ 19 h 286"/>
              <a:gd name="T52" fmla="*/ 0 w 343"/>
              <a:gd name="T53" fmla="*/ 19 h 286"/>
              <a:gd name="T54" fmla="*/ 0 w 343"/>
              <a:gd name="T55" fmla="*/ 128 h 286"/>
              <a:gd name="T56" fmla="*/ 0 w 343"/>
              <a:gd name="T57" fmla="*/ 60 h 286"/>
              <a:gd name="T58" fmla="*/ 48 w 343"/>
              <a:gd name="T59" fmla="*/ 6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3" h="286">
                <a:moveTo>
                  <a:pt x="87" y="19"/>
                </a:moveTo>
                <a:cubicBezTo>
                  <a:pt x="155" y="19"/>
                  <a:pt x="155" y="19"/>
                  <a:pt x="155" y="19"/>
                </a:cubicBezTo>
                <a:cubicBezTo>
                  <a:pt x="174" y="0"/>
                  <a:pt x="174" y="0"/>
                  <a:pt x="174" y="0"/>
                </a:cubicBezTo>
                <a:cubicBezTo>
                  <a:pt x="256" y="0"/>
                  <a:pt x="256" y="0"/>
                  <a:pt x="256" y="0"/>
                </a:cubicBezTo>
                <a:cubicBezTo>
                  <a:pt x="275" y="19"/>
                  <a:pt x="275" y="19"/>
                  <a:pt x="275" y="19"/>
                </a:cubicBezTo>
                <a:cubicBezTo>
                  <a:pt x="343" y="19"/>
                  <a:pt x="343" y="19"/>
                  <a:pt x="343" y="19"/>
                </a:cubicBezTo>
                <a:cubicBezTo>
                  <a:pt x="343" y="205"/>
                  <a:pt x="343" y="205"/>
                  <a:pt x="343" y="205"/>
                </a:cubicBezTo>
                <a:cubicBezTo>
                  <a:pt x="87" y="205"/>
                  <a:pt x="87" y="205"/>
                  <a:pt x="87" y="205"/>
                </a:cubicBezTo>
                <a:lnTo>
                  <a:pt x="87" y="19"/>
                </a:lnTo>
                <a:close/>
                <a:moveTo>
                  <a:pt x="215" y="172"/>
                </a:moveTo>
                <a:cubicBezTo>
                  <a:pt x="248" y="172"/>
                  <a:pt x="275" y="145"/>
                  <a:pt x="275" y="112"/>
                </a:cubicBezTo>
                <a:cubicBezTo>
                  <a:pt x="275" y="79"/>
                  <a:pt x="248" y="52"/>
                  <a:pt x="215" y="52"/>
                </a:cubicBezTo>
                <a:cubicBezTo>
                  <a:pt x="182" y="52"/>
                  <a:pt x="155" y="79"/>
                  <a:pt x="155" y="112"/>
                </a:cubicBezTo>
                <a:cubicBezTo>
                  <a:pt x="155" y="145"/>
                  <a:pt x="182" y="172"/>
                  <a:pt x="215" y="172"/>
                </a:cubicBezTo>
                <a:close/>
                <a:moveTo>
                  <a:pt x="120" y="57"/>
                </a:moveTo>
                <a:cubicBezTo>
                  <a:pt x="122" y="57"/>
                  <a:pt x="124" y="55"/>
                  <a:pt x="124" y="52"/>
                </a:cubicBezTo>
                <a:cubicBezTo>
                  <a:pt x="124" y="50"/>
                  <a:pt x="122" y="47"/>
                  <a:pt x="120" y="47"/>
                </a:cubicBezTo>
                <a:cubicBezTo>
                  <a:pt x="117" y="47"/>
                  <a:pt x="115" y="50"/>
                  <a:pt x="115" y="52"/>
                </a:cubicBezTo>
                <a:cubicBezTo>
                  <a:pt x="115" y="55"/>
                  <a:pt x="117" y="57"/>
                  <a:pt x="120" y="57"/>
                </a:cubicBezTo>
                <a:close/>
                <a:moveTo>
                  <a:pt x="26" y="128"/>
                </a:moveTo>
                <a:cubicBezTo>
                  <a:pt x="26" y="205"/>
                  <a:pt x="26" y="205"/>
                  <a:pt x="26" y="205"/>
                </a:cubicBezTo>
                <a:cubicBezTo>
                  <a:pt x="26" y="250"/>
                  <a:pt x="62" y="286"/>
                  <a:pt x="106" y="286"/>
                </a:cubicBezTo>
                <a:cubicBezTo>
                  <a:pt x="151" y="286"/>
                  <a:pt x="187" y="249"/>
                  <a:pt x="187" y="205"/>
                </a:cubicBezTo>
                <a:moveTo>
                  <a:pt x="0" y="128"/>
                </a:moveTo>
                <a:cubicBezTo>
                  <a:pt x="48" y="128"/>
                  <a:pt x="48" y="128"/>
                  <a:pt x="48" y="128"/>
                </a:cubicBezTo>
                <a:cubicBezTo>
                  <a:pt x="48" y="19"/>
                  <a:pt x="48" y="19"/>
                  <a:pt x="48" y="19"/>
                </a:cubicBezTo>
                <a:cubicBezTo>
                  <a:pt x="0" y="19"/>
                  <a:pt x="0" y="19"/>
                  <a:pt x="0" y="19"/>
                </a:cubicBezTo>
                <a:lnTo>
                  <a:pt x="0" y="128"/>
                </a:lnTo>
                <a:close/>
                <a:moveTo>
                  <a:pt x="0" y="60"/>
                </a:moveTo>
                <a:cubicBezTo>
                  <a:pt x="48" y="60"/>
                  <a:pt x="48" y="60"/>
                  <a:pt x="48" y="60"/>
                </a:cubicBezTo>
              </a:path>
            </a:pathLst>
          </a:custGeom>
          <a:noFill/>
          <a:ln w="15875" cap="sq">
            <a:solidFill>
              <a:schemeClr val="accent3"/>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 name="camera_4" title="Icon of a security camera">
            <a:extLst>
              <a:ext uri="{FF2B5EF4-FFF2-40B4-BE49-F238E27FC236}">
                <a16:creationId xmlns:a16="http://schemas.microsoft.com/office/drawing/2014/main" id="{ECC37D35-F3E7-4314-A240-87E66CE278C8}"/>
              </a:ext>
            </a:extLst>
          </p:cNvPr>
          <p:cNvSpPr>
            <a:spLocks noChangeAspect="1" noEditPoints="1"/>
          </p:cNvSpPr>
          <p:nvPr/>
        </p:nvSpPr>
        <p:spPr bwMode="auto">
          <a:xfrm>
            <a:off x="8935997" y="2100746"/>
            <a:ext cx="299563" cy="240903"/>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 name="StorageOptical_E958" title="Icon of a hard disk">
            <a:extLst>
              <a:ext uri="{FF2B5EF4-FFF2-40B4-BE49-F238E27FC236}">
                <a16:creationId xmlns:a16="http://schemas.microsoft.com/office/drawing/2014/main" id="{0B23DE71-23A7-4457-AA1E-F329350CD990}"/>
              </a:ext>
            </a:extLst>
          </p:cNvPr>
          <p:cNvSpPr>
            <a:spLocks noChangeAspect="1" noEditPoints="1"/>
          </p:cNvSpPr>
          <p:nvPr/>
        </p:nvSpPr>
        <p:spPr bwMode="auto">
          <a:xfrm>
            <a:off x="10315177" y="4111792"/>
            <a:ext cx="240846" cy="240903"/>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 name="Calendar" title="Icon of a calendar">
            <a:extLst>
              <a:ext uri="{FF2B5EF4-FFF2-40B4-BE49-F238E27FC236}">
                <a16:creationId xmlns:a16="http://schemas.microsoft.com/office/drawing/2014/main" id="{B9DCFE51-847B-4FB7-8362-902E6DF0679C}"/>
              </a:ext>
            </a:extLst>
          </p:cNvPr>
          <p:cNvSpPr>
            <a:spLocks noChangeAspect="1" noEditPoints="1"/>
          </p:cNvSpPr>
          <p:nvPr/>
        </p:nvSpPr>
        <p:spPr bwMode="auto">
          <a:xfrm>
            <a:off x="7201163" y="228159"/>
            <a:ext cx="381664" cy="3657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 name="Shield_EA18" title="Icon of a shield">
            <a:extLst>
              <a:ext uri="{FF2B5EF4-FFF2-40B4-BE49-F238E27FC236}">
                <a16:creationId xmlns:a16="http://schemas.microsoft.com/office/drawing/2014/main" id="{FEFCF1B3-D32B-4B82-A9C6-70E9561292AF}"/>
              </a:ext>
            </a:extLst>
          </p:cNvPr>
          <p:cNvSpPr>
            <a:spLocks noChangeAspect="1"/>
          </p:cNvSpPr>
          <p:nvPr/>
        </p:nvSpPr>
        <p:spPr bwMode="auto">
          <a:xfrm>
            <a:off x="5603980" y="723054"/>
            <a:ext cx="226274" cy="24090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ingerprint_E928" title="Icon of a fingerprint">
            <a:extLst>
              <a:ext uri="{FF2B5EF4-FFF2-40B4-BE49-F238E27FC236}">
                <a16:creationId xmlns:a16="http://schemas.microsoft.com/office/drawing/2014/main" id="{6C1F873F-4A9F-4F00-AEC6-9D75B0A88B50}"/>
              </a:ext>
            </a:extLst>
          </p:cNvPr>
          <p:cNvSpPr>
            <a:spLocks noChangeAspect="1" noEditPoints="1"/>
          </p:cNvSpPr>
          <p:nvPr/>
        </p:nvSpPr>
        <p:spPr bwMode="auto">
          <a:xfrm>
            <a:off x="10145383" y="2591686"/>
            <a:ext cx="294734" cy="39636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speedometer" title="Icon of a spedometer showing medium speed">
            <a:extLst>
              <a:ext uri="{FF2B5EF4-FFF2-40B4-BE49-F238E27FC236}">
                <a16:creationId xmlns:a16="http://schemas.microsoft.com/office/drawing/2014/main" id="{AC09BC7B-FEAA-464A-9F46-80E37238D964}"/>
              </a:ext>
            </a:extLst>
          </p:cNvPr>
          <p:cNvSpPr>
            <a:spLocks noChangeAspect="1" noEditPoints="1"/>
          </p:cNvSpPr>
          <p:nvPr/>
        </p:nvSpPr>
        <p:spPr bwMode="auto">
          <a:xfrm>
            <a:off x="7217119" y="2278295"/>
            <a:ext cx="365708" cy="365708"/>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1" name="Eye" title="Icon of an eye">
            <a:extLst>
              <a:ext uri="{FF2B5EF4-FFF2-40B4-BE49-F238E27FC236}">
                <a16:creationId xmlns:a16="http://schemas.microsoft.com/office/drawing/2014/main" id="{F510C412-8A87-4494-A8FF-D5028DE2A18B}"/>
              </a:ext>
            </a:extLst>
          </p:cNvPr>
          <p:cNvSpPr>
            <a:spLocks noChangeAspect="1" noEditPoints="1"/>
          </p:cNvSpPr>
          <p:nvPr/>
        </p:nvSpPr>
        <p:spPr bwMode="auto">
          <a:xfrm>
            <a:off x="7582826" y="6693082"/>
            <a:ext cx="411422" cy="22715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FolderHorizontal_F12B" title="Icon of a folder">
            <a:extLst>
              <a:ext uri="{FF2B5EF4-FFF2-40B4-BE49-F238E27FC236}">
                <a16:creationId xmlns:a16="http://schemas.microsoft.com/office/drawing/2014/main" id="{4168D4D2-582F-4259-BD13-4ED413330DD1}"/>
              </a:ext>
            </a:extLst>
          </p:cNvPr>
          <p:cNvSpPr>
            <a:spLocks noChangeAspect="1" noEditPoints="1"/>
          </p:cNvSpPr>
          <p:nvPr/>
        </p:nvSpPr>
        <p:spPr bwMode="auto">
          <a:xfrm>
            <a:off x="11934912" y="3589755"/>
            <a:ext cx="457135" cy="335453"/>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 name="usb_key" title="Icon of a flash drive">
            <a:extLst>
              <a:ext uri="{FF2B5EF4-FFF2-40B4-BE49-F238E27FC236}">
                <a16:creationId xmlns:a16="http://schemas.microsoft.com/office/drawing/2014/main" id="{B1907204-145B-472D-BA27-35D3EAFFCC54}"/>
              </a:ext>
            </a:extLst>
          </p:cNvPr>
          <p:cNvSpPr>
            <a:spLocks noChangeAspect="1" noEditPoints="1"/>
          </p:cNvSpPr>
          <p:nvPr/>
        </p:nvSpPr>
        <p:spPr bwMode="auto">
          <a:xfrm>
            <a:off x="-56929" y="2744078"/>
            <a:ext cx="199386" cy="365708"/>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DevUpdate_ECC5" title="Icon of a clock with an arrow around it pointing clockwise">
            <a:extLst>
              <a:ext uri="{FF2B5EF4-FFF2-40B4-BE49-F238E27FC236}">
                <a16:creationId xmlns:a16="http://schemas.microsoft.com/office/drawing/2014/main" id="{AB306468-0983-432B-9B57-4750AF62FF2C}"/>
              </a:ext>
            </a:extLst>
          </p:cNvPr>
          <p:cNvSpPr>
            <a:spLocks noChangeAspect="1" noEditPoints="1"/>
          </p:cNvSpPr>
          <p:nvPr/>
        </p:nvSpPr>
        <p:spPr bwMode="auto">
          <a:xfrm>
            <a:off x="9851072" y="-67587"/>
            <a:ext cx="365274" cy="365708"/>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MusicAlbum_E93C" title="Icon of a CD">
            <a:extLst>
              <a:ext uri="{FF2B5EF4-FFF2-40B4-BE49-F238E27FC236}">
                <a16:creationId xmlns:a16="http://schemas.microsoft.com/office/drawing/2014/main" id="{58FCE595-9B2A-4165-83AC-DED009EB2B88}"/>
              </a:ext>
            </a:extLst>
          </p:cNvPr>
          <p:cNvSpPr>
            <a:spLocks noChangeAspect="1" noEditPoints="1"/>
          </p:cNvSpPr>
          <p:nvPr/>
        </p:nvSpPr>
        <p:spPr bwMode="auto">
          <a:xfrm>
            <a:off x="2715867" y="-140877"/>
            <a:ext cx="365427" cy="365708"/>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robotic">
            <a:extLst>
              <a:ext uri="{FF2B5EF4-FFF2-40B4-BE49-F238E27FC236}">
                <a16:creationId xmlns:a16="http://schemas.microsoft.com/office/drawing/2014/main" id="{E98D56FB-BCE4-482B-AB07-1331BC8A1759}"/>
              </a:ext>
            </a:extLst>
          </p:cNvPr>
          <p:cNvSpPr>
            <a:spLocks noChangeAspect="1" noEditPoints="1"/>
          </p:cNvSpPr>
          <p:nvPr/>
        </p:nvSpPr>
        <p:spPr bwMode="auto">
          <a:xfrm>
            <a:off x="1629617" y="1502899"/>
            <a:ext cx="375990" cy="361602"/>
          </a:xfrm>
          <a:custGeom>
            <a:avLst/>
            <a:gdLst>
              <a:gd name="T0" fmla="*/ 198 w 285"/>
              <a:gd name="T1" fmla="*/ 275 h 275"/>
              <a:gd name="T2" fmla="*/ 0 w 285"/>
              <a:gd name="T3" fmla="*/ 275 h 275"/>
              <a:gd name="T4" fmla="*/ 16 w 285"/>
              <a:gd name="T5" fmla="*/ 209 h 275"/>
              <a:gd name="T6" fmla="*/ 182 w 285"/>
              <a:gd name="T7" fmla="*/ 209 h 275"/>
              <a:gd name="T8" fmla="*/ 198 w 285"/>
              <a:gd name="T9" fmla="*/ 275 h 275"/>
              <a:gd name="T10" fmla="*/ 141 w 285"/>
              <a:gd name="T11" fmla="*/ 125 h 275"/>
              <a:gd name="T12" fmla="*/ 57 w 285"/>
              <a:gd name="T13" fmla="*/ 125 h 275"/>
              <a:gd name="T14" fmla="*/ 57 w 285"/>
              <a:gd name="T15" fmla="*/ 209 h 275"/>
              <a:gd name="T16" fmla="*/ 141 w 285"/>
              <a:gd name="T17" fmla="*/ 209 h 275"/>
              <a:gd name="T18" fmla="*/ 141 w 285"/>
              <a:gd name="T19" fmla="*/ 125 h 275"/>
              <a:gd name="T20" fmla="*/ 212 w 285"/>
              <a:gd name="T21" fmla="*/ 53 h 275"/>
              <a:gd name="T22" fmla="*/ 141 w 285"/>
              <a:gd name="T23" fmla="*/ 125 h 275"/>
              <a:gd name="T24" fmla="*/ 104 w 285"/>
              <a:gd name="T25" fmla="*/ 125 h 275"/>
              <a:gd name="T26" fmla="*/ 194 w 285"/>
              <a:gd name="T27" fmla="*/ 35 h 275"/>
              <a:gd name="T28" fmla="*/ 285 w 285"/>
              <a:gd name="T29" fmla="*/ 72 h 275"/>
              <a:gd name="T30" fmla="*/ 257 w 285"/>
              <a:gd name="T31" fmla="*/ 43 h 275"/>
              <a:gd name="T32" fmla="*/ 228 w 285"/>
              <a:gd name="T33" fmla="*/ 71 h 275"/>
              <a:gd name="T34" fmla="*/ 256 w 285"/>
              <a:gd name="T35" fmla="*/ 100 h 275"/>
              <a:gd name="T36" fmla="*/ 255 w 285"/>
              <a:gd name="T37" fmla="*/ 43 h 275"/>
              <a:gd name="T38" fmla="*/ 220 w 285"/>
              <a:gd name="T39" fmla="*/ 7 h 275"/>
              <a:gd name="T40" fmla="*/ 193 w 285"/>
              <a:gd name="T41" fmla="*/ 7 h 275"/>
              <a:gd name="T42" fmla="*/ 193 w 285"/>
              <a:gd name="T43" fmla="*/ 7 h 275"/>
              <a:gd name="T44" fmla="*/ 193 w 285"/>
              <a:gd name="T45" fmla="*/ 34 h 275"/>
              <a:gd name="T46" fmla="*/ 228 w 285"/>
              <a:gd name="T47" fmla="*/ 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5" h="275">
                <a:moveTo>
                  <a:pt x="198" y="275"/>
                </a:moveTo>
                <a:cubicBezTo>
                  <a:pt x="0" y="275"/>
                  <a:pt x="0" y="275"/>
                  <a:pt x="0" y="275"/>
                </a:cubicBezTo>
                <a:cubicBezTo>
                  <a:pt x="16" y="209"/>
                  <a:pt x="16" y="209"/>
                  <a:pt x="16" y="209"/>
                </a:cubicBezTo>
                <a:cubicBezTo>
                  <a:pt x="182" y="209"/>
                  <a:pt x="182" y="209"/>
                  <a:pt x="182" y="209"/>
                </a:cubicBezTo>
                <a:lnTo>
                  <a:pt x="198" y="275"/>
                </a:lnTo>
                <a:close/>
                <a:moveTo>
                  <a:pt x="141" y="125"/>
                </a:moveTo>
                <a:cubicBezTo>
                  <a:pt x="57" y="125"/>
                  <a:pt x="57" y="125"/>
                  <a:pt x="57" y="125"/>
                </a:cubicBezTo>
                <a:cubicBezTo>
                  <a:pt x="57" y="209"/>
                  <a:pt x="57" y="209"/>
                  <a:pt x="57" y="209"/>
                </a:cubicBezTo>
                <a:cubicBezTo>
                  <a:pt x="141" y="209"/>
                  <a:pt x="141" y="209"/>
                  <a:pt x="141" y="209"/>
                </a:cubicBezTo>
                <a:lnTo>
                  <a:pt x="141" y="125"/>
                </a:lnTo>
                <a:close/>
                <a:moveTo>
                  <a:pt x="212" y="53"/>
                </a:moveTo>
                <a:cubicBezTo>
                  <a:pt x="141" y="125"/>
                  <a:pt x="141" y="125"/>
                  <a:pt x="141" y="125"/>
                </a:cubicBezTo>
                <a:moveTo>
                  <a:pt x="104" y="125"/>
                </a:moveTo>
                <a:cubicBezTo>
                  <a:pt x="194" y="35"/>
                  <a:pt x="194" y="35"/>
                  <a:pt x="194" y="35"/>
                </a:cubicBezTo>
                <a:moveTo>
                  <a:pt x="285" y="72"/>
                </a:moveTo>
                <a:cubicBezTo>
                  <a:pt x="285" y="56"/>
                  <a:pt x="272" y="43"/>
                  <a:pt x="257" y="43"/>
                </a:cubicBezTo>
                <a:cubicBezTo>
                  <a:pt x="241" y="43"/>
                  <a:pt x="228" y="55"/>
                  <a:pt x="228" y="71"/>
                </a:cubicBezTo>
                <a:cubicBezTo>
                  <a:pt x="228" y="87"/>
                  <a:pt x="241" y="99"/>
                  <a:pt x="256" y="100"/>
                </a:cubicBezTo>
                <a:moveTo>
                  <a:pt x="255" y="43"/>
                </a:moveTo>
                <a:cubicBezTo>
                  <a:pt x="220" y="7"/>
                  <a:pt x="220" y="7"/>
                  <a:pt x="220" y="7"/>
                </a:cubicBezTo>
                <a:cubicBezTo>
                  <a:pt x="213" y="0"/>
                  <a:pt x="201" y="0"/>
                  <a:pt x="193" y="7"/>
                </a:cubicBezTo>
                <a:cubicBezTo>
                  <a:pt x="193" y="7"/>
                  <a:pt x="193" y="7"/>
                  <a:pt x="193" y="7"/>
                </a:cubicBezTo>
                <a:cubicBezTo>
                  <a:pt x="186" y="14"/>
                  <a:pt x="186" y="26"/>
                  <a:pt x="193" y="34"/>
                </a:cubicBezTo>
                <a:cubicBezTo>
                  <a:pt x="228" y="69"/>
                  <a:pt x="228" y="69"/>
                  <a:pt x="228" y="69"/>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scanner_2">
            <a:extLst>
              <a:ext uri="{FF2B5EF4-FFF2-40B4-BE49-F238E27FC236}">
                <a16:creationId xmlns:a16="http://schemas.microsoft.com/office/drawing/2014/main" id="{9C4EEE7D-BC26-4B49-9687-D878E9C6F207}"/>
              </a:ext>
            </a:extLst>
          </p:cNvPr>
          <p:cNvSpPr>
            <a:spLocks noChangeAspect="1" noEditPoints="1"/>
          </p:cNvSpPr>
          <p:nvPr/>
        </p:nvSpPr>
        <p:spPr bwMode="auto">
          <a:xfrm>
            <a:off x="9978249" y="6348615"/>
            <a:ext cx="305955" cy="36454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8" name="Group 28">
            <a:extLst>
              <a:ext uri="{FF2B5EF4-FFF2-40B4-BE49-F238E27FC236}">
                <a16:creationId xmlns:a16="http://schemas.microsoft.com/office/drawing/2014/main" id="{92DB4393-9B27-4C00-BAAA-3BFCF34335F7}"/>
              </a:ext>
            </a:extLst>
          </p:cNvPr>
          <p:cNvGrpSpPr>
            <a:grpSpLocks noChangeAspect="1"/>
          </p:cNvGrpSpPr>
          <p:nvPr/>
        </p:nvGrpSpPr>
        <p:grpSpPr bwMode="auto">
          <a:xfrm>
            <a:off x="8410610" y="5816466"/>
            <a:ext cx="460813" cy="381590"/>
            <a:chOff x="-398" y="875"/>
            <a:chExt cx="698" cy="578"/>
          </a:xfrm>
        </p:grpSpPr>
        <p:sp>
          <p:nvSpPr>
            <p:cNvPr id="89" name="Freeform 29">
              <a:extLst>
                <a:ext uri="{FF2B5EF4-FFF2-40B4-BE49-F238E27FC236}">
                  <a16:creationId xmlns:a16="http://schemas.microsoft.com/office/drawing/2014/main" id="{94BEBCC9-ED05-4EFC-81DA-252848296E21}"/>
                </a:ext>
              </a:extLst>
            </p:cNvPr>
            <p:cNvSpPr>
              <a:spLocks/>
            </p:cNvSpPr>
            <p:nvPr/>
          </p:nvSpPr>
          <p:spPr bwMode="auto">
            <a:xfrm>
              <a:off x="-398" y="1269"/>
              <a:ext cx="698" cy="184"/>
            </a:xfrm>
            <a:custGeom>
              <a:avLst/>
              <a:gdLst>
                <a:gd name="T0" fmla="*/ 321 w 369"/>
                <a:gd name="T1" fmla="*/ 97 h 97"/>
                <a:gd name="T2" fmla="*/ 48 w 369"/>
                <a:gd name="T3" fmla="*/ 97 h 97"/>
                <a:gd name="T4" fmla="*/ 0 w 369"/>
                <a:gd name="T5" fmla="*/ 49 h 97"/>
                <a:gd name="T6" fmla="*/ 0 w 369"/>
                <a:gd name="T7" fmla="*/ 48 h 97"/>
                <a:gd name="T8" fmla="*/ 48 w 369"/>
                <a:gd name="T9" fmla="*/ 0 h 97"/>
                <a:gd name="T10" fmla="*/ 321 w 369"/>
                <a:gd name="T11" fmla="*/ 0 h 97"/>
                <a:gd name="T12" fmla="*/ 369 w 369"/>
                <a:gd name="T13" fmla="*/ 48 h 97"/>
                <a:gd name="T14" fmla="*/ 369 w 369"/>
                <a:gd name="T15" fmla="*/ 49 h 97"/>
                <a:gd name="T16" fmla="*/ 321 w 369"/>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97">
                  <a:moveTo>
                    <a:pt x="321" y="97"/>
                  </a:moveTo>
                  <a:cubicBezTo>
                    <a:pt x="48" y="97"/>
                    <a:pt x="48" y="97"/>
                    <a:pt x="48" y="97"/>
                  </a:cubicBezTo>
                  <a:cubicBezTo>
                    <a:pt x="22" y="97"/>
                    <a:pt x="0" y="76"/>
                    <a:pt x="0" y="49"/>
                  </a:cubicBezTo>
                  <a:cubicBezTo>
                    <a:pt x="0" y="48"/>
                    <a:pt x="0" y="48"/>
                    <a:pt x="0" y="48"/>
                  </a:cubicBezTo>
                  <a:cubicBezTo>
                    <a:pt x="0" y="22"/>
                    <a:pt x="22" y="0"/>
                    <a:pt x="48" y="0"/>
                  </a:cubicBezTo>
                  <a:cubicBezTo>
                    <a:pt x="321" y="0"/>
                    <a:pt x="321" y="0"/>
                    <a:pt x="321" y="0"/>
                  </a:cubicBezTo>
                  <a:cubicBezTo>
                    <a:pt x="347" y="0"/>
                    <a:pt x="369" y="22"/>
                    <a:pt x="369" y="48"/>
                  </a:cubicBezTo>
                  <a:cubicBezTo>
                    <a:pt x="369" y="49"/>
                    <a:pt x="369" y="49"/>
                    <a:pt x="369" y="49"/>
                  </a:cubicBezTo>
                  <a:cubicBezTo>
                    <a:pt x="369" y="76"/>
                    <a:pt x="347" y="97"/>
                    <a:pt x="321" y="97"/>
                  </a:cubicBezTo>
                  <a:close/>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Oval 30">
              <a:extLst>
                <a:ext uri="{FF2B5EF4-FFF2-40B4-BE49-F238E27FC236}">
                  <a16:creationId xmlns:a16="http://schemas.microsoft.com/office/drawing/2014/main" id="{0728A433-EA23-4DE3-899D-AE7E02A28629}"/>
                </a:ext>
              </a:extLst>
            </p:cNvPr>
            <p:cNvSpPr>
              <a:spLocks noChangeArrowheads="1"/>
            </p:cNvSpPr>
            <p:nvPr/>
          </p:nvSpPr>
          <p:spPr bwMode="auto">
            <a:xfrm>
              <a:off x="-294" y="1315"/>
              <a:ext cx="95" cy="95"/>
            </a:xfrm>
            <a:prstGeom prst="ellipse">
              <a:avLst/>
            </a:pr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Oval 31">
              <a:extLst>
                <a:ext uri="{FF2B5EF4-FFF2-40B4-BE49-F238E27FC236}">
                  <a16:creationId xmlns:a16="http://schemas.microsoft.com/office/drawing/2014/main" id="{B7286944-BE38-4665-B4A9-C3E388BBDA22}"/>
                </a:ext>
              </a:extLst>
            </p:cNvPr>
            <p:cNvSpPr>
              <a:spLocks noChangeArrowheads="1"/>
            </p:cNvSpPr>
            <p:nvPr/>
          </p:nvSpPr>
          <p:spPr bwMode="auto">
            <a:xfrm>
              <a:off x="-97" y="1315"/>
              <a:ext cx="94" cy="95"/>
            </a:xfrm>
            <a:prstGeom prst="ellipse">
              <a:avLst/>
            </a:pr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Oval 32">
              <a:extLst>
                <a:ext uri="{FF2B5EF4-FFF2-40B4-BE49-F238E27FC236}">
                  <a16:creationId xmlns:a16="http://schemas.microsoft.com/office/drawing/2014/main" id="{9B49ECB6-10B8-4B1D-951C-5F9A641C786A}"/>
                </a:ext>
              </a:extLst>
            </p:cNvPr>
            <p:cNvSpPr>
              <a:spLocks noChangeArrowheads="1"/>
            </p:cNvSpPr>
            <p:nvPr/>
          </p:nvSpPr>
          <p:spPr bwMode="auto">
            <a:xfrm>
              <a:off x="100" y="1315"/>
              <a:ext cx="94" cy="95"/>
            </a:xfrm>
            <a:prstGeom prst="ellipse">
              <a:avLst/>
            </a:pr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3">
              <a:extLst>
                <a:ext uri="{FF2B5EF4-FFF2-40B4-BE49-F238E27FC236}">
                  <a16:creationId xmlns:a16="http://schemas.microsoft.com/office/drawing/2014/main" id="{06F6B792-BF89-43F2-AB1B-7B20EC504F25}"/>
                </a:ext>
              </a:extLst>
            </p:cNvPr>
            <p:cNvSpPr>
              <a:spLocks/>
            </p:cNvSpPr>
            <p:nvPr/>
          </p:nvSpPr>
          <p:spPr bwMode="auto">
            <a:xfrm>
              <a:off x="-216" y="875"/>
              <a:ext cx="336" cy="337"/>
            </a:xfrm>
            <a:custGeom>
              <a:avLst/>
              <a:gdLst>
                <a:gd name="T0" fmla="*/ 170 w 178"/>
                <a:gd name="T1" fmla="*/ 178 h 178"/>
                <a:gd name="T2" fmla="*/ 7 w 178"/>
                <a:gd name="T3" fmla="*/ 178 h 178"/>
                <a:gd name="T4" fmla="*/ 0 w 178"/>
                <a:gd name="T5" fmla="*/ 171 h 178"/>
                <a:gd name="T6" fmla="*/ 0 w 178"/>
                <a:gd name="T7" fmla="*/ 7 h 178"/>
                <a:gd name="T8" fmla="*/ 7 w 178"/>
                <a:gd name="T9" fmla="*/ 0 h 178"/>
                <a:gd name="T10" fmla="*/ 170 w 178"/>
                <a:gd name="T11" fmla="*/ 0 h 178"/>
                <a:gd name="T12" fmla="*/ 178 w 178"/>
                <a:gd name="T13" fmla="*/ 7 h 178"/>
                <a:gd name="T14" fmla="*/ 178 w 178"/>
                <a:gd name="T15" fmla="*/ 171 h 178"/>
                <a:gd name="T16" fmla="*/ 170 w 178"/>
                <a:gd name="T17"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78">
                  <a:moveTo>
                    <a:pt x="170" y="178"/>
                  </a:moveTo>
                  <a:cubicBezTo>
                    <a:pt x="7" y="178"/>
                    <a:pt x="7" y="178"/>
                    <a:pt x="7" y="178"/>
                  </a:cubicBezTo>
                  <a:cubicBezTo>
                    <a:pt x="3" y="178"/>
                    <a:pt x="0" y="175"/>
                    <a:pt x="0" y="171"/>
                  </a:cubicBezTo>
                  <a:cubicBezTo>
                    <a:pt x="0" y="7"/>
                    <a:pt x="0" y="7"/>
                    <a:pt x="0" y="7"/>
                  </a:cubicBezTo>
                  <a:cubicBezTo>
                    <a:pt x="0" y="3"/>
                    <a:pt x="3" y="0"/>
                    <a:pt x="7" y="0"/>
                  </a:cubicBezTo>
                  <a:cubicBezTo>
                    <a:pt x="170" y="0"/>
                    <a:pt x="170" y="0"/>
                    <a:pt x="170" y="0"/>
                  </a:cubicBezTo>
                  <a:cubicBezTo>
                    <a:pt x="174" y="0"/>
                    <a:pt x="178" y="3"/>
                    <a:pt x="178" y="7"/>
                  </a:cubicBezTo>
                  <a:cubicBezTo>
                    <a:pt x="178" y="171"/>
                    <a:pt x="178" y="171"/>
                    <a:pt x="178" y="171"/>
                  </a:cubicBezTo>
                  <a:cubicBezTo>
                    <a:pt x="178" y="175"/>
                    <a:pt x="174" y="178"/>
                    <a:pt x="170" y="178"/>
                  </a:cubicBezTo>
                  <a:close/>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4">
              <a:extLst>
                <a:ext uri="{FF2B5EF4-FFF2-40B4-BE49-F238E27FC236}">
                  <a16:creationId xmlns:a16="http://schemas.microsoft.com/office/drawing/2014/main" id="{70109CC3-5C1F-447F-94A9-2C5143295C15}"/>
                </a:ext>
              </a:extLst>
            </p:cNvPr>
            <p:cNvSpPr>
              <a:spLocks/>
            </p:cNvSpPr>
            <p:nvPr/>
          </p:nvSpPr>
          <p:spPr bwMode="auto">
            <a:xfrm>
              <a:off x="-82" y="875"/>
              <a:ext cx="62" cy="123"/>
            </a:xfrm>
            <a:custGeom>
              <a:avLst/>
              <a:gdLst>
                <a:gd name="T0" fmla="*/ 0 w 62"/>
                <a:gd name="T1" fmla="*/ 0 h 123"/>
                <a:gd name="T2" fmla="*/ 0 w 62"/>
                <a:gd name="T3" fmla="*/ 123 h 123"/>
                <a:gd name="T4" fmla="*/ 62 w 62"/>
                <a:gd name="T5" fmla="*/ 123 h 123"/>
                <a:gd name="T6" fmla="*/ 62 w 62"/>
                <a:gd name="T7" fmla="*/ 0 h 123"/>
              </a:gdLst>
              <a:ahLst/>
              <a:cxnLst>
                <a:cxn ang="0">
                  <a:pos x="T0" y="T1"/>
                </a:cxn>
                <a:cxn ang="0">
                  <a:pos x="T2" y="T3"/>
                </a:cxn>
                <a:cxn ang="0">
                  <a:pos x="T4" y="T5"/>
                </a:cxn>
                <a:cxn ang="0">
                  <a:pos x="T6" y="T7"/>
                </a:cxn>
              </a:cxnLst>
              <a:rect l="0" t="0" r="r" b="b"/>
              <a:pathLst>
                <a:path w="62" h="123">
                  <a:moveTo>
                    <a:pt x="0" y="0"/>
                  </a:moveTo>
                  <a:lnTo>
                    <a:pt x="0" y="123"/>
                  </a:lnTo>
                  <a:lnTo>
                    <a:pt x="62" y="123"/>
                  </a:lnTo>
                  <a:lnTo>
                    <a:pt x="62" y="0"/>
                  </a:ln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5" name="Copy_E8C8" title="Icon of two documents stacked together">
            <a:extLst>
              <a:ext uri="{FF2B5EF4-FFF2-40B4-BE49-F238E27FC236}">
                <a16:creationId xmlns:a16="http://schemas.microsoft.com/office/drawing/2014/main" id="{7BC9DE00-068A-41C0-A3F0-033EBD7986FD}"/>
              </a:ext>
            </a:extLst>
          </p:cNvPr>
          <p:cNvSpPr>
            <a:spLocks noChangeAspect="1" noEditPoints="1"/>
          </p:cNvSpPr>
          <p:nvPr/>
        </p:nvSpPr>
        <p:spPr bwMode="auto">
          <a:xfrm>
            <a:off x="9399789" y="3442593"/>
            <a:ext cx="316989" cy="365708"/>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Broadcasting_F1B5" title="Icon of a communication dish with signal lines">
            <a:extLst>
              <a:ext uri="{FF2B5EF4-FFF2-40B4-BE49-F238E27FC236}">
                <a16:creationId xmlns:a16="http://schemas.microsoft.com/office/drawing/2014/main" id="{1CFC760A-D233-4DD4-A4CD-F8E908864F6D}"/>
              </a:ext>
            </a:extLst>
          </p:cNvPr>
          <p:cNvSpPr>
            <a:spLocks noChangeAspect="1" noEditPoints="1"/>
          </p:cNvSpPr>
          <p:nvPr/>
        </p:nvSpPr>
        <p:spPr bwMode="auto">
          <a:xfrm>
            <a:off x="3027462" y="1020367"/>
            <a:ext cx="365538" cy="36570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Xbox" title="Icon of an xbox one">
            <a:extLst>
              <a:ext uri="{FF2B5EF4-FFF2-40B4-BE49-F238E27FC236}">
                <a16:creationId xmlns:a16="http://schemas.microsoft.com/office/drawing/2014/main" id="{ECBE12ED-03D6-4AB5-9F25-1FE79023A361}"/>
              </a:ext>
            </a:extLst>
          </p:cNvPr>
          <p:cNvSpPr>
            <a:spLocks noChangeAspect="1" noEditPoints="1"/>
          </p:cNvSpPr>
          <p:nvPr/>
        </p:nvSpPr>
        <p:spPr bwMode="auto">
          <a:xfrm>
            <a:off x="2715867" y="3506631"/>
            <a:ext cx="411422" cy="166248"/>
          </a:xfrm>
          <a:custGeom>
            <a:avLst/>
            <a:gdLst>
              <a:gd name="T0" fmla="*/ 337 w 337"/>
              <a:gd name="T1" fmla="*/ 135 h 135"/>
              <a:gd name="T2" fmla="*/ 0 w 337"/>
              <a:gd name="T3" fmla="*/ 135 h 135"/>
              <a:gd name="T4" fmla="*/ 0 w 337"/>
              <a:gd name="T5" fmla="*/ 0 h 135"/>
              <a:gd name="T6" fmla="*/ 337 w 337"/>
              <a:gd name="T7" fmla="*/ 0 h 135"/>
              <a:gd name="T8" fmla="*/ 337 w 337"/>
              <a:gd name="T9" fmla="*/ 135 h 135"/>
              <a:gd name="T10" fmla="*/ 145 w 337"/>
              <a:gd name="T11" fmla="*/ 68 h 135"/>
              <a:gd name="T12" fmla="*/ 0 w 337"/>
              <a:gd name="T13" fmla="*/ 68 h 135"/>
              <a:gd name="T14" fmla="*/ 269 w 337"/>
              <a:gd name="T15" fmla="*/ 74 h 135"/>
              <a:gd name="T16" fmla="*/ 275 w 337"/>
              <a:gd name="T17" fmla="*/ 67 h 135"/>
              <a:gd name="T18" fmla="*/ 269 w 337"/>
              <a:gd name="T19" fmla="*/ 61 h 135"/>
              <a:gd name="T20" fmla="*/ 263 w 337"/>
              <a:gd name="T21" fmla="*/ 67 h 135"/>
              <a:gd name="T22" fmla="*/ 269 w 337"/>
              <a:gd name="T23" fmla="*/ 7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7" h="135">
                <a:moveTo>
                  <a:pt x="337" y="135"/>
                </a:moveTo>
                <a:cubicBezTo>
                  <a:pt x="0" y="135"/>
                  <a:pt x="0" y="135"/>
                  <a:pt x="0" y="135"/>
                </a:cubicBezTo>
                <a:cubicBezTo>
                  <a:pt x="0" y="0"/>
                  <a:pt x="0" y="0"/>
                  <a:pt x="0" y="0"/>
                </a:cubicBezTo>
                <a:cubicBezTo>
                  <a:pt x="337" y="0"/>
                  <a:pt x="337" y="0"/>
                  <a:pt x="337" y="0"/>
                </a:cubicBezTo>
                <a:lnTo>
                  <a:pt x="337" y="135"/>
                </a:lnTo>
                <a:close/>
                <a:moveTo>
                  <a:pt x="145" y="68"/>
                </a:moveTo>
                <a:cubicBezTo>
                  <a:pt x="0" y="68"/>
                  <a:pt x="0" y="68"/>
                  <a:pt x="0" y="68"/>
                </a:cubicBezTo>
                <a:moveTo>
                  <a:pt x="269" y="74"/>
                </a:moveTo>
                <a:cubicBezTo>
                  <a:pt x="272" y="74"/>
                  <a:pt x="275" y="71"/>
                  <a:pt x="275" y="67"/>
                </a:cubicBezTo>
                <a:cubicBezTo>
                  <a:pt x="275" y="64"/>
                  <a:pt x="272" y="61"/>
                  <a:pt x="269" y="61"/>
                </a:cubicBezTo>
                <a:cubicBezTo>
                  <a:pt x="265" y="61"/>
                  <a:pt x="263" y="64"/>
                  <a:pt x="263" y="67"/>
                </a:cubicBezTo>
                <a:cubicBezTo>
                  <a:pt x="263" y="71"/>
                  <a:pt x="265" y="74"/>
                  <a:pt x="269" y="74"/>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Speakers_E7F5" title="Icon of a speaker">
            <a:extLst>
              <a:ext uri="{FF2B5EF4-FFF2-40B4-BE49-F238E27FC236}">
                <a16:creationId xmlns:a16="http://schemas.microsoft.com/office/drawing/2014/main" id="{FAD956BA-31B8-4F16-B6CE-5B81CCBF4935}"/>
              </a:ext>
            </a:extLst>
          </p:cNvPr>
          <p:cNvSpPr>
            <a:spLocks noChangeAspect="1" noEditPoints="1"/>
          </p:cNvSpPr>
          <p:nvPr/>
        </p:nvSpPr>
        <p:spPr bwMode="auto">
          <a:xfrm>
            <a:off x="2205840" y="5997687"/>
            <a:ext cx="235131" cy="365708"/>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PostUpdateLegacy_E1D7" title="Icon of an article, feed, or social media thread">
            <a:extLst>
              <a:ext uri="{FF2B5EF4-FFF2-40B4-BE49-F238E27FC236}">
                <a16:creationId xmlns:a16="http://schemas.microsoft.com/office/drawing/2014/main" id="{9129DCC0-ED75-44E6-B8CD-D7FD4708220A}"/>
              </a:ext>
            </a:extLst>
          </p:cNvPr>
          <p:cNvSpPr>
            <a:spLocks noChangeAspect="1" noEditPoints="1"/>
          </p:cNvSpPr>
          <p:nvPr/>
        </p:nvSpPr>
        <p:spPr bwMode="auto">
          <a:xfrm>
            <a:off x="3436376" y="6051328"/>
            <a:ext cx="502849" cy="258428"/>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attach" title="Icon of a paperclip">
            <a:extLst>
              <a:ext uri="{FF2B5EF4-FFF2-40B4-BE49-F238E27FC236}">
                <a16:creationId xmlns:a16="http://schemas.microsoft.com/office/drawing/2014/main" id="{20DF807C-CB72-4691-A691-D6D72EACB9EF}"/>
              </a:ext>
            </a:extLst>
          </p:cNvPr>
          <p:cNvSpPr>
            <a:spLocks noChangeAspect="1"/>
          </p:cNvSpPr>
          <p:nvPr/>
        </p:nvSpPr>
        <p:spPr bwMode="auto">
          <a:xfrm>
            <a:off x="10626807" y="5394743"/>
            <a:ext cx="140656" cy="365708"/>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PhotoCollection_E7AA" title="Icon of a stacked photo of a landscape">
            <a:extLst>
              <a:ext uri="{FF2B5EF4-FFF2-40B4-BE49-F238E27FC236}">
                <a16:creationId xmlns:a16="http://schemas.microsoft.com/office/drawing/2014/main" id="{8D192D43-E7AD-4A46-B06E-25B7B3F2D07C}"/>
              </a:ext>
            </a:extLst>
          </p:cNvPr>
          <p:cNvSpPr>
            <a:spLocks noChangeAspect="1" noEditPoints="1"/>
          </p:cNvSpPr>
          <p:nvPr/>
        </p:nvSpPr>
        <p:spPr bwMode="auto">
          <a:xfrm>
            <a:off x="4342437" y="1308480"/>
            <a:ext cx="478629" cy="365708"/>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Script_F03A" title="Icon of an unrolled document with writing on it">
            <a:extLst>
              <a:ext uri="{FF2B5EF4-FFF2-40B4-BE49-F238E27FC236}">
                <a16:creationId xmlns:a16="http://schemas.microsoft.com/office/drawing/2014/main" id="{A02598B7-48C7-4A28-B988-D10A3A33EC31}"/>
              </a:ext>
            </a:extLst>
          </p:cNvPr>
          <p:cNvSpPr>
            <a:spLocks noChangeAspect="1" noEditPoints="1"/>
          </p:cNvSpPr>
          <p:nvPr/>
        </p:nvSpPr>
        <p:spPr bwMode="auto">
          <a:xfrm>
            <a:off x="10003632" y="1351780"/>
            <a:ext cx="302092" cy="30223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 name="Title 1">
            <a:extLst>
              <a:ext uri="{FF2B5EF4-FFF2-40B4-BE49-F238E27FC236}">
                <a16:creationId xmlns:a16="http://schemas.microsoft.com/office/drawing/2014/main" id="{ABD7BE64-2677-439B-A890-BC668C3FF56F}"/>
              </a:ext>
            </a:extLst>
          </p:cNvPr>
          <p:cNvSpPr>
            <a:spLocks noGrp="1"/>
          </p:cNvSpPr>
          <p:nvPr>
            <p:ph type="title"/>
          </p:nvPr>
        </p:nvSpPr>
        <p:spPr>
          <a:xfrm>
            <a:off x="4250773" y="3152041"/>
            <a:ext cx="3693498" cy="553920"/>
          </a:xfrm>
          <a:solidFill>
            <a:srgbClr val="E6E6E6"/>
          </a:solidFill>
        </p:spPr>
        <p:txBody>
          <a:bodyPr/>
          <a:lstStyle/>
          <a:p>
            <a:pPr algn="ctr"/>
            <a:r>
              <a:rPr lang="en-US" dirty="0"/>
              <a:t>Data cacophony </a:t>
            </a:r>
          </a:p>
        </p:txBody>
      </p:sp>
    </p:spTree>
    <p:extLst>
      <p:ext uri="{BB962C8B-B14F-4D97-AF65-F5344CB8AC3E}">
        <p14:creationId xmlns:p14="http://schemas.microsoft.com/office/powerpoint/2010/main" val="1074772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1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30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1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10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10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p:stCondLst>
                                    <p:cond delay="10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p:cTn id="77" dur="500" fill="hold"/>
                                        <p:tgtEl>
                                          <p:spTgt spid="21"/>
                                        </p:tgtEl>
                                        <p:attrNameLst>
                                          <p:attrName>ppt_w</p:attrName>
                                        </p:attrNameLst>
                                      </p:cBhvr>
                                      <p:tavLst>
                                        <p:tav tm="0">
                                          <p:val>
                                            <p:fltVal val="0"/>
                                          </p:val>
                                        </p:tav>
                                        <p:tav tm="100000">
                                          <p:val>
                                            <p:strVal val="#ppt_w"/>
                                          </p:val>
                                        </p:tav>
                                      </p:tavLst>
                                    </p:anim>
                                    <p:anim calcmode="lin" valueType="num">
                                      <p:cBhvr>
                                        <p:cTn id="78" dur="500" fill="hold"/>
                                        <p:tgtEl>
                                          <p:spTgt spid="21"/>
                                        </p:tgtEl>
                                        <p:attrNameLst>
                                          <p:attrName>ppt_h</p:attrName>
                                        </p:attrNameLst>
                                      </p:cBhvr>
                                      <p:tavLst>
                                        <p:tav tm="0">
                                          <p:val>
                                            <p:fltVal val="0"/>
                                          </p:val>
                                        </p:tav>
                                        <p:tav tm="100000">
                                          <p:val>
                                            <p:strVal val="#ppt_h"/>
                                          </p:val>
                                        </p:tav>
                                      </p:tavLst>
                                    </p:anim>
                                    <p:animEffect transition="in" filter="fade">
                                      <p:cBhvr>
                                        <p:cTn id="79" dur="500"/>
                                        <p:tgtEl>
                                          <p:spTgt spid="21"/>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ppt_w</p:attrName>
                                        </p:attrNameLst>
                                      </p:cBhvr>
                                      <p:tavLst>
                                        <p:tav tm="0">
                                          <p:val>
                                            <p:fltVal val="0"/>
                                          </p:val>
                                        </p:tav>
                                        <p:tav tm="100000">
                                          <p:val>
                                            <p:strVal val="#ppt_w"/>
                                          </p:val>
                                        </p:tav>
                                      </p:tavLst>
                                    </p:anim>
                                    <p:anim calcmode="lin" valueType="num">
                                      <p:cBhvr>
                                        <p:cTn id="83" dur="500" fill="hold"/>
                                        <p:tgtEl>
                                          <p:spTgt spid="22"/>
                                        </p:tgtEl>
                                        <p:attrNameLst>
                                          <p:attrName>ppt_h</p:attrName>
                                        </p:attrNameLst>
                                      </p:cBhvr>
                                      <p:tavLst>
                                        <p:tav tm="0">
                                          <p:val>
                                            <p:fltVal val="0"/>
                                          </p:val>
                                        </p:tav>
                                        <p:tav tm="100000">
                                          <p:val>
                                            <p:strVal val="#ppt_h"/>
                                          </p:val>
                                        </p:tav>
                                      </p:tavLst>
                                    </p:anim>
                                    <p:animEffect transition="in" filter="fade">
                                      <p:cBhvr>
                                        <p:cTn id="84" dur="500"/>
                                        <p:tgtEl>
                                          <p:spTgt spid="22"/>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p:cTn id="87" dur="500" fill="hold"/>
                                        <p:tgtEl>
                                          <p:spTgt spid="24"/>
                                        </p:tgtEl>
                                        <p:attrNameLst>
                                          <p:attrName>ppt_w</p:attrName>
                                        </p:attrNameLst>
                                      </p:cBhvr>
                                      <p:tavLst>
                                        <p:tav tm="0">
                                          <p:val>
                                            <p:fltVal val="0"/>
                                          </p:val>
                                        </p:tav>
                                        <p:tav tm="100000">
                                          <p:val>
                                            <p:strVal val="#ppt_w"/>
                                          </p:val>
                                        </p:tav>
                                      </p:tavLst>
                                    </p:anim>
                                    <p:anim calcmode="lin" valueType="num">
                                      <p:cBhvr>
                                        <p:cTn id="88" dur="500" fill="hold"/>
                                        <p:tgtEl>
                                          <p:spTgt spid="24"/>
                                        </p:tgtEl>
                                        <p:attrNameLst>
                                          <p:attrName>ppt_h</p:attrName>
                                        </p:attrNameLst>
                                      </p:cBhvr>
                                      <p:tavLst>
                                        <p:tav tm="0">
                                          <p:val>
                                            <p:fltVal val="0"/>
                                          </p:val>
                                        </p:tav>
                                        <p:tav tm="100000">
                                          <p:val>
                                            <p:strVal val="#ppt_h"/>
                                          </p:val>
                                        </p:tav>
                                      </p:tavLst>
                                    </p:anim>
                                    <p:animEffect transition="in" filter="fade">
                                      <p:cBhvr>
                                        <p:cTn id="89" dur="500"/>
                                        <p:tgtEl>
                                          <p:spTgt spid="24"/>
                                        </p:tgtEl>
                                      </p:cBhvr>
                                    </p:animEffect>
                                  </p:childTnLst>
                                </p:cTn>
                              </p:par>
                              <p:par>
                                <p:cTn id="90" presetID="53" presetClass="entr" presetSubtype="16" fill="hold" grpId="0" nodeType="withEffect">
                                  <p:stCondLst>
                                    <p:cond delay="1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500" fill="hold"/>
                                        <p:tgtEl>
                                          <p:spTgt spid="25"/>
                                        </p:tgtEl>
                                        <p:attrNameLst>
                                          <p:attrName>ppt_w</p:attrName>
                                        </p:attrNameLst>
                                      </p:cBhvr>
                                      <p:tavLst>
                                        <p:tav tm="0">
                                          <p:val>
                                            <p:fltVal val="0"/>
                                          </p:val>
                                        </p:tav>
                                        <p:tav tm="100000">
                                          <p:val>
                                            <p:strVal val="#ppt_w"/>
                                          </p:val>
                                        </p:tav>
                                      </p:tavLst>
                                    </p:anim>
                                    <p:anim calcmode="lin" valueType="num">
                                      <p:cBhvr>
                                        <p:cTn id="93" dur="500" fill="hold"/>
                                        <p:tgtEl>
                                          <p:spTgt spid="25"/>
                                        </p:tgtEl>
                                        <p:attrNameLst>
                                          <p:attrName>ppt_h</p:attrName>
                                        </p:attrNameLst>
                                      </p:cBhvr>
                                      <p:tavLst>
                                        <p:tav tm="0">
                                          <p:val>
                                            <p:fltVal val="0"/>
                                          </p:val>
                                        </p:tav>
                                        <p:tav tm="100000">
                                          <p:val>
                                            <p:strVal val="#ppt_h"/>
                                          </p:val>
                                        </p:tav>
                                      </p:tavLst>
                                    </p:anim>
                                    <p:animEffect transition="in" filter="fade">
                                      <p:cBhvr>
                                        <p:cTn id="94" dur="500"/>
                                        <p:tgtEl>
                                          <p:spTgt spid="25"/>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p:cTn id="97" dur="500" fill="hold"/>
                                        <p:tgtEl>
                                          <p:spTgt spid="26"/>
                                        </p:tgtEl>
                                        <p:attrNameLst>
                                          <p:attrName>ppt_w</p:attrName>
                                        </p:attrNameLst>
                                      </p:cBhvr>
                                      <p:tavLst>
                                        <p:tav tm="0">
                                          <p:val>
                                            <p:fltVal val="0"/>
                                          </p:val>
                                        </p:tav>
                                        <p:tav tm="100000">
                                          <p:val>
                                            <p:strVal val="#ppt_w"/>
                                          </p:val>
                                        </p:tav>
                                      </p:tavLst>
                                    </p:anim>
                                    <p:anim calcmode="lin" valueType="num">
                                      <p:cBhvr>
                                        <p:cTn id="98" dur="500" fill="hold"/>
                                        <p:tgtEl>
                                          <p:spTgt spid="26"/>
                                        </p:tgtEl>
                                        <p:attrNameLst>
                                          <p:attrName>ppt_h</p:attrName>
                                        </p:attrNameLst>
                                      </p:cBhvr>
                                      <p:tavLst>
                                        <p:tav tm="0">
                                          <p:val>
                                            <p:fltVal val="0"/>
                                          </p:val>
                                        </p:tav>
                                        <p:tav tm="100000">
                                          <p:val>
                                            <p:strVal val="#ppt_h"/>
                                          </p:val>
                                        </p:tav>
                                      </p:tavLst>
                                    </p:anim>
                                    <p:animEffect transition="in" filter="fade">
                                      <p:cBhvr>
                                        <p:cTn id="99" dur="500"/>
                                        <p:tgtEl>
                                          <p:spTgt spid="2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 calcmode="lin" valueType="num">
                                      <p:cBhvr>
                                        <p:cTn id="102" dur="500" fill="hold"/>
                                        <p:tgtEl>
                                          <p:spTgt spid="27"/>
                                        </p:tgtEl>
                                        <p:attrNameLst>
                                          <p:attrName>ppt_w</p:attrName>
                                        </p:attrNameLst>
                                      </p:cBhvr>
                                      <p:tavLst>
                                        <p:tav tm="0">
                                          <p:val>
                                            <p:fltVal val="0"/>
                                          </p:val>
                                        </p:tav>
                                        <p:tav tm="100000">
                                          <p:val>
                                            <p:strVal val="#ppt_w"/>
                                          </p:val>
                                        </p:tav>
                                      </p:tavLst>
                                    </p:anim>
                                    <p:anim calcmode="lin" valueType="num">
                                      <p:cBhvr>
                                        <p:cTn id="103" dur="500" fill="hold"/>
                                        <p:tgtEl>
                                          <p:spTgt spid="27"/>
                                        </p:tgtEl>
                                        <p:attrNameLst>
                                          <p:attrName>ppt_h</p:attrName>
                                        </p:attrNameLst>
                                      </p:cBhvr>
                                      <p:tavLst>
                                        <p:tav tm="0">
                                          <p:val>
                                            <p:fltVal val="0"/>
                                          </p:val>
                                        </p:tav>
                                        <p:tav tm="100000">
                                          <p:val>
                                            <p:strVal val="#ppt_h"/>
                                          </p:val>
                                        </p:tav>
                                      </p:tavLst>
                                    </p:anim>
                                    <p:animEffect transition="in" filter="fade">
                                      <p:cBhvr>
                                        <p:cTn id="104" dur="500"/>
                                        <p:tgtEl>
                                          <p:spTgt spid="27"/>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28"/>
                                        </p:tgtEl>
                                        <p:attrNameLst>
                                          <p:attrName>style.visibility</p:attrName>
                                        </p:attrNameLst>
                                      </p:cBhvr>
                                      <p:to>
                                        <p:strVal val="visible"/>
                                      </p:to>
                                    </p:set>
                                    <p:anim calcmode="lin" valueType="num">
                                      <p:cBhvr>
                                        <p:cTn id="107" dur="500" fill="hold"/>
                                        <p:tgtEl>
                                          <p:spTgt spid="28"/>
                                        </p:tgtEl>
                                        <p:attrNameLst>
                                          <p:attrName>ppt_w</p:attrName>
                                        </p:attrNameLst>
                                      </p:cBhvr>
                                      <p:tavLst>
                                        <p:tav tm="0">
                                          <p:val>
                                            <p:fltVal val="0"/>
                                          </p:val>
                                        </p:tav>
                                        <p:tav tm="100000">
                                          <p:val>
                                            <p:strVal val="#ppt_w"/>
                                          </p:val>
                                        </p:tav>
                                      </p:tavLst>
                                    </p:anim>
                                    <p:anim calcmode="lin" valueType="num">
                                      <p:cBhvr>
                                        <p:cTn id="108" dur="500" fill="hold"/>
                                        <p:tgtEl>
                                          <p:spTgt spid="28"/>
                                        </p:tgtEl>
                                        <p:attrNameLst>
                                          <p:attrName>ppt_h</p:attrName>
                                        </p:attrNameLst>
                                      </p:cBhvr>
                                      <p:tavLst>
                                        <p:tav tm="0">
                                          <p:val>
                                            <p:fltVal val="0"/>
                                          </p:val>
                                        </p:tav>
                                        <p:tav tm="100000">
                                          <p:val>
                                            <p:strVal val="#ppt_h"/>
                                          </p:val>
                                        </p:tav>
                                      </p:tavLst>
                                    </p:anim>
                                    <p:animEffect transition="in" filter="fade">
                                      <p:cBhvr>
                                        <p:cTn id="109" dur="500"/>
                                        <p:tgtEl>
                                          <p:spTgt spid="28"/>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500" fill="hold"/>
                                        <p:tgtEl>
                                          <p:spTgt spid="29"/>
                                        </p:tgtEl>
                                        <p:attrNameLst>
                                          <p:attrName>ppt_w</p:attrName>
                                        </p:attrNameLst>
                                      </p:cBhvr>
                                      <p:tavLst>
                                        <p:tav tm="0">
                                          <p:val>
                                            <p:fltVal val="0"/>
                                          </p:val>
                                        </p:tav>
                                        <p:tav tm="100000">
                                          <p:val>
                                            <p:strVal val="#ppt_w"/>
                                          </p:val>
                                        </p:tav>
                                      </p:tavLst>
                                    </p:anim>
                                    <p:anim calcmode="lin" valueType="num">
                                      <p:cBhvr>
                                        <p:cTn id="113" dur="500" fill="hold"/>
                                        <p:tgtEl>
                                          <p:spTgt spid="29"/>
                                        </p:tgtEl>
                                        <p:attrNameLst>
                                          <p:attrName>ppt_h</p:attrName>
                                        </p:attrNameLst>
                                      </p:cBhvr>
                                      <p:tavLst>
                                        <p:tav tm="0">
                                          <p:val>
                                            <p:fltVal val="0"/>
                                          </p:val>
                                        </p:tav>
                                        <p:tav tm="100000">
                                          <p:val>
                                            <p:strVal val="#ppt_h"/>
                                          </p:val>
                                        </p:tav>
                                      </p:tavLst>
                                    </p:anim>
                                    <p:animEffect transition="in" filter="fade">
                                      <p:cBhvr>
                                        <p:cTn id="114" dur="500"/>
                                        <p:tgtEl>
                                          <p:spTgt spid="29"/>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 calcmode="lin" valueType="num">
                                      <p:cBhvr>
                                        <p:cTn id="117" dur="500" fill="hold"/>
                                        <p:tgtEl>
                                          <p:spTgt spid="30"/>
                                        </p:tgtEl>
                                        <p:attrNameLst>
                                          <p:attrName>ppt_w</p:attrName>
                                        </p:attrNameLst>
                                      </p:cBhvr>
                                      <p:tavLst>
                                        <p:tav tm="0">
                                          <p:val>
                                            <p:fltVal val="0"/>
                                          </p:val>
                                        </p:tav>
                                        <p:tav tm="100000">
                                          <p:val>
                                            <p:strVal val="#ppt_w"/>
                                          </p:val>
                                        </p:tav>
                                      </p:tavLst>
                                    </p:anim>
                                    <p:anim calcmode="lin" valueType="num">
                                      <p:cBhvr>
                                        <p:cTn id="118" dur="500" fill="hold"/>
                                        <p:tgtEl>
                                          <p:spTgt spid="30"/>
                                        </p:tgtEl>
                                        <p:attrNameLst>
                                          <p:attrName>ppt_h</p:attrName>
                                        </p:attrNameLst>
                                      </p:cBhvr>
                                      <p:tavLst>
                                        <p:tav tm="0">
                                          <p:val>
                                            <p:fltVal val="0"/>
                                          </p:val>
                                        </p:tav>
                                        <p:tav tm="100000">
                                          <p:val>
                                            <p:strVal val="#ppt_h"/>
                                          </p:val>
                                        </p:tav>
                                      </p:tavLst>
                                    </p:anim>
                                    <p:animEffect transition="in" filter="fade">
                                      <p:cBhvr>
                                        <p:cTn id="119" dur="500"/>
                                        <p:tgtEl>
                                          <p:spTgt spid="30"/>
                                        </p:tgtEl>
                                      </p:cBhvr>
                                    </p:animEffect>
                                  </p:childTnLst>
                                </p:cTn>
                              </p:par>
                              <p:par>
                                <p:cTn id="120" presetID="53" presetClass="entr" presetSubtype="16" fill="hold" grpId="0" nodeType="withEffect">
                                  <p:stCondLst>
                                    <p:cond delay="200"/>
                                  </p:stCondLst>
                                  <p:childTnLst>
                                    <p:set>
                                      <p:cBhvr>
                                        <p:cTn id="121" dur="1" fill="hold">
                                          <p:stCondLst>
                                            <p:cond delay="0"/>
                                          </p:stCondLst>
                                        </p:cTn>
                                        <p:tgtEl>
                                          <p:spTgt spid="31"/>
                                        </p:tgtEl>
                                        <p:attrNameLst>
                                          <p:attrName>style.visibility</p:attrName>
                                        </p:attrNameLst>
                                      </p:cBhvr>
                                      <p:to>
                                        <p:strVal val="visible"/>
                                      </p:to>
                                    </p:set>
                                    <p:anim calcmode="lin" valueType="num">
                                      <p:cBhvr>
                                        <p:cTn id="122" dur="500" fill="hold"/>
                                        <p:tgtEl>
                                          <p:spTgt spid="31"/>
                                        </p:tgtEl>
                                        <p:attrNameLst>
                                          <p:attrName>ppt_w</p:attrName>
                                        </p:attrNameLst>
                                      </p:cBhvr>
                                      <p:tavLst>
                                        <p:tav tm="0">
                                          <p:val>
                                            <p:fltVal val="0"/>
                                          </p:val>
                                        </p:tav>
                                        <p:tav tm="100000">
                                          <p:val>
                                            <p:strVal val="#ppt_w"/>
                                          </p:val>
                                        </p:tav>
                                      </p:tavLst>
                                    </p:anim>
                                    <p:anim calcmode="lin" valueType="num">
                                      <p:cBhvr>
                                        <p:cTn id="123" dur="500" fill="hold"/>
                                        <p:tgtEl>
                                          <p:spTgt spid="31"/>
                                        </p:tgtEl>
                                        <p:attrNameLst>
                                          <p:attrName>ppt_h</p:attrName>
                                        </p:attrNameLst>
                                      </p:cBhvr>
                                      <p:tavLst>
                                        <p:tav tm="0">
                                          <p:val>
                                            <p:fltVal val="0"/>
                                          </p:val>
                                        </p:tav>
                                        <p:tav tm="100000">
                                          <p:val>
                                            <p:strVal val="#ppt_h"/>
                                          </p:val>
                                        </p:tav>
                                      </p:tavLst>
                                    </p:anim>
                                    <p:animEffect transition="in" filter="fade">
                                      <p:cBhvr>
                                        <p:cTn id="124" dur="500"/>
                                        <p:tgtEl>
                                          <p:spTgt spid="31"/>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32"/>
                                        </p:tgtEl>
                                        <p:attrNameLst>
                                          <p:attrName>style.visibility</p:attrName>
                                        </p:attrNameLst>
                                      </p:cBhvr>
                                      <p:to>
                                        <p:strVal val="visible"/>
                                      </p:to>
                                    </p:set>
                                    <p:anim calcmode="lin" valueType="num">
                                      <p:cBhvr>
                                        <p:cTn id="127" dur="500" fill="hold"/>
                                        <p:tgtEl>
                                          <p:spTgt spid="32"/>
                                        </p:tgtEl>
                                        <p:attrNameLst>
                                          <p:attrName>ppt_w</p:attrName>
                                        </p:attrNameLst>
                                      </p:cBhvr>
                                      <p:tavLst>
                                        <p:tav tm="0">
                                          <p:val>
                                            <p:fltVal val="0"/>
                                          </p:val>
                                        </p:tav>
                                        <p:tav tm="100000">
                                          <p:val>
                                            <p:strVal val="#ppt_w"/>
                                          </p:val>
                                        </p:tav>
                                      </p:tavLst>
                                    </p:anim>
                                    <p:anim calcmode="lin" valueType="num">
                                      <p:cBhvr>
                                        <p:cTn id="128" dur="500" fill="hold"/>
                                        <p:tgtEl>
                                          <p:spTgt spid="32"/>
                                        </p:tgtEl>
                                        <p:attrNameLst>
                                          <p:attrName>ppt_h</p:attrName>
                                        </p:attrNameLst>
                                      </p:cBhvr>
                                      <p:tavLst>
                                        <p:tav tm="0">
                                          <p:val>
                                            <p:fltVal val="0"/>
                                          </p:val>
                                        </p:tav>
                                        <p:tav tm="100000">
                                          <p:val>
                                            <p:strVal val="#ppt_h"/>
                                          </p:val>
                                        </p:tav>
                                      </p:tavLst>
                                    </p:anim>
                                    <p:animEffect transition="in" filter="fade">
                                      <p:cBhvr>
                                        <p:cTn id="129" dur="500"/>
                                        <p:tgtEl>
                                          <p:spTgt spid="32"/>
                                        </p:tgtEl>
                                      </p:cBhvr>
                                    </p:animEffect>
                                  </p:childTnLst>
                                </p:cTn>
                              </p:par>
                              <p:par>
                                <p:cTn id="130" presetID="53" presetClass="entr" presetSubtype="16" fill="hold" grpId="0" nodeType="withEffect">
                                  <p:stCondLst>
                                    <p:cond delay="100"/>
                                  </p:stCondLst>
                                  <p:childTnLst>
                                    <p:set>
                                      <p:cBhvr>
                                        <p:cTn id="131" dur="1" fill="hold">
                                          <p:stCondLst>
                                            <p:cond delay="0"/>
                                          </p:stCondLst>
                                        </p:cTn>
                                        <p:tgtEl>
                                          <p:spTgt spid="33"/>
                                        </p:tgtEl>
                                        <p:attrNameLst>
                                          <p:attrName>style.visibility</p:attrName>
                                        </p:attrNameLst>
                                      </p:cBhvr>
                                      <p:to>
                                        <p:strVal val="visible"/>
                                      </p:to>
                                    </p:set>
                                    <p:anim calcmode="lin" valueType="num">
                                      <p:cBhvr>
                                        <p:cTn id="132" dur="500" fill="hold"/>
                                        <p:tgtEl>
                                          <p:spTgt spid="33"/>
                                        </p:tgtEl>
                                        <p:attrNameLst>
                                          <p:attrName>ppt_w</p:attrName>
                                        </p:attrNameLst>
                                      </p:cBhvr>
                                      <p:tavLst>
                                        <p:tav tm="0">
                                          <p:val>
                                            <p:fltVal val="0"/>
                                          </p:val>
                                        </p:tav>
                                        <p:tav tm="100000">
                                          <p:val>
                                            <p:strVal val="#ppt_w"/>
                                          </p:val>
                                        </p:tav>
                                      </p:tavLst>
                                    </p:anim>
                                    <p:anim calcmode="lin" valueType="num">
                                      <p:cBhvr>
                                        <p:cTn id="133" dur="500" fill="hold"/>
                                        <p:tgtEl>
                                          <p:spTgt spid="33"/>
                                        </p:tgtEl>
                                        <p:attrNameLst>
                                          <p:attrName>ppt_h</p:attrName>
                                        </p:attrNameLst>
                                      </p:cBhvr>
                                      <p:tavLst>
                                        <p:tav tm="0">
                                          <p:val>
                                            <p:fltVal val="0"/>
                                          </p:val>
                                        </p:tav>
                                        <p:tav tm="100000">
                                          <p:val>
                                            <p:strVal val="#ppt_h"/>
                                          </p:val>
                                        </p:tav>
                                      </p:tavLst>
                                    </p:anim>
                                    <p:animEffect transition="in" filter="fade">
                                      <p:cBhvr>
                                        <p:cTn id="134" dur="500"/>
                                        <p:tgtEl>
                                          <p:spTgt spid="33"/>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34"/>
                                        </p:tgtEl>
                                        <p:attrNameLst>
                                          <p:attrName>style.visibility</p:attrName>
                                        </p:attrNameLst>
                                      </p:cBhvr>
                                      <p:to>
                                        <p:strVal val="visible"/>
                                      </p:to>
                                    </p:set>
                                    <p:anim calcmode="lin" valueType="num">
                                      <p:cBhvr>
                                        <p:cTn id="137" dur="500" fill="hold"/>
                                        <p:tgtEl>
                                          <p:spTgt spid="34"/>
                                        </p:tgtEl>
                                        <p:attrNameLst>
                                          <p:attrName>ppt_w</p:attrName>
                                        </p:attrNameLst>
                                      </p:cBhvr>
                                      <p:tavLst>
                                        <p:tav tm="0">
                                          <p:val>
                                            <p:fltVal val="0"/>
                                          </p:val>
                                        </p:tav>
                                        <p:tav tm="100000">
                                          <p:val>
                                            <p:strVal val="#ppt_w"/>
                                          </p:val>
                                        </p:tav>
                                      </p:tavLst>
                                    </p:anim>
                                    <p:anim calcmode="lin" valueType="num">
                                      <p:cBhvr>
                                        <p:cTn id="138" dur="500" fill="hold"/>
                                        <p:tgtEl>
                                          <p:spTgt spid="34"/>
                                        </p:tgtEl>
                                        <p:attrNameLst>
                                          <p:attrName>ppt_h</p:attrName>
                                        </p:attrNameLst>
                                      </p:cBhvr>
                                      <p:tavLst>
                                        <p:tav tm="0">
                                          <p:val>
                                            <p:fltVal val="0"/>
                                          </p:val>
                                        </p:tav>
                                        <p:tav tm="100000">
                                          <p:val>
                                            <p:strVal val="#ppt_h"/>
                                          </p:val>
                                        </p:tav>
                                      </p:tavLst>
                                    </p:anim>
                                    <p:animEffect transition="in" filter="fade">
                                      <p:cBhvr>
                                        <p:cTn id="139" dur="500"/>
                                        <p:tgtEl>
                                          <p:spTgt spid="34"/>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35"/>
                                        </p:tgtEl>
                                        <p:attrNameLst>
                                          <p:attrName>style.visibility</p:attrName>
                                        </p:attrNameLst>
                                      </p:cBhvr>
                                      <p:to>
                                        <p:strVal val="visible"/>
                                      </p:to>
                                    </p:set>
                                    <p:anim calcmode="lin" valueType="num">
                                      <p:cBhvr>
                                        <p:cTn id="142" dur="500" fill="hold"/>
                                        <p:tgtEl>
                                          <p:spTgt spid="35"/>
                                        </p:tgtEl>
                                        <p:attrNameLst>
                                          <p:attrName>ppt_w</p:attrName>
                                        </p:attrNameLst>
                                      </p:cBhvr>
                                      <p:tavLst>
                                        <p:tav tm="0">
                                          <p:val>
                                            <p:fltVal val="0"/>
                                          </p:val>
                                        </p:tav>
                                        <p:tav tm="100000">
                                          <p:val>
                                            <p:strVal val="#ppt_w"/>
                                          </p:val>
                                        </p:tav>
                                      </p:tavLst>
                                    </p:anim>
                                    <p:anim calcmode="lin" valueType="num">
                                      <p:cBhvr>
                                        <p:cTn id="143" dur="500" fill="hold"/>
                                        <p:tgtEl>
                                          <p:spTgt spid="35"/>
                                        </p:tgtEl>
                                        <p:attrNameLst>
                                          <p:attrName>ppt_h</p:attrName>
                                        </p:attrNameLst>
                                      </p:cBhvr>
                                      <p:tavLst>
                                        <p:tav tm="0">
                                          <p:val>
                                            <p:fltVal val="0"/>
                                          </p:val>
                                        </p:tav>
                                        <p:tav tm="100000">
                                          <p:val>
                                            <p:strVal val="#ppt_h"/>
                                          </p:val>
                                        </p:tav>
                                      </p:tavLst>
                                    </p:anim>
                                    <p:animEffect transition="in" filter="fade">
                                      <p:cBhvr>
                                        <p:cTn id="144" dur="500"/>
                                        <p:tgtEl>
                                          <p:spTgt spid="35"/>
                                        </p:tgtEl>
                                      </p:cBhvr>
                                    </p:animEffect>
                                  </p:childTnLst>
                                </p:cTn>
                              </p:par>
                              <p:par>
                                <p:cTn id="145" presetID="53" presetClass="entr" presetSubtype="16" fill="hold" grpId="0" nodeType="withEffect">
                                  <p:stCondLst>
                                    <p:cond delay="200"/>
                                  </p:stCondLst>
                                  <p:childTnLst>
                                    <p:set>
                                      <p:cBhvr>
                                        <p:cTn id="146" dur="1" fill="hold">
                                          <p:stCondLst>
                                            <p:cond delay="0"/>
                                          </p:stCondLst>
                                        </p:cTn>
                                        <p:tgtEl>
                                          <p:spTgt spid="36"/>
                                        </p:tgtEl>
                                        <p:attrNameLst>
                                          <p:attrName>style.visibility</p:attrName>
                                        </p:attrNameLst>
                                      </p:cBhvr>
                                      <p:to>
                                        <p:strVal val="visible"/>
                                      </p:to>
                                    </p:set>
                                    <p:anim calcmode="lin" valueType="num">
                                      <p:cBhvr>
                                        <p:cTn id="147" dur="500" fill="hold"/>
                                        <p:tgtEl>
                                          <p:spTgt spid="36"/>
                                        </p:tgtEl>
                                        <p:attrNameLst>
                                          <p:attrName>ppt_w</p:attrName>
                                        </p:attrNameLst>
                                      </p:cBhvr>
                                      <p:tavLst>
                                        <p:tav tm="0">
                                          <p:val>
                                            <p:fltVal val="0"/>
                                          </p:val>
                                        </p:tav>
                                        <p:tav tm="100000">
                                          <p:val>
                                            <p:strVal val="#ppt_w"/>
                                          </p:val>
                                        </p:tav>
                                      </p:tavLst>
                                    </p:anim>
                                    <p:anim calcmode="lin" valueType="num">
                                      <p:cBhvr>
                                        <p:cTn id="148" dur="500" fill="hold"/>
                                        <p:tgtEl>
                                          <p:spTgt spid="36"/>
                                        </p:tgtEl>
                                        <p:attrNameLst>
                                          <p:attrName>ppt_h</p:attrName>
                                        </p:attrNameLst>
                                      </p:cBhvr>
                                      <p:tavLst>
                                        <p:tav tm="0">
                                          <p:val>
                                            <p:fltVal val="0"/>
                                          </p:val>
                                        </p:tav>
                                        <p:tav tm="100000">
                                          <p:val>
                                            <p:strVal val="#ppt_h"/>
                                          </p:val>
                                        </p:tav>
                                      </p:tavLst>
                                    </p:anim>
                                    <p:animEffect transition="in" filter="fade">
                                      <p:cBhvr>
                                        <p:cTn id="149" dur="500"/>
                                        <p:tgtEl>
                                          <p:spTgt spid="3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37"/>
                                        </p:tgtEl>
                                        <p:attrNameLst>
                                          <p:attrName>style.visibility</p:attrName>
                                        </p:attrNameLst>
                                      </p:cBhvr>
                                      <p:to>
                                        <p:strVal val="visible"/>
                                      </p:to>
                                    </p:set>
                                    <p:anim calcmode="lin" valueType="num">
                                      <p:cBhvr>
                                        <p:cTn id="152" dur="500" fill="hold"/>
                                        <p:tgtEl>
                                          <p:spTgt spid="37"/>
                                        </p:tgtEl>
                                        <p:attrNameLst>
                                          <p:attrName>ppt_w</p:attrName>
                                        </p:attrNameLst>
                                      </p:cBhvr>
                                      <p:tavLst>
                                        <p:tav tm="0">
                                          <p:val>
                                            <p:fltVal val="0"/>
                                          </p:val>
                                        </p:tav>
                                        <p:tav tm="100000">
                                          <p:val>
                                            <p:strVal val="#ppt_w"/>
                                          </p:val>
                                        </p:tav>
                                      </p:tavLst>
                                    </p:anim>
                                    <p:anim calcmode="lin" valueType="num">
                                      <p:cBhvr>
                                        <p:cTn id="153" dur="500" fill="hold"/>
                                        <p:tgtEl>
                                          <p:spTgt spid="37"/>
                                        </p:tgtEl>
                                        <p:attrNameLst>
                                          <p:attrName>ppt_h</p:attrName>
                                        </p:attrNameLst>
                                      </p:cBhvr>
                                      <p:tavLst>
                                        <p:tav tm="0">
                                          <p:val>
                                            <p:fltVal val="0"/>
                                          </p:val>
                                        </p:tav>
                                        <p:tav tm="100000">
                                          <p:val>
                                            <p:strVal val="#ppt_h"/>
                                          </p:val>
                                        </p:tav>
                                      </p:tavLst>
                                    </p:anim>
                                    <p:animEffect transition="in" filter="fade">
                                      <p:cBhvr>
                                        <p:cTn id="154" dur="500"/>
                                        <p:tgtEl>
                                          <p:spTgt spid="37"/>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39"/>
                                        </p:tgtEl>
                                        <p:attrNameLst>
                                          <p:attrName>style.visibility</p:attrName>
                                        </p:attrNameLst>
                                      </p:cBhvr>
                                      <p:to>
                                        <p:strVal val="visible"/>
                                      </p:to>
                                    </p:set>
                                    <p:anim calcmode="lin" valueType="num">
                                      <p:cBhvr>
                                        <p:cTn id="157" dur="500" fill="hold"/>
                                        <p:tgtEl>
                                          <p:spTgt spid="39"/>
                                        </p:tgtEl>
                                        <p:attrNameLst>
                                          <p:attrName>ppt_w</p:attrName>
                                        </p:attrNameLst>
                                      </p:cBhvr>
                                      <p:tavLst>
                                        <p:tav tm="0">
                                          <p:val>
                                            <p:fltVal val="0"/>
                                          </p:val>
                                        </p:tav>
                                        <p:tav tm="100000">
                                          <p:val>
                                            <p:strVal val="#ppt_w"/>
                                          </p:val>
                                        </p:tav>
                                      </p:tavLst>
                                    </p:anim>
                                    <p:anim calcmode="lin" valueType="num">
                                      <p:cBhvr>
                                        <p:cTn id="158" dur="500" fill="hold"/>
                                        <p:tgtEl>
                                          <p:spTgt spid="39"/>
                                        </p:tgtEl>
                                        <p:attrNameLst>
                                          <p:attrName>ppt_h</p:attrName>
                                        </p:attrNameLst>
                                      </p:cBhvr>
                                      <p:tavLst>
                                        <p:tav tm="0">
                                          <p:val>
                                            <p:fltVal val="0"/>
                                          </p:val>
                                        </p:tav>
                                        <p:tav tm="100000">
                                          <p:val>
                                            <p:strVal val="#ppt_h"/>
                                          </p:val>
                                        </p:tav>
                                      </p:tavLst>
                                    </p:anim>
                                    <p:animEffect transition="in" filter="fade">
                                      <p:cBhvr>
                                        <p:cTn id="159" dur="500"/>
                                        <p:tgtEl>
                                          <p:spTgt spid="39"/>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41"/>
                                        </p:tgtEl>
                                        <p:attrNameLst>
                                          <p:attrName>style.visibility</p:attrName>
                                        </p:attrNameLst>
                                      </p:cBhvr>
                                      <p:to>
                                        <p:strVal val="visible"/>
                                      </p:to>
                                    </p:set>
                                    <p:anim calcmode="lin" valueType="num">
                                      <p:cBhvr>
                                        <p:cTn id="162" dur="500" fill="hold"/>
                                        <p:tgtEl>
                                          <p:spTgt spid="41"/>
                                        </p:tgtEl>
                                        <p:attrNameLst>
                                          <p:attrName>ppt_w</p:attrName>
                                        </p:attrNameLst>
                                      </p:cBhvr>
                                      <p:tavLst>
                                        <p:tav tm="0">
                                          <p:val>
                                            <p:fltVal val="0"/>
                                          </p:val>
                                        </p:tav>
                                        <p:tav tm="100000">
                                          <p:val>
                                            <p:strVal val="#ppt_w"/>
                                          </p:val>
                                        </p:tav>
                                      </p:tavLst>
                                    </p:anim>
                                    <p:anim calcmode="lin" valueType="num">
                                      <p:cBhvr>
                                        <p:cTn id="163" dur="500" fill="hold"/>
                                        <p:tgtEl>
                                          <p:spTgt spid="41"/>
                                        </p:tgtEl>
                                        <p:attrNameLst>
                                          <p:attrName>ppt_h</p:attrName>
                                        </p:attrNameLst>
                                      </p:cBhvr>
                                      <p:tavLst>
                                        <p:tav tm="0">
                                          <p:val>
                                            <p:fltVal val="0"/>
                                          </p:val>
                                        </p:tav>
                                        <p:tav tm="100000">
                                          <p:val>
                                            <p:strVal val="#ppt_h"/>
                                          </p:val>
                                        </p:tav>
                                      </p:tavLst>
                                    </p:anim>
                                    <p:animEffect transition="in" filter="fade">
                                      <p:cBhvr>
                                        <p:cTn id="164" dur="500"/>
                                        <p:tgtEl>
                                          <p:spTgt spid="41"/>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42"/>
                                        </p:tgtEl>
                                        <p:attrNameLst>
                                          <p:attrName>style.visibility</p:attrName>
                                        </p:attrNameLst>
                                      </p:cBhvr>
                                      <p:to>
                                        <p:strVal val="visible"/>
                                      </p:to>
                                    </p:set>
                                    <p:anim calcmode="lin" valueType="num">
                                      <p:cBhvr>
                                        <p:cTn id="167" dur="500" fill="hold"/>
                                        <p:tgtEl>
                                          <p:spTgt spid="42"/>
                                        </p:tgtEl>
                                        <p:attrNameLst>
                                          <p:attrName>ppt_w</p:attrName>
                                        </p:attrNameLst>
                                      </p:cBhvr>
                                      <p:tavLst>
                                        <p:tav tm="0">
                                          <p:val>
                                            <p:fltVal val="0"/>
                                          </p:val>
                                        </p:tav>
                                        <p:tav tm="100000">
                                          <p:val>
                                            <p:strVal val="#ppt_w"/>
                                          </p:val>
                                        </p:tav>
                                      </p:tavLst>
                                    </p:anim>
                                    <p:anim calcmode="lin" valueType="num">
                                      <p:cBhvr>
                                        <p:cTn id="168" dur="500" fill="hold"/>
                                        <p:tgtEl>
                                          <p:spTgt spid="42"/>
                                        </p:tgtEl>
                                        <p:attrNameLst>
                                          <p:attrName>ppt_h</p:attrName>
                                        </p:attrNameLst>
                                      </p:cBhvr>
                                      <p:tavLst>
                                        <p:tav tm="0">
                                          <p:val>
                                            <p:fltVal val="0"/>
                                          </p:val>
                                        </p:tav>
                                        <p:tav tm="100000">
                                          <p:val>
                                            <p:strVal val="#ppt_h"/>
                                          </p:val>
                                        </p:tav>
                                      </p:tavLst>
                                    </p:anim>
                                    <p:animEffect transition="in" filter="fade">
                                      <p:cBhvr>
                                        <p:cTn id="169" dur="500"/>
                                        <p:tgtEl>
                                          <p:spTgt spid="42"/>
                                        </p:tgtEl>
                                      </p:cBhvr>
                                    </p:animEffect>
                                  </p:childTnLst>
                                </p:cTn>
                              </p:par>
                              <p:par>
                                <p:cTn id="170" presetID="53" presetClass="entr" presetSubtype="16" fill="hold" grpId="0" nodeType="withEffect">
                                  <p:stCondLst>
                                    <p:cond delay="200"/>
                                  </p:stCondLst>
                                  <p:childTnLst>
                                    <p:set>
                                      <p:cBhvr>
                                        <p:cTn id="171" dur="1" fill="hold">
                                          <p:stCondLst>
                                            <p:cond delay="0"/>
                                          </p:stCondLst>
                                        </p:cTn>
                                        <p:tgtEl>
                                          <p:spTgt spid="43"/>
                                        </p:tgtEl>
                                        <p:attrNameLst>
                                          <p:attrName>style.visibility</p:attrName>
                                        </p:attrNameLst>
                                      </p:cBhvr>
                                      <p:to>
                                        <p:strVal val="visible"/>
                                      </p:to>
                                    </p:set>
                                    <p:anim calcmode="lin" valueType="num">
                                      <p:cBhvr>
                                        <p:cTn id="172" dur="500" fill="hold"/>
                                        <p:tgtEl>
                                          <p:spTgt spid="43"/>
                                        </p:tgtEl>
                                        <p:attrNameLst>
                                          <p:attrName>ppt_w</p:attrName>
                                        </p:attrNameLst>
                                      </p:cBhvr>
                                      <p:tavLst>
                                        <p:tav tm="0">
                                          <p:val>
                                            <p:fltVal val="0"/>
                                          </p:val>
                                        </p:tav>
                                        <p:tav tm="100000">
                                          <p:val>
                                            <p:strVal val="#ppt_w"/>
                                          </p:val>
                                        </p:tav>
                                      </p:tavLst>
                                    </p:anim>
                                    <p:anim calcmode="lin" valueType="num">
                                      <p:cBhvr>
                                        <p:cTn id="173" dur="500" fill="hold"/>
                                        <p:tgtEl>
                                          <p:spTgt spid="43"/>
                                        </p:tgtEl>
                                        <p:attrNameLst>
                                          <p:attrName>ppt_h</p:attrName>
                                        </p:attrNameLst>
                                      </p:cBhvr>
                                      <p:tavLst>
                                        <p:tav tm="0">
                                          <p:val>
                                            <p:fltVal val="0"/>
                                          </p:val>
                                        </p:tav>
                                        <p:tav tm="100000">
                                          <p:val>
                                            <p:strVal val="#ppt_h"/>
                                          </p:val>
                                        </p:tav>
                                      </p:tavLst>
                                    </p:anim>
                                    <p:animEffect transition="in" filter="fade">
                                      <p:cBhvr>
                                        <p:cTn id="174" dur="500"/>
                                        <p:tgtEl>
                                          <p:spTgt spid="43"/>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44"/>
                                        </p:tgtEl>
                                        <p:attrNameLst>
                                          <p:attrName>style.visibility</p:attrName>
                                        </p:attrNameLst>
                                      </p:cBhvr>
                                      <p:to>
                                        <p:strVal val="visible"/>
                                      </p:to>
                                    </p:set>
                                    <p:anim calcmode="lin" valueType="num">
                                      <p:cBhvr>
                                        <p:cTn id="177" dur="500" fill="hold"/>
                                        <p:tgtEl>
                                          <p:spTgt spid="44"/>
                                        </p:tgtEl>
                                        <p:attrNameLst>
                                          <p:attrName>ppt_w</p:attrName>
                                        </p:attrNameLst>
                                      </p:cBhvr>
                                      <p:tavLst>
                                        <p:tav tm="0">
                                          <p:val>
                                            <p:fltVal val="0"/>
                                          </p:val>
                                        </p:tav>
                                        <p:tav tm="100000">
                                          <p:val>
                                            <p:strVal val="#ppt_w"/>
                                          </p:val>
                                        </p:tav>
                                      </p:tavLst>
                                    </p:anim>
                                    <p:anim calcmode="lin" valueType="num">
                                      <p:cBhvr>
                                        <p:cTn id="178" dur="500" fill="hold"/>
                                        <p:tgtEl>
                                          <p:spTgt spid="44"/>
                                        </p:tgtEl>
                                        <p:attrNameLst>
                                          <p:attrName>ppt_h</p:attrName>
                                        </p:attrNameLst>
                                      </p:cBhvr>
                                      <p:tavLst>
                                        <p:tav tm="0">
                                          <p:val>
                                            <p:fltVal val="0"/>
                                          </p:val>
                                        </p:tav>
                                        <p:tav tm="100000">
                                          <p:val>
                                            <p:strVal val="#ppt_h"/>
                                          </p:val>
                                        </p:tav>
                                      </p:tavLst>
                                    </p:anim>
                                    <p:animEffect transition="in" filter="fade">
                                      <p:cBhvr>
                                        <p:cTn id="179" dur="500"/>
                                        <p:tgtEl>
                                          <p:spTgt spid="44"/>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45"/>
                                        </p:tgtEl>
                                        <p:attrNameLst>
                                          <p:attrName>style.visibility</p:attrName>
                                        </p:attrNameLst>
                                      </p:cBhvr>
                                      <p:to>
                                        <p:strVal val="visible"/>
                                      </p:to>
                                    </p:set>
                                    <p:anim calcmode="lin" valueType="num">
                                      <p:cBhvr>
                                        <p:cTn id="182" dur="500" fill="hold"/>
                                        <p:tgtEl>
                                          <p:spTgt spid="45"/>
                                        </p:tgtEl>
                                        <p:attrNameLst>
                                          <p:attrName>ppt_w</p:attrName>
                                        </p:attrNameLst>
                                      </p:cBhvr>
                                      <p:tavLst>
                                        <p:tav tm="0">
                                          <p:val>
                                            <p:fltVal val="0"/>
                                          </p:val>
                                        </p:tav>
                                        <p:tav tm="100000">
                                          <p:val>
                                            <p:strVal val="#ppt_w"/>
                                          </p:val>
                                        </p:tav>
                                      </p:tavLst>
                                    </p:anim>
                                    <p:anim calcmode="lin" valueType="num">
                                      <p:cBhvr>
                                        <p:cTn id="183" dur="500" fill="hold"/>
                                        <p:tgtEl>
                                          <p:spTgt spid="45"/>
                                        </p:tgtEl>
                                        <p:attrNameLst>
                                          <p:attrName>ppt_h</p:attrName>
                                        </p:attrNameLst>
                                      </p:cBhvr>
                                      <p:tavLst>
                                        <p:tav tm="0">
                                          <p:val>
                                            <p:fltVal val="0"/>
                                          </p:val>
                                        </p:tav>
                                        <p:tav tm="100000">
                                          <p:val>
                                            <p:strVal val="#ppt_h"/>
                                          </p:val>
                                        </p:tav>
                                      </p:tavLst>
                                    </p:anim>
                                    <p:animEffect transition="in" filter="fade">
                                      <p:cBhvr>
                                        <p:cTn id="184" dur="500"/>
                                        <p:tgtEl>
                                          <p:spTgt spid="45"/>
                                        </p:tgtEl>
                                      </p:cBhvr>
                                    </p:animEffect>
                                  </p:childTnLst>
                                </p:cTn>
                              </p:par>
                              <p:par>
                                <p:cTn id="185" presetID="53" presetClass="entr" presetSubtype="16" fill="hold" grpId="0" nodeType="withEffect">
                                  <p:stCondLst>
                                    <p:cond delay="300"/>
                                  </p:stCondLst>
                                  <p:childTnLst>
                                    <p:set>
                                      <p:cBhvr>
                                        <p:cTn id="186" dur="1" fill="hold">
                                          <p:stCondLst>
                                            <p:cond delay="0"/>
                                          </p:stCondLst>
                                        </p:cTn>
                                        <p:tgtEl>
                                          <p:spTgt spid="46"/>
                                        </p:tgtEl>
                                        <p:attrNameLst>
                                          <p:attrName>style.visibility</p:attrName>
                                        </p:attrNameLst>
                                      </p:cBhvr>
                                      <p:to>
                                        <p:strVal val="visible"/>
                                      </p:to>
                                    </p:set>
                                    <p:anim calcmode="lin" valueType="num">
                                      <p:cBhvr>
                                        <p:cTn id="187" dur="500" fill="hold"/>
                                        <p:tgtEl>
                                          <p:spTgt spid="46"/>
                                        </p:tgtEl>
                                        <p:attrNameLst>
                                          <p:attrName>ppt_w</p:attrName>
                                        </p:attrNameLst>
                                      </p:cBhvr>
                                      <p:tavLst>
                                        <p:tav tm="0">
                                          <p:val>
                                            <p:fltVal val="0"/>
                                          </p:val>
                                        </p:tav>
                                        <p:tav tm="100000">
                                          <p:val>
                                            <p:strVal val="#ppt_w"/>
                                          </p:val>
                                        </p:tav>
                                      </p:tavLst>
                                    </p:anim>
                                    <p:anim calcmode="lin" valueType="num">
                                      <p:cBhvr>
                                        <p:cTn id="188" dur="500" fill="hold"/>
                                        <p:tgtEl>
                                          <p:spTgt spid="46"/>
                                        </p:tgtEl>
                                        <p:attrNameLst>
                                          <p:attrName>ppt_h</p:attrName>
                                        </p:attrNameLst>
                                      </p:cBhvr>
                                      <p:tavLst>
                                        <p:tav tm="0">
                                          <p:val>
                                            <p:fltVal val="0"/>
                                          </p:val>
                                        </p:tav>
                                        <p:tav tm="100000">
                                          <p:val>
                                            <p:strVal val="#ppt_h"/>
                                          </p:val>
                                        </p:tav>
                                      </p:tavLst>
                                    </p:anim>
                                    <p:animEffect transition="in" filter="fade">
                                      <p:cBhvr>
                                        <p:cTn id="189" dur="500"/>
                                        <p:tgtEl>
                                          <p:spTgt spid="46"/>
                                        </p:tgtEl>
                                      </p:cBhvr>
                                    </p:animEffect>
                                  </p:childTnLst>
                                </p:cTn>
                              </p:par>
                              <p:par>
                                <p:cTn id="190" presetID="53" presetClass="entr" presetSubtype="16" fill="hold" grpId="0" nodeType="withEffect">
                                  <p:stCondLst>
                                    <p:cond delay="100"/>
                                  </p:stCondLst>
                                  <p:childTnLst>
                                    <p:set>
                                      <p:cBhvr>
                                        <p:cTn id="191" dur="1" fill="hold">
                                          <p:stCondLst>
                                            <p:cond delay="0"/>
                                          </p:stCondLst>
                                        </p:cTn>
                                        <p:tgtEl>
                                          <p:spTgt spid="47"/>
                                        </p:tgtEl>
                                        <p:attrNameLst>
                                          <p:attrName>style.visibility</p:attrName>
                                        </p:attrNameLst>
                                      </p:cBhvr>
                                      <p:to>
                                        <p:strVal val="visible"/>
                                      </p:to>
                                    </p:set>
                                    <p:anim calcmode="lin" valueType="num">
                                      <p:cBhvr>
                                        <p:cTn id="192" dur="500" fill="hold"/>
                                        <p:tgtEl>
                                          <p:spTgt spid="47"/>
                                        </p:tgtEl>
                                        <p:attrNameLst>
                                          <p:attrName>ppt_w</p:attrName>
                                        </p:attrNameLst>
                                      </p:cBhvr>
                                      <p:tavLst>
                                        <p:tav tm="0">
                                          <p:val>
                                            <p:fltVal val="0"/>
                                          </p:val>
                                        </p:tav>
                                        <p:tav tm="100000">
                                          <p:val>
                                            <p:strVal val="#ppt_w"/>
                                          </p:val>
                                        </p:tav>
                                      </p:tavLst>
                                    </p:anim>
                                    <p:anim calcmode="lin" valueType="num">
                                      <p:cBhvr>
                                        <p:cTn id="193" dur="500" fill="hold"/>
                                        <p:tgtEl>
                                          <p:spTgt spid="47"/>
                                        </p:tgtEl>
                                        <p:attrNameLst>
                                          <p:attrName>ppt_h</p:attrName>
                                        </p:attrNameLst>
                                      </p:cBhvr>
                                      <p:tavLst>
                                        <p:tav tm="0">
                                          <p:val>
                                            <p:fltVal val="0"/>
                                          </p:val>
                                        </p:tav>
                                        <p:tav tm="100000">
                                          <p:val>
                                            <p:strVal val="#ppt_h"/>
                                          </p:val>
                                        </p:tav>
                                      </p:tavLst>
                                    </p:anim>
                                    <p:animEffect transition="in" filter="fade">
                                      <p:cBhvr>
                                        <p:cTn id="194" dur="500"/>
                                        <p:tgtEl>
                                          <p:spTgt spid="47"/>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49"/>
                                        </p:tgtEl>
                                        <p:attrNameLst>
                                          <p:attrName>style.visibility</p:attrName>
                                        </p:attrNameLst>
                                      </p:cBhvr>
                                      <p:to>
                                        <p:strVal val="visible"/>
                                      </p:to>
                                    </p:set>
                                    <p:anim calcmode="lin" valueType="num">
                                      <p:cBhvr>
                                        <p:cTn id="197" dur="500" fill="hold"/>
                                        <p:tgtEl>
                                          <p:spTgt spid="49"/>
                                        </p:tgtEl>
                                        <p:attrNameLst>
                                          <p:attrName>ppt_w</p:attrName>
                                        </p:attrNameLst>
                                      </p:cBhvr>
                                      <p:tavLst>
                                        <p:tav tm="0">
                                          <p:val>
                                            <p:fltVal val="0"/>
                                          </p:val>
                                        </p:tav>
                                        <p:tav tm="100000">
                                          <p:val>
                                            <p:strVal val="#ppt_w"/>
                                          </p:val>
                                        </p:tav>
                                      </p:tavLst>
                                    </p:anim>
                                    <p:anim calcmode="lin" valueType="num">
                                      <p:cBhvr>
                                        <p:cTn id="198" dur="500" fill="hold"/>
                                        <p:tgtEl>
                                          <p:spTgt spid="49"/>
                                        </p:tgtEl>
                                        <p:attrNameLst>
                                          <p:attrName>ppt_h</p:attrName>
                                        </p:attrNameLst>
                                      </p:cBhvr>
                                      <p:tavLst>
                                        <p:tav tm="0">
                                          <p:val>
                                            <p:fltVal val="0"/>
                                          </p:val>
                                        </p:tav>
                                        <p:tav tm="100000">
                                          <p:val>
                                            <p:strVal val="#ppt_h"/>
                                          </p:val>
                                        </p:tav>
                                      </p:tavLst>
                                    </p:anim>
                                    <p:animEffect transition="in" filter="fade">
                                      <p:cBhvr>
                                        <p:cTn id="199" dur="500"/>
                                        <p:tgtEl>
                                          <p:spTgt spid="49"/>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51"/>
                                        </p:tgtEl>
                                        <p:attrNameLst>
                                          <p:attrName>style.visibility</p:attrName>
                                        </p:attrNameLst>
                                      </p:cBhvr>
                                      <p:to>
                                        <p:strVal val="visible"/>
                                      </p:to>
                                    </p:set>
                                    <p:anim calcmode="lin" valueType="num">
                                      <p:cBhvr>
                                        <p:cTn id="202" dur="500" fill="hold"/>
                                        <p:tgtEl>
                                          <p:spTgt spid="51"/>
                                        </p:tgtEl>
                                        <p:attrNameLst>
                                          <p:attrName>ppt_w</p:attrName>
                                        </p:attrNameLst>
                                      </p:cBhvr>
                                      <p:tavLst>
                                        <p:tav tm="0">
                                          <p:val>
                                            <p:fltVal val="0"/>
                                          </p:val>
                                        </p:tav>
                                        <p:tav tm="100000">
                                          <p:val>
                                            <p:strVal val="#ppt_w"/>
                                          </p:val>
                                        </p:tav>
                                      </p:tavLst>
                                    </p:anim>
                                    <p:anim calcmode="lin" valueType="num">
                                      <p:cBhvr>
                                        <p:cTn id="203" dur="500" fill="hold"/>
                                        <p:tgtEl>
                                          <p:spTgt spid="51"/>
                                        </p:tgtEl>
                                        <p:attrNameLst>
                                          <p:attrName>ppt_h</p:attrName>
                                        </p:attrNameLst>
                                      </p:cBhvr>
                                      <p:tavLst>
                                        <p:tav tm="0">
                                          <p:val>
                                            <p:fltVal val="0"/>
                                          </p:val>
                                        </p:tav>
                                        <p:tav tm="100000">
                                          <p:val>
                                            <p:strVal val="#ppt_h"/>
                                          </p:val>
                                        </p:tav>
                                      </p:tavLst>
                                    </p:anim>
                                    <p:animEffect transition="in" filter="fade">
                                      <p:cBhvr>
                                        <p:cTn id="204" dur="500"/>
                                        <p:tgtEl>
                                          <p:spTgt spid="51"/>
                                        </p:tgtEl>
                                      </p:cBhvr>
                                    </p:animEffect>
                                  </p:childTnLst>
                                </p:cTn>
                              </p:par>
                              <p:par>
                                <p:cTn id="205" presetID="53" presetClass="entr" presetSubtype="16" fill="hold" grpId="0" nodeType="withEffect">
                                  <p:stCondLst>
                                    <p:cond delay="300"/>
                                  </p:stCondLst>
                                  <p:childTnLst>
                                    <p:set>
                                      <p:cBhvr>
                                        <p:cTn id="206" dur="1" fill="hold">
                                          <p:stCondLst>
                                            <p:cond delay="0"/>
                                          </p:stCondLst>
                                        </p:cTn>
                                        <p:tgtEl>
                                          <p:spTgt spid="52"/>
                                        </p:tgtEl>
                                        <p:attrNameLst>
                                          <p:attrName>style.visibility</p:attrName>
                                        </p:attrNameLst>
                                      </p:cBhvr>
                                      <p:to>
                                        <p:strVal val="visible"/>
                                      </p:to>
                                    </p:set>
                                    <p:anim calcmode="lin" valueType="num">
                                      <p:cBhvr>
                                        <p:cTn id="207" dur="500" fill="hold"/>
                                        <p:tgtEl>
                                          <p:spTgt spid="52"/>
                                        </p:tgtEl>
                                        <p:attrNameLst>
                                          <p:attrName>ppt_w</p:attrName>
                                        </p:attrNameLst>
                                      </p:cBhvr>
                                      <p:tavLst>
                                        <p:tav tm="0">
                                          <p:val>
                                            <p:fltVal val="0"/>
                                          </p:val>
                                        </p:tav>
                                        <p:tav tm="100000">
                                          <p:val>
                                            <p:strVal val="#ppt_w"/>
                                          </p:val>
                                        </p:tav>
                                      </p:tavLst>
                                    </p:anim>
                                    <p:anim calcmode="lin" valueType="num">
                                      <p:cBhvr>
                                        <p:cTn id="208" dur="500" fill="hold"/>
                                        <p:tgtEl>
                                          <p:spTgt spid="52"/>
                                        </p:tgtEl>
                                        <p:attrNameLst>
                                          <p:attrName>ppt_h</p:attrName>
                                        </p:attrNameLst>
                                      </p:cBhvr>
                                      <p:tavLst>
                                        <p:tav tm="0">
                                          <p:val>
                                            <p:fltVal val="0"/>
                                          </p:val>
                                        </p:tav>
                                        <p:tav tm="100000">
                                          <p:val>
                                            <p:strVal val="#ppt_h"/>
                                          </p:val>
                                        </p:tav>
                                      </p:tavLst>
                                    </p:anim>
                                    <p:animEffect transition="in" filter="fade">
                                      <p:cBhvr>
                                        <p:cTn id="209" dur="500"/>
                                        <p:tgtEl>
                                          <p:spTgt spid="5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54"/>
                                        </p:tgtEl>
                                        <p:attrNameLst>
                                          <p:attrName>style.visibility</p:attrName>
                                        </p:attrNameLst>
                                      </p:cBhvr>
                                      <p:to>
                                        <p:strVal val="visible"/>
                                      </p:to>
                                    </p:set>
                                    <p:anim calcmode="lin" valueType="num">
                                      <p:cBhvr>
                                        <p:cTn id="212" dur="500" fill="hold"/>
                                        <p:tgtEl>
                                          <p:spTgt spid="54"/>
                                        </p:tgtEl>
                                        <p:attrNameLst>
                                          <p:attrName>ppt_w</p:attrName>
                                        </p:attrNameLst>
                                      </p:cBhvr>
                                      <p:tavLst>
                                        <p:tav tm="0">
                                          <p:val>
                                            <p:fltVal val="0"/>
                                          </p:val>
                                        </p:tav>
                                        <p:tav tm="100000">
                                          <p:val>
                                            <p:strVal val="#ppt_w"/>
                                          </p:val>
                                        </p:tav>
                                      </p:tavLst>
                                    </p:anim>
                                    <p:anim calcmode="lin" valueType="num">
                                      <p:cBhvr>
                                        <p:cTn id="213" dur="500" fill="hold"/>
                                        <p:tgtEl>
                                          <p:spTgt spid="54"/>
                                        </p:tgtEl>
                                        <p:attrNameLst>
                                          <p:attrName>ppt_h</p:attrName>
                                        </p:attrNameLst>
                                      </p:cBhvr>
                                      <p:tavLst>
                                        <p:tav tm="0">
                                          <p:val>
                                            <p:fltVal val="0"/>
                                          </p:val>
                                        </p:tav>
                                        <p:tav tm="100000">
                                          <p:val>
                                            <p:strVal val="#ppt_h"/>
                                          </p:val>
                                        </p:tav>
                                      </p:tavLst>
                                    </p:anim>
                                    <p:animEffect transition="in" filter="fade">
                                      <p:cBhvr>
                                        <p:cTn id="214" dur="500"/>
                                        <p:tgtEl>
                                          <p:spTgt spid="54"/>
                                        </p:tgtEl>
                                      </p:cBhvr>
                                    </p:animEffect>
                                  </p:childTnLst>
                                </p:cTn>
                              </p:par>
                              <p:par>
                                <p:cTn id="215" presetID="53" presetClass="entr" presetSubtype="16" fill="hold" grpId="0" nodeType="withEffect">
                                  <p:stCondLst>
                                    <p:cond delay="100"/>
                                  </p:stCondLst>
                                  <p:childTnLst>
                                    <p:set>
                                      <p:cBhvr>
                                        <p:cTn id="216" dur="1" fill="hold">
                                          <p:stCondLst>
                                            <p:cond delay="0"/>
                                          </p:stCondLst>
                                        </p:cTn>
                                        <p:tgtEl>
                                          <p:spTgt spid="55"/>
                                        </p:tgtEl>
                                        <p:attrNameLst>
                                          <p:attrName>style.visibility</p:attrName>
                                        </p:attrNameLst>
                                      </p:cBhvr>
                                      <p:to>
                                        <p:strVal val="visible"/>
                                      </p:to>
                                    </p:set>
                                    <p:anim calcmode="lin" valueType="num">
                                      <p:cBhvr>
                                        <p:cTn id="217" dur="500" fill="hold"/>
                                        <p:tgtEl>
                                          <p:spTgt spid="55"/>
                                        </p:tgtEl>
                                        <p:attrNameLst>
                                          <p:attrName>ppt_w</p:attrName>
                                        </p:attrNameLst>
                                      </p:cBhvr>
                                      <p:tavLst>
                                        <p:tav tm="0">
                                          <p:val>
                                            <p:fltVal val="0"/>
                                          </p:val>
                                        </p:tav>
                                        <p:tav tm="100000">
                                          <p:val>
                                            <p:strVal val="#ppt_w"/>
                                          </p:val>
                                        </p:tav>
                                      </p:tavLst>
                                    </p:anim>
                                    <p:anim calcmode="lin" valueType="num">
                                      <p:cBhvr>
                                        <p:cTn id="218" dur="500" fill="hold"/>
                                        <p:tgtEl>
                                          <p:spTgt spid="55"/>
                                        </p:tgtEl>
                                        <p:attrNameLst>
                                          <p:attrName>ppt_h</p:attrName>
                                        </p:attrNameLst>
                                      </p:cBhvr>
                                      <p:tavLst>
                                        <p:tav tm="0">
                                          <p:val>
                                            <p:fltVal val="0"/>
                                          </p:val>
                                        </p:tav>
                                        <p:tav tm="100000">
                                          <p:val>
                                            <p:strVal val="#ppt_h"/>
                                          </p:val>
                                        </p:tav>
                                      </p:tavLst>
                                    </p:anim>
                                    <p:animEffect transition="in" filter="fade">
                                      <p:cBhvr>
                                        <p:cTn id="219" dur="500"/>
                                        <p:tgtEl>
                                          <p:spTgt spid="55"/>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56"/>
                                        </p:tgtEl>
                                        <p:attrNameLst>
                                          <p:attrName>style.visibility</p:attrName>
                                        </p:attrNameLst>
                                      </p:cBhvr>
                                      <p:to>
                                        <p:strVal val="visible"/>
                                      </p:to>
                                    </p:set>
                                    <p:anim calcmode="lin" valueType="num">
                                      <p:cBhvr>
                                        <p:cTn id="222" dur="500" fill="hold"/>
                                        <p:tgtEl>
                                          <p:spTgt spid="56"/>
                                        </p:tgtEl>
                                        <p:attrNameLst>
                                          <p:attrName>ppt_w</p:attrName>
                                        </p:attrNameLst>
                                      </p:cBhvr>
                                      <p:tavLst>
                                        <p:tav tm="0">
                                          <p:val>
                                            <p:fltVal val="0"/>
                                          </p:val>
                                        </p:tav>
                                        <p:tav tm="100000">
                                          <p:val>
                                            <p:strVal val="#ppt_w"/>
                                          </p:val>
                                        </p:tav>
                                      </p:tavLst>
                                    </p:anim>
                                    <p:anim calcmode="lin" valueType="num">
                                      <p:cBhvr>
                                        <p:cTn id="223" dur="500" fill="hold"/>
                                        <p:tgtEl>
                                          <p:spTgt spid="56"/>
                                        </p:tgtEl>
                                        <p:attrNameLst>
                                          <p:attrName>ppt_h</p:attrName>
                                        </p:attrNameLst>
                                      </p:cBhvr>
                                      <p:tavLst>
                                        <p:tav tm="0">
                                          <p:val>
                                            <p:fltVal val="0"/>
                                          </p:val>
                                        </p:tav>
                                        <p:tav tm="100000">
                                          <p:val>
                                            <p:strVal val="#ppt_h"/>
                                          </p:val>
                                        </p:tav>
                                      </p:tavLst>
                                    </p:anim>
                                    <p:animEffect transition="in" filter="fade">
                                      <p:cBhvr>
                                        <p:cTn id="224" dur="500"/>
                                        <p:tgtEl>
                                          <p:spTgt spid="56"/>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57"/>
                                        </p:tgtEl>
                                        <p:attrNameLst>
                                          <p:attrName>style.visibility</p:attrName>
                                        </p:attrNameLst>
                                      </p:cBhvr>
                                      <p:to>
                                        <p:strVal val="visible"/>
                                      </p:to>
                                    </p:set>
                                    <p:anim calcmode="lin" valueType="num">
                                      <p:cBhvr>
                                        <p:cTn id="227" dur="500" fill="hold"/>
                                        <p:tgtEl>
                                          <p:spTgt spid="57"/>
                                        </p:tgtEl>
                                        <p:attrNameLst>
                                          <p:attrName>ppt_w</p:attrName>
                                        </p:attrNameLst>
                                      </p:cBhvr>
                                      <p:tavLst>
                                        <p:tav tm="0">
                                          <p:val>
                                            <p:fltVal val="0"/>
                                          </p:val>
                                        </p:tav>
                                        <p:tav tm="100000">
                                          <p:val>
                                            <p:strVal val="#ppt_w"/>
                                          </p:val>
                                        </p:tav>
                                      </p:tavLst>
                                    </p:anim>
                                    <p:anim calcmode="lin" valueType="num">
                                      <p:cBhvr>
                                        <p:cTn id="228" dur="500" fill="hold"/>
                                        <p:tgtEl>
                                          <p:spTgt spid="57"/>
                                        </p:tgtEl>
                                        <p:attrNameLst>
                                          <p:attrName>ppt_h</p:attrName>
                                        </p:attrNameLst>
                                      </p:cBhvr>
                                      <p:tavLst>
                                        <p:tav tm="0">
                                          <p:val>
                                            <p:fltVal val="0"/>
                                          </p:val>
                                        </p:tav>
                                        <p:tav tm="100000">
                                          <p:val>
                                            <p:strVal val="#ppt_h"/>
                                          </p:val>
                                        </p:tav>
                                      </p:tavLst>
                                    </p:anim>
                                    <p:animEffect transition="in" filter="fade">
                                      <p:cBhvr>
                                        <p:cTn id="229" dur="500"/>
                                        <p:tgtEl>
                                          <p:spTgt spid="57"/>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63"/>
                                        </p:tgtEl>
                                        <p:attrNameLst>
                                          <p:attrName>style.visibility</p:attrName>
                                        </p:attrNameLst>
                                      </p:cBhvr>
                                      <p:to>
                                        <p:strVal val="visible"/>
                                      </p:to>
                                    </p:set>
                                    <p:anim calcmode="lin" valueType="num">
                                      <p:cBhvr>
                                        <p:cTn id="232" dur="500" fill="hold"/>
                                        <p:tgtEl>
                                          <p:spTgt spid="63"/>
                                        </p:tgtEl>
                                        <p:attrNameLst>
                                          <p:attrName>ppt_w</p:attrName>
                                        </p:attrNameLst>
                                      </p:cBhvr>
                                      <p:tavLst>
                                        <p:tav tm="0">
                                          <p:val>
                                            <p:fltVal val="0"/>
                                          </p:val>
                                        </p:tav>
                                        <p:tav tm="100000">
                                          <p:val>
                                            <p:strVal val="#ppt_w"/>
                                          </p:val>
                                        </p:tav>
                                      </p:tavLst>
                                    </p:anim>
                                    <p:anim calcmode="lin" valueType="num">
                                      <p:cBhvr>
                                        <p:cTn id="233" dur="500" fill="hold"/>
                                        <p:tgtEl>
                                          <p:spTgt spid="63"/>
                                        </p:tgtEl>
                                        <p:attrNameLst>
                                          <p:attrName>ppt_h</p:attrName>
                                        </p:attrNameLst>
                                      </p:cBhvr>
                                      <p:tavLst>
                                        <p:tav tm="0">
                                          <p:val>
                                            <p:fltVal val="0"/>
                                          </p:val>
                                        </p:tav>
                                        <p:tav tm="100000">
                                          <p:val>
                                            <p:strVal val="#ppt_h"/>
                                          </p:val>
                                        </p:tav>
                                      </p:tavLst>
                                    </p:anim>
                                    <p:animEffect transition="in" filter="fade">
                                      <p:cBhvr>
                                        <p:cTn id="234" dur="500"/>
                                        <p:tgtEl>
                                          <p:spTgt spid="63"/>
                                        </p:tgtEl>
                                      </p:cBhvr>
                                    </p:animEffect>
                                  </p:childTnLst>
                                </p:cTn>
                              </p:par>
                              <p:par>
                                <p:cTn id="235" presetID="53" presetClass="entr" presetSubtype="16" fill="hold" nodeType="withEffect">
                                  <p:stCondLst>
                                    <p:cond delay="0"/>
                                  </p:stCondLst>
                                  <p:childTnLst>
                                    <p:set>
                                      <p:cBhvr>
                                        <p:cTn id="236" dur="1" fill="hold">
                                          <p:stCondLst>
                                            <p:cond delay="0"/>
                                          </p:stCondLst>
                                        </p:cTn>
                                        <p:tgtEl>
                                          <p:spTgt spid="88"/>
                                        </p:tgtEl>
                                        <p:attrNameLst>
                                          <p:attrName>style.visibility</p:attrName>
                                        </p:attrNameLst>
                                      </p:cBhvr>
                                      <p:to>
                                        <p:strVal val="visible"/>
                                      </p:to>
                                    </p:set>
                                    <p:anim calcmode="lin" valueType="num">
                                      <p:cBhvr>
                                        <p:cTn id="237" dur="500" fill="hold"/>
                                        <p:tgtEl>
                                          <p:spTgt spid="88"/>
                                        </p:tgtEl>
                                        <p:attrNameLst>
                                          <p:attrName>ppt_w</p:attrName>
                                        </p:attrNameLst>
                                      </p:cBhvr>
                                      <p:tavLst>
                                        <p:tav tm="0">
                                          <p:val>
                                            <p:fltVal val="0"/>
                                          </p:val>
                                        </p:tav>
                                        <p:tav tm="100000">
                                          <p:val>
                                            <p:strVal val="#ppt_w"/>
                                          </p:val>
                                        </p:tav>
                                      </p:tavLst>
                                    </p:anim>
                                    <p:anim calcmode="lin" valueType="num">
                                      <p:cBhvr>
                                        <p:cTn id="238" dur="500" fill="hold"/>
                                        <p:tgtEl>
                                          <p:spTgt spid="88"/>
                                        </p:tgtEl>
                                        <p:attrNameLst>
                                          <p:attrName>ppt_h</p:attrName>
                                        </p:attrNameLst>
                                      </p:cBhvr>
                                      <p:tavLst>
                                        <p:tav tm="0">
                                          <p:val>
                                            <p:fltVal val="0"/>
                                          </p:val>
                                        </p:tav>
                                        <p:tav tm="100000">
                                          <p:val>
                                            <p:strVal val="#ppt_h"/>
                                          </p:val>
                                        </p:tav>
                                      </p:tavLst>
                                    </p:anim>
                                    <p:animEffect transition="in" filter="fade">
                                      <p:cBhvr>
                                        <p:cTn id="239" dur="500"/>
                                        <p:tgtEl>
                                          <p:spTgt spid="8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95"/>
                                        </p:tgtEl>
                                        <p:attrNameLst>
                                          <p:attrName>style.visibility</p:attrName>
                                        </p:attrNameLst>
                                      </p:cBhvr>
                                      <p:to>
                                        <p:strVal val="visible"/>
                                      </p:to>
                                    </p:set>
                                    <p:anim calcmode="lin" valueType="num">
                                      <p:cBhvr>
                                        <p:cTn id="242" dur="500" fill="hold"/>
                                        <p:tgtEl>
                                          <p:spTgt spid="95"/>
                                        </p:tgtEl>
                                        <p:attrNameLst>
                                          <p:attrName>ppt_w</p:attrName>
                                        </p:attrNameLst>
                                      </p:cBhvr>
                                      <p:tavLst>
                                        <p:tav tm="0">
                                          <p:val>
                                            <p:fltVal val="0"/>
                                          </p:val>
                                        </p:tav>
                                        <p:tav tm="100000">
                                          <p:val>
                                            <p:strVal val="#ppt_w"/>
                                          </p:val>
                                        </p:tav>
                                      </p:tavLst>
                                    </p:anim>
                                    <p:anim calcmode="lin" valueType="num">
                                      <p:cBhvr>
                                        <p:cTn id="243" dur="500" fill="hold"/>
                                        <p:tgtEl>
                                          <p:spTgt spid="95"/>
                                        </p:tgtEl>
                                        <p:attrNameLst>
                                          <p:attrName>ppt_h</p:attrName>
                                        </p:attrNameLst>
                                      </p:cBhvr>
                                      <p:tavLst>
                                        <p:tav tm="0">
                                          <p:val>
                                            <p:fltVal val="0"/>
                                          </p:val>
                                        </p:tav>
                                        <p:tav tm="100000">
                                          <p:val>
                                            <p:strVal val="#ppt_h"/>
                                          </p:val>
                                        </p:tav>
                                      </p:tavLst>
                                    </p:anim>
                                    <p:animEffect transition="in" filter="fade">
                                      <p:cBhvr>
                                        <p:cTn id="244" dur="500"/>
                                        <p:tgtEl>
                                          <p:spTgt spid="95"/>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96"/>
                                        </p:tgtEl>
                                        <p:attrNameLst>
                                          <p:attrName>style.visibility</p:attrName>
                                        </p:attrNameLst>
                                      </p:cBhvr>
                                      <p:to>
                                        <p:strVal val="visible"/>
                                      </p:to>
                                    </p:set>
                                    <p:anim calcmode="lin" valueType="num">
                                      <p:cBhvr>
                                        <p:cTn id="247" dur="500" fill="hold"/>
                                        <p:tgtEl>
                                          <p:spTgt spid="96"/>
                                        </p:tgtEl>
                                        <p:attrNameLst>
                                          <p:attrName>ppt_w</p:attrName>
                                        </p:attrNameLst>
                                      </p:cBhvr>
                                      <p:tavLst>
                                        <p:tav tm="0">
                                          <p:val>
                                            <p:fltVal val="0"/>
                                          </p:val>
                                        </p:tav>
                                        <p:tav tm="100000">
                                          <p:val>
                                            <p:strVal val="#ppt_w"/>
                                          </p:val>
                                        </p:tav>
                                      </p:tavLst>
                                    </p:anim>
                                    <p:anim calcmode="lin" valueType="num">
                                      <p:cBhvr>
                                        <p:cTn id="248" dur="500" fill="hold"/>
                                        <p:tgtEl>
                                          <p:spTgt spid="96"/>
                                        </p:tgtEl>
                                        <p:attrNameLst>
                                          <p:attrName>ppt_h</p:attrName>
                                        </p:attrNameLst>
                                      </p:cBhvr>
                                      <p:tavLst>
                                        <p:tav tm="0">
                                          <p:val>
                                            <p:fltVal val="0"/>
                                          </p:val>
                                        </p:tav>
                                        <p:tav tm="100000">
                                          <p:val>
                                            <p:strVal val="#ppt_h"/>
                                          </p:val>
                                        </p:tav>
                                      </p:tavLst>
                                    </p:anim>
                                    <p:animEffect transition="in" filter="fade">
                                      <p:cBhvr>
                                        <p:cTn id="249" dur="500"/>
                                        <p:tgtEl>
                                          <p:spTgt spid="96"/>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97"/>
                                        </p:tgtEl>
                                        <p:attrNameLst>
                                          <p:attrName>style.visibility</p:attrName>
                                        </p:attrNameLst>
                                      </p:cBhvr>
                                      <p:to>
                                        <p:strVal val="visible"/>
                                      </p:to>
                                    </p:set>
                                    <p:anim calcmode="lin" valueType="num">
                                      <p:cBhvr>
                                        <p:cTn id="252" dur="500" fill="hold"/>
                                        <p:tgtEl>
                                          <p:spTgt spid="97"/>
                                        </p:tgtEl>
                                        <p:attrNameLst>
                                          <p:attrName>ppt_w</p:attrName>
                                        </p:attrNameLst>
                                      </p:cBhvr>
                                      <p:tavLst>
                                        <p:tav tm="0">
                                          <p:val>
                                            <p:fltVal val="0"/>
                                          </p:val>
                                        </p:tav>
                                        <p:tav tm="100000">
                                          <p:val>
                                            <p:strVal val="#ppt_w"/>
                                          </p:val>
                                        </p:tav>
                                      </p:tavLst>
                                    </p:anim>
                                    <p:anim calcmode="lin" valueType="num">
                                      <p:cBhvr>
                                        <p:cTn id="253" dur="500" fill="hold"/>
                                        <p:tgtEl>
                                          <p:spTgt spid="97"/>
                                        </p:tgtEl>
                                        <p:attrNameLst>
                                          <p:attrName>ppt_h</p:attrName>
                                        </p:attrNameLst>
                                      </p:cBhvr>
                                      <p:tavLst>
                                        <p:tav tm="0">
                                          <p:val>
                                            <p:fltVal val="0"/>
                                          </p:val>
                                        </p:tav>
                                        <p:tav tm="100000">
                                          <p:val>
                                            <p:strVal val="#ppt_h"/>
                                          </p:val>
                                        </p:tav>
                                      </p:tavLst>
                                    </p:anim>
                                    <p:animEffect transition="in" filter="fade">
                                      <p:cBhvr>
                                        <p:cTn id="254" dur="500"/>
                                        <p:tgtEl>
                                          <p:spTgt spid="97"/>
                                        </p:tgtEl>
                                      </p:cBhvr>
                                    </p:animEffect>
                                  </p:childTnLst>
                                </p:cTn>
                              </p:par>
                              <p:par>
                                <p:cTn id="255" presetID="53" presetClass="entr" presetSubtype="16" fill="hold" grpId="0" nodeType="withEffect">
                                  <p:stCondLst>
                                    <p:cond delay="300"/>
                                  </p:stCondLst>
                                  <p:childTnLst>
                                    <p:set>
                                      <p:cBhvr>
                                        <p:cTn id="256" dur="1" fill="hold">
                                          <p:stCondLst>
                                            <p:cond delay="0"/>
                                          </p:stCondLst>
                                        </p:cTn>
                                        <p:tgtEl>
                                          <p:spTgt spid="98"/>
                                        </p:tgtEl>
                                        <p:attrNameLst>
                                          <p:attrName>style.visibility</p:attrName>
                                        </p:attrNameLst>
                                      </p:cBhvr>
                                      <p:to>
                                        <p:strVal val="visible"/>
                                      </p:to>
                                    </p:set>
                                    <p:anim calcmode="lin" valueType="num">
                                      <p:cBhvr>
                                        <p:cTn id="257" dur="500" fill="hold"/>
                                        <p:tgtEl>
                                          <p:spTgt spid="98"/>
                                        </p:tgtEl>
                                        <p:attrNameLst>
                                          <p:attrName>ppt_w</p:attrName>
                                        </p:attrNameLst>
                                      </p:cBhvr>
                                      <p:tavLst>
                                        <p:tav tm="0">
                                          <p:val>
                                            <p:fltVal val="0"/>
                                          </p:val>
                                        </p:tav>
                                        <p:tav tm="100000">
                                          <p:val>
                                            <p:strVal val="#ppt_w"/>
                                          </p:val>
                                        </p:tav>
                                      </p:tavLst>
                                    </p:anim>
                                    <p:anim calcmode="lin" valueType="num">
                                      <p:cBhvr>
                                        <p:cTn id="258" dur="500" fill="hold"/>
                                        <p:tgtEl>
                                          <p:spTgt spid="98"/>
                                        </p:tgtEl>
                                        <p:attrNameLst>
                                          <p:attrName>ppt_h</p:attrName>
                                        </p:attrNameLst>
                                      </p:cBhvr>
                                      <p:tavLst>
                                        <p:tav tm="0">
                                          <p:val>
                                            <p:fltVal val="0"/>
                                          </p:val>
                                        </p:tav>
                                        <p:tav tm="100000">
                                          <p:val>
                                            <p:strVal val="#ppt_h"/>
                                          </p:val>
                                        </p:tav>
                                      </p:tavLst>
                                    </p:anim>
                                    <p:animEffect transition="in" filter="fade">
                                      <p:cBhvr>
                                        <p:cTn id="259" dur="500"/>
                                        <p:tgtEl>
                                          <p:spTgt spid="98"/>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99"/>
                                        </p:tgtEl>
                                        <p:attrNameLst>
                                          <p:attrName>style.visibility</p:attrName>
                                        </p:attrNameLst>
                                      </p:cBhvr>
                                      <p:to>
                                        <p:strVal val="visible"/>
                                      </p:to>
                                    </p:set>
                                    <p:anim calcmode="lin" valueType="num">
                                      <p:cBhvr>
                                        <p:cTn id="262" dur="500" fill="hold"/>
                                        <p:tgtEl>
                                          <p:spTgt spid="99"/>
                                        </p:tgtEl>
                                        <p:attrNameLst>
                                          <p:attrName>ppt_w</p:attrName>
                                        </p:attrNameLst>
                                      </p:cBhvr>
                                      <p:tavLst>
                                        <p:tav tm="0">
                                          <p:val>
                                            <p:fltVal val="0"/>
                                          </p:val>
                                        </p:tav>
                                        <p:tav tm="100000">
                                          <p:val>
                                            <p:strVal val="#ppt_w"/>
                                          </p:val>
                                        </p:tav>
                                      </p:tavLst>
                                    </p:anim>
                                    <p:anim calcmode="lin" valueType="num">
                                      <p:cBhvr>
                                        <p:cTn id="263" dur="500" fill="hold"/>
                                        <p:tgtEl>
                                          <p:spTgt spid="99"/>
                                        </p:tgtEl>
                                        <p:attrNameLst>
                                          <p:attrName>ppt_h</p:attrName>
                                        </p:attrNameLst>
                                      </p:cBhvr>
                                      <p:tavLst>
                                        <p:tav tm="0">
                                          <p:val>
                                            <p:fltVal val="0"/>
                                          </p:val>
                                        </p:tav>
                                        <p:tav tm="100000">
                                          <p:val>
                                            <p:strVal val="#ppt_h"/>
                                          </p:val>
                                        </p:tav>
                                      </p:tavLst>
                                    </p:anim>
                                    <p:animEffect transition="in" filter="fade">
                                      <p:cBhvr>
                                        <p:cTn id="264" dur="500"/>
                                        <p:tgtEl>
                                          <p:spTgt spid="99"/>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00"/>
                                        </p:tgtEl>
                                        <p:attrNameLst>
                                          <p:attrName>style.visibility</p:attrName>
                                        </p:attrNameLst>
                                      </p:cBhvr>
                                      <p:to>
                                        <p:strVal val="visible"/>
                                      </p:to>
                                    </p:set>
                                    <p:anim calcmode="lin" valueType="num">
                                      <p:cBhvr>
                                        <p:cTn id="267" dur="500" fill="hold"/>
                                        <p:tgtEl>
                                          <p:spTgt spid="100"/>
                                        </p:tgtEl>
                                        <p:attrNameLst>
                                          <p:attrName>ppt_w</p:attrName>
                                        </p:attrNameLst>
                                      </p:cBhvr>
                                      <p:tavLst>
                                        <p:tav tm="0">
                                          <p:val>
                                            <p:fltVal val="0"/>
                                          </p:val>
                                        </p:tav>
                                        <p:tav tm="100000">
                                          <p:val>
                                            <p:strVal val="#ppt_w"/>
                                          </p:val>
                                        </p:tav>
                                      </p:tavLst>
                                    </p:anim>
                                    <p:anim calcmode="lin" valueType="num">
                                      <p:cBhvr>
                                        <p:cTn id="268" dur="500" fill="hold"/>
                                        <p:tgtEl>
                                          <p:spTgt spid="100"/>
                                        </p:tgtEl>
                                        <p:attrNameLst>
                                          <p:attrName>ppt_h</p:attrName>
                                        </p:attrNameLst>
                                      </p:cBhvr>
                                      <p:tavLst>
                                        <p:tav tm="0">
                                          <p:val>
                                            <p:fltVal val="0"/>
                                          </p:val>
                                        </p:tav>
                                        <p:tav tm="100000">
                                          <p:val>
                                            <p:strVal val="#ppt_h"/>
                                          </p:val>
                                        </p:tav>
                                      </p:tavLst>
                                    </p:anim>
                                    <p:animEffect transition="in" filter="fade">
                                      <p:cBhvr>
                                        <p:cTn id="269" dur="500"/>
                                        <p:tgtEl>
                                          <p:spTgt spid="100"/>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01"/>
                                        </p:tgtEl>
                                        <p:attrNameLst>
                                          <p:attrName>style.visibility</p:attrName>
                                        </p:attrNameLst>
                                      </p:cBhvr>
                                      <p:to>
                                        <p:strVal val="visible"/>
                                      </p:to>
                                    </p:set>
                                    <p:anim calcmode="lin" valueType="num">
                                      <p:cBhvr>
                                        <p:cTn id="272" dur="500" fill="hold"/>
                                        <p:tgtEl>
                                          <p:spTgt spid="101"/>
                                        </p:tgtEl>
                                        <p:attrNameLst>
                                          <p:attrName>ppt_w</p:attrName>
                                        </p:attrNameLst>
                                      </p:cBhvr>
                                      <p:tavLst>
                                        <p:tav tm="0">
                                          <p:val>
                                            <p:fltVal val="0"/>
                                          </p:val>
                                        </p:tav>
                                        <p:tav tm="100000">
                                          <p:val>
                                            <p:strVal val="#ppt_w"/>
                                          </p:val>
                                        </p:tav>
                                      </p:tavLst>
                                    </p:anim>
                                    <p:anim calcmode="lin" valueType="num">
                                      <p:cBhvr>
                                        <p:cTn id="273" dur="500" fill="hold"/>
                                        <p:tgtEl>
                                          <p:spTgt spid="101"/>
                                        </p:tgtEl>
                                        <p:attrNameLst>
                                          <p:attrName>ppt_h</p:attrName>
                                        </p:attrNameLst>
                                      </p:cBhvr>
                                      <p:tavLst>
                                        <p:tav tm="0">
                                          <p:val>
                                            <p:fltVal val="0"/>
                                          </p:val>
                                        </p:tav>
                                        <p:tav tm="100000">
                                          <p:val>
                                            <p:strVal val="#ppt_h"/>
                                          </p:val>
                                        </p:tav>
                                      </p:tavLst>
                                    </p:anim>
                                    <p:animEffect transition="in" filter="fade">
                                      <p:cBhvr>
                                        <p:cTn id="274" dur="500"/>
                                        <p:tgtEl>
                                          <p:spTgt spid="101"/>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02"/>
                                        </p:tgtEl>
                                        <p:attrNameLst>
                                          <p:attrName>style.visibility</p:attrName>
                                        </p:attrNameLst>
                                      </p:cBhvr>
                                      <p:to>
                                        <p:strVal val="visible"/>
                                      </p:to>
                                    </p:set>
                                    <p:anim calcmode="lin" valueType="num">
                                      <p:cBhvr>
                                        <p:cTn id="277" dur="500" fill="hold"/>
                                        <p:tgtEl>
                                          <p:spTgt spid="102"/>
                                        </p:tgtEl>
                                        <p:attrNameLst>
                                          <p:attrName>ppt_w</p:attrName>
                                        </p:attrNameLst>
                                      </p:cBhvr>
                                      <p:tavLst>
                                        <p:tav tm="0">
                                          <p:val>
                                            <p:fltVal val="0"/>
                                          </p:val>
                                        </p:tav>
                                        <p:tav tm="100000">
                                          <p:val>
                                            <p:strVal val="#ppt_w"/>
                                          </p:val>
                                        </p:tav>
                                      </p:tavLst>
                                    </p:anim>
                                    <p:anim calcmode="lin" valueType="num">
                                      <p:cBhvr>
                                        <p:cTn id="278" dur="500" fill="hold"/>
                                        <p:tgtEl>
                                          <p:spTgt spid="102"/>
                                        </p:tgtEl>
                                        <p:attrNameLst>
                                          <p:attrName>ppt_h</p:attrName>
                                        </p:attrNameLst>
                                      </p:cBhvr>
                                      <p:tavLst>
                                        <p:tav tm="0">
                                          <p:val>
                                            <p:fltVal val="0"/>
                                          </p:val>
                                        </p:tav>
                                        <p:tav tm="100000">
                                          <p:val>
                                            <p:strVal val="#ppt_h"/>
                                          </p:val>
                                        </p:tav>
                                      </p:tavLst>
                                    </p:anim>
                                    <p:animEffect transition="in" filter="fade">
                                      <p:cBhvr>
                                        <p:cTn id="279" dur="500"/>
                                        <p:tgtEl>
                                          <p:spTgt spid="102"/>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2"/>
                                        </p:tgtEl>
                                        <p:attrNameLst>
                                          <p:attrName>style.visibility</p:attrName>
                                        </p:attrNameLst>
                                      </p:cBhvr>
                                      <p:to>
                                        <p:strVal val="visible"/>
                                      </p:to>
                                    </p:set>
                                    <p:animEffect transition="in" filter="fade">
                                      <p:cBhvr>
                                        <p:cTn id="282"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animBg="1"/>
      <p:bldP spid="41" grpId="0" animBg="1"/>
      <p:bldP spid="42" grpId="0" animBg="1"/>
      <p:bldP spid="43" grpId="0" animBg="1"/>
      <p:bldP spid="44" grpId="0" animBg="1"/>
      <p:bldP spid="45" grpId="0" animBg="1"/>
      <p:bldP spid="46" grpId="0" animBg="1"/>
      <p:bldP spid="47" grpId="0" animBg="1"/>
      <p:bldP spid="49" grpId="0" animBg="1"/>
      <p:bldP spid="51" grpId="0" animBg="1"/>
      <p:bldP spid="52" grpId="0" animBg="1"/>
      <p:bldP spid="54" grpId="0" animBg="1"/>
      <p:bldP spid="55" grpId="0" animBg="1"/>
      <p:bldP spid="56" grpId="0" animBg="1"/>
      <p:bldP spid="57" grpId="0" animBg="1"/>
      <p:bldP spid="63" grpId="0" animBg="1"/>
      <p:bldP spid="95" grpId="0" animBg="1"/>
      <p:bldP spid="96" grpId="0" animBg="1"/>
      <p:bldP spid="97" grpId="0" animBg="1"/>
      <p:bldP spid="98" grpId="0" animBg="1"/>
      <p:bldP spid="99" grpId="0" animBg="1"/>
      <p:bldP spid="100" grpId="0" animBg="1"/>
      <p:bldP spid="101" grpId="0" animBg="1"/>
      <p:bldP spid="102"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IGHT GRAY TEMPLATE">
  <a:themeElements>
    <a:clrScheme name="Azure">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Apr_2018.potx" id="{852D8A69-5D35-48D9-A052-92DC42EA0413}" vid="{42B72BDC-972F-46AB-BB24-6CCB5C044373}"/>
    </a:ext>
  </a:extLst>
</a:theme>
</file>

<file path=ppt/theme/theme3.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6.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5.potx" id="{35F900DE-660A-44C6-B2BC-C4C0E7D85A7B}" vid="{3B5EF23A-FE97-45D5-892A-B2F5E691D6C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9.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docProps/app.xml><?xml version="1.0" encoding="utf-8"?>
<Properties xmlns="http://schemas.openxmlformats.org/officeDocument/2006/extended-properties" xmlns:vt="http://schemas.openxmlformats.org/officeDocument/2006/docPropsVTypes">
  <TotalTime>3184</TotalTime>
  <Words>5531</Words>
  <Application>Microsoft Office PowerPoint</Application>
  <PresentationFormat>Widescreen</PresentationFormat>
  <Paragraphs>1263</Paragraphs>
  <Slides>56</Slides>
  <Notes>50</Notes>
  <HiddenSlides>0</HiddenSlides>
  <MMClips>0</MMClips>
  <ScaleCrop>false</ScaleCrop>
  <HeadingPairs>
    <vt:vector size="8" baseType="variant">
      <vt:variant>
        <vt:lpstr>Fonts Used</vt:lpstr>
      </vt:variant>
      <vt:variant>
        <vt:i4>15</vt:i4>
      </vt:variant>
      <vt:variant>
        <vt:lpstr>Theme</vt:lpstr>
      </vt:variant>
      <vt:variant>
        <vt:i4>9</vt:i4>
      </vt:variant>
      <vt:variant>
        <vt:lpstr>Embedded OLE Servers</vt:lpstr>
      </vt:variant>
      <vt:variant>
        <vt:i4>1</vt:i4>
      </vt:variant>
      <vt:variant>
        <vt:lpstr>Slide Titles</vt:lpstr>
      </vt:variant>
      <vt:variant>
        <vt:i4>56</vt:i4>
      </vt:variant>
    </vt:vector>
  </HeadingPairs>
  <TitlesOfParts>
    <vt:vector size="81" baseType="lpstr">
      <vt:lpstr>Arial</vt:lpstr>
      <vt:lpstr>Arial Narrow</vt:lpstr>
      <vt:lpstr>Calibri</vt:lpstr>
      <vt:lpstr>Calibri Light</vt:lpstr>
      <vt:lpstr>Consolas</vt:lpstr>
      <vt:lpstr>Roboto Medium</vt:lpstr>
      <vt:lpstr>Roboto Thin</vt:lpstr>
      <vt:lpstr>Segoe UI</vt:lpstr>
      <vt:lpstr>Segoe UI Light</vt:lpstr>
      <vt:lpstr>Segoe UI Semibold</vt:lpstr>
      <vt:lpstr>Segoe UI Semilight</vt:lpstr>
      <vt:lpstr>Source Sans Pro</vt:lpstr>
      <vt:lpstr>Times New Roman</vt:lpstr>
      <vt:lpstr>Wingdings</vt:lpstr>
      <vt:lpstr>Wingdings 3</vt:lpstr>
      <vt:lpstr>5-50203_Microsoft_Ignite_Template</vt:lpstr>
      <vt:lpstr>1_LIGHT GRAY TEMPLATE</vt:lpstr>
      <vt:lpstr>SMSG Readiness Master Template 16x9_MODIFIED</vt:lpstr>
      <vt:lpstr>5-50195_Microsoft_Build_Template</vt:lpstr>
      <vt:lpstr>MSFT Azure </vt:lpstr>
      <vt:lpstr>9-51027_Microsoft_Ready_Template</vt:lpstr>
      <vt:lpstr>Office Theme</vt:lpstr>
      <vt:lpstr>1_WHITE TEMPLATE</vt:lpstr>
      <vt:lpstr>1_ML</vt:lpstr>
      <vt:lpstr>think-cell Slide</vt:lpstr>
      <vt:lpstr>Azure Hybrid Data Platform</vt:lpstr>
      <vt:lpstr>PowerPoint Presentation</vt:lpstr>
      <vt:lpstr>PowerPoint Presentation</vt:lpstr>
      <vt:lpstr>PowerPoint Presentation</vt:lpstr>
      <vt:lpstr>PowerPoint Presentation</vt:lpstr>
      <vt:lpstr>PowerPoint Presentation</vt:lpstr>
      <vt:lpstr>PowerPoint Presentation</vt:lpstr>
      <vt:lpstr>The MODERN DATA PROBLEM</vt:lpstr>
      <vt:lpstr>Data cacophony </vt:lpstr>
      <vt:lpstr>Platform Options</vt:lpstr>
      <vt:lpstr>PowerPoint Presentation</vt:lpstr>
      <vt:lpstr>PowerPoint Presentation</vt:lpstr>
      <vt:lpstr>Hybrid = Open</vt:lpstr>
      <vt:lpstr>Consistent hybrid environment</vt:lpstr>
      <vt:lpstr>Cloud Scale Analytics</vt:lpstr>
      <vt:lpstr>Cloud Scale Analytics</vt:lpstr>
      <vt:lpstr>Azure Data Lake Store Gen2</vt:lpstr>
      <vt:lpstr>WHAT MAKES A GREAT DATA LAKE?</vt:lpstr>
      <vt:lpstr>Azure Data Lake Storage Gen2</vt:lpstr>
      <vt:lpstr>Azure Data Lake Storage Gen2</vt:lpstr>
      <vt:lpstr>PowerPoint Presentation</vt:lpstr>
      <vt:lpstr>PowerPoint Presentation</vt:lpstr>
      <vt:lpstr>PowerPoint Presentation</vt:lpstr>
      <vt:lpstr>REAL-TIME ANALYTICS</vt:lpstr>
      <vt:lpstr>Azure AI</vt:lpstr>
      <vt:lpstr>PowerPoint Presentation</vt:lpstr>
      <vt:lpstr>The Azure AI Landscape</vt:lpstr>
      <vt:lpstr>90-Seconds on Machine Learning</vt:lpstr>
      <vt:lpstr>PowerPoint Presentation</vt:lpstr>
      <vt:lpstr>Demo: Intelligent  apps &amp; agents</vt:lpstr>
      <vt:lpstr>AI apps &amp; agents: How the demo was built</vt:lpstr>
      <vt:lpstr>Cognitive Services capabilities Infuse your apps, websites, and bots with human-like intelligence </vt:lpstr>
      <vt:lpstr>Demo:  Object Detection</vt:lpstr>
      <vt:lpstr>A variety of real-world applications</vt:lpstr>
      <vt:lpstr>Demo:  Crowd Insights</vt:lpstr>
      <vt:lpstr>Cognitive Services and Custom AI – on the Edge </vt:lpstr>
      <vt:lpstr>PowerPoint Presentation</vt:lpstr>
      <vt:lpstr>Machine Learning on Azure</vt:lpstr>
      <vt:lpstr>Big Data: Databricks, HD Insight / Hadoop</vt:lpstr>
      <vt:lpstr>Big Data Solutions</vt:lpstr>
      <vt:lpstr>Quick Look:  Databricks Workspace</vt:lpstr>
      <vt:lpstr>Machine Learning Studio</vt:lpstr>
      <vt:lpstr>Quick Look:  Machine Learning  Studio</vt:lpstr>
      <vt:lpstr>Azure Automated ML</vt:lpstr>
      <vt:lpstr>Model Creation Is Typically Time-Consuming</vt:lpstr>
      <vt:lpstr>Automated ML Finds the Best Combination</vt:lpstr>
      <vt:lpstr>Azure Automated ML</vt:lpstr>
      <vt:lpstr>Quick Look:  Machine Learning Service  &amp; Automated ML with Databricks</vt:lpstr>
      <vt:lpstr>Azure Data Factory Hybrid data integration, cloud-native, at big data scale</vt:lpstr>
      <vt:lpstr>PowerPoint Presentation</vt:lpstr>
      <vt:lpstr>PowerPoint Presentation</vt:lpstr>
      <vt:lpstr>PowerPoint Presentation</vt:lpstr>
      <vt:lpstr>Additional Resources</vt:lpstr>
      <vt:lpstr>Contacts</vt:lpstr>
      <vt:lpstr>Advanced analytics on big data</vt:lpstr>
      <vt:lpstr>Real-time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dc:title>
  <dc:creator>Rodrigo Medeiros</dc:creator>
  <cp:lastModifiedBy>Rodrigo Medeiros</cp:lastModifiedBy>
  <cp:revision>1</cp:revision>
  <dcterms:created xsi:type="dcterms:W3CDTF">2019-03-05T20:48:16Z</dcterms:created>
  <dcterms:modified xsi:type="dcterms:W3CDTF">2019-03-14T20:11:17Z</dcterms:modified>
</cp:coreProperties>
</file>